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63" r:id="rId8"/>
    <p:sldId id="259" r:id="rId9"/>
    <p:sldId id="260" r:id="rId10"/>
    <p:sldId id="261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611E-626B-2240-00AD-B93AF1827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0EC47-C6D5-882D-3EA9-1CA913B8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ACB68-F298-0A7D-3C4A-B15E1D58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06AA-D917-4ECC-AF9A-0503425F488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3364A-E386-B3E7-7F29-5746557D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F8E02-3F3A-3177-A73F-154E7375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41E6-5A92-433D-B68E-EF232143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3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30A3-7A30-0739-8290-771FBBAF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78330-D553-BBC2-20A9-57DC5C1B7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97FA0-1DCD-C43A-B141-CF10966F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06AA-D917-4ECC-AF9A-0503425F488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94CA6-5E92-4A0A-72CC-4205C33D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EC46E-B0E1-1FBD-00F4-2205E50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41E6-5A92-433D-B68E-EF232143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8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F0F8F-BFE9-D80D-516E-C3124AD6B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6710B-2503-BEC6-0DD1-F3FB146C3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9CDF7-8E00-9859-B9E3-20808E1F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06AA-D917-4ECC-AF9A-0503425F488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C5E22-7A31-37EE-8E4F-8DD125C3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D0D6B-69EB-398D-4489-C5C13370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41E6-5A92-433D-B68E-EF232143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3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E1E5-BE25-22A9-5C29-54654E3E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8C435-3310-701D-16BF-297661DBA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0AAF1-D9CD-3DF8-EE39-90AE58E4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06AA-D917-4ECC-AF9A-0503425F488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BA44F-7FE9-77BE-5520-E87AFE93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6327A-6A26-CCD0-4B72-AEB9FB06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41E6-5A92-433D-B68E-EF232143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7713-9046-BD6C-06D0-297F93BE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FF7B1-2CA6-8B66-2B03-668A4FB73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07C3-A33A-9FD6-A17A-FC00B1C0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06AA-D917-4ECC-AF9A-0503425F488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159EA-A29D-82A7-CBB4-682FFDBA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6BF35-F46C-1126-DC48-95C20751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41E6-5A92-433D-B68E-EF232143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5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3167-C5DB-2797-8F73-DB9BF78B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F122-5199-4091-7694-A6C22D9B2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F763B-2981-CC1B-D507-392E7B057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32C92-CB60-0D20-973B-655CE917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06AA-D917-4ECC-AF9A-0503425F488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3AB52-12D7-2310-F381-F1EFF55E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B4B48-1837-BA18-F2C9-0D02CE2C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41E6-5A92-433D-B68E-EF232143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0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A1D4-79F5-2972-5864-BBB2F747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5B836-185B-72E1-6A0F-1784FAD44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A661-B2E0-4E9F-B044-6ED7DB626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2CF68-D845-C30E-7A1D-4CD33BDB2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6E969-DCA9-9557-92E1-E2AE9CD90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61E321-8951-8FFC-D9D9-A84443B4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06AA-D917-4ECC-AF9A-0503425F488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BBA355-B4FD-9076-5D24-657AE1E9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2830E-6EE2-F107-B834-DD0A2963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41E6-5A92-433D-B68E-EF232143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1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C42C-89C7-B388-D33F-E3B1EB80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A0F85-DAC6-187C-7CF9-FF4CAFB3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06AA-D917-4ECC-AF9A-0503425F488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87247-B4D6-B4D5-7C6A-AF54E3CC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84F6D-D3B5-F3D4-9ED3-2D920E06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41E6-5A92-433D-B68E-EF232143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8D25B-F736-7103-3F92-33AA681D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06AA-D917-4ECC-AF9A-0503425F488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BCFB5-79A6-318F-3CD1-6AAF9166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EF7B3-C689-6F3D-E70F-8CAD9AA1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41E6-5A92-433D-B68E-EF232143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091A-B1CD-0237-CF81-1CB68CBC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97A0A-4763-1544-DA5D-C37164515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AFA03-7754-3400-67C3-99417CE6A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B3F8E-B608-5048-9B84-F870BE49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06AA-D917-4ECC-AF9A-0503425F488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A4EB0-A9DB-D738-2F42-64F20999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618D2-AD40-BAD7-FB29-47E0DDF9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41E6-5A92-433D-B68E-EF232143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7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3F18-C169-2CA1-1F4F-E418003F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12E2A-C7C1-F863-B2BD-E6CEB38AA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0D11B-F1BE-1CC0-3836-C0E89E2A8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50BAE-F0F0-63C8-D692-264E4127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06AA-D917-4ECC-AF9A-0503425F488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0ADFE-DFB3-A67A-C605-B078029B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BBA18-24C2-868E-DC28-A22CC043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41E6-5A92-433D-B68E-EF232143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4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5854F-AFDC-365A-95AA-D2123820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7CB42-F17D-66BA-D7DC-B0C750EC3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82394-68AE-B86D-CE41-1925181E6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6706AA-D917-4ECC-AF9A-0503425F488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121C1-69CB-8384-21AB-4E3A07848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C9B4-761D-628F-4DBB-A672A89B2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7D41E6-5A92-433D-B68E-EF232143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6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7A3B7-F568-471E-9FBA-4BE426A08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Benchmark for</a:t>
            </a:r>
            <a:br>
              <a:rPr lang="en-US" altLang="zh-CN" dirty="0"/>
            </a:br>
            <a:r>
              <a:rPr lang="en-US" altLang="zh-CN" dirty="0"/>
              <a:t>Automated Proof Generation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8AAE1E-AF50-4EDA-A757-C69160BBD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Huangzhao Zhang</a:t>
            </a:r>
          </a:p>
          <a:p>
            <a:r>
              <a:rPr lang="en-US" altLang="zh-CN" dirty="0"/>
              <a:t>zhang_hz@pku.edu.cn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DC2A-0AFB-37F7-31D0-AADB080F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MiniF2F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A9A7-4FF7-7376-77EF-BE81C8C1B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50302-827D-2F2B-68C7-6FBC6A770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14" y="1728889"/>
            <a:ext cx="8331186" cy="44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7556-F233-F856-B61A-51019DA2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536A-08F2-2620-BECF-83EDC699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BBD3C-F37F-D3C5-DE4A-DDD7CC347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844" y="1913638"/>
            <a:ext cx="5106311" cy="303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7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2DFA-8D6E-E058-1F64-C467DEA6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ProofNet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A808-6E80-3561-DC33-F08617F77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Source – Exercises in undergraduate textbooks</a:t>
            </a:r>
          </a:p>
          <a:p>
            <a:pPr lvl="1"/>
            <a:r>
              <a:rPr lang="en-US" altLang="zh-CN" dirty="0"/>
              <a:t>Mathematical analysis, linear algebra, topology, </a:t>
            </a:r>
            <a:r>
              <a:rPr lang="en-US" altLang="zh-CN" i="1" dirty="0"/>
              <a:t>etc.</a:t>
            </a:r>
            <a:endParaRPr lang="en-US" dirty="0"/>
          </a:p>
          <a:p>
            <a:r>
              <a:rPr lang="en-US" altLang="zh-CN" dirty="0"/>
              <a:t>Statistics – 371 problems</a:t>
            </a:r>
            <a:endParaRPr lang="en-US" dirty="0"/>
          </a:p>
          <a:p>
            <a:r>
              <a:rPr lang="en-US" dirty="0"/>
              <a:t>Lean statement + NL statement + NL proof</a:t>
            </a:r>
          </a:p>
          <a:p>
            <a:pPr lvl="1"/>
            <a:r>
              <a:rPr lang="en-US" dirty="0"/>
              <a:t>Formal theorem proving</a:t>
            </a:r>
          </a:p>
          <a:p>
            <a:pPr lvl="1"/>
            <a:r>
              <a:rPr lang="en-US" dirty="0"/>
              <a:t>Informal theorem proving</a:t>
            </a:r>
          </a:p>
          <a:p>
            <a:pPr lvl="1"/>
            <a:r>
              <a:rPr lang="en-US" dirty="0"/>
              <a:t>Auto(in)formalization of statements</a:t>
            </a:r>
          </a:p>
          <a:p>
            <a:pPr lvl="1"/>
            <a:r>
              <a:rPr lang="en-US" dirty="0" err="1"/>
              <a:t>Autoformalization</a:t>
            </a:r>
            <a:r>
              <a:rPr lang="en-US" dirty="0"/>
              <a:t> of proofs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68756-2C28-B519-87E5-FBCB806EF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093" y="1825625"/>
            <a:ext cx="3346276" cy="413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84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C442-04E6-3B01-C315-EFF6F25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ProofGPT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48C89-E105-ABD1-6B1C-0390CC25E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2141C-FE82-018A-8A3C-33F42CEB2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665" y="1928992"/>
            <a:ext cx="4056225" cy="1795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9222F-3E21-7307-50CD-D90872909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71144"/>
            <a:ext cx="6363156" cy="210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44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91FA-508E-D9DF-F9A0-458AAEA0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31F68-BCC1-90FD-7792-0A7A17A7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A2CFD-243A-0AFD-934A-A7F22E5B9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494" y="2269411"/>
            <a:ext cx="6237011" cy="2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10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2C81-C161-4FBC-483E-9B5BC5CC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LeanDojo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316C1-3AAF-ED42-9B58-501D108B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Source – </a:t>
            </a:r>
            <a:r>
              <a:rPr lang="en-US" altLang="zh-CN" dirty="0" err="1"/>
              <a:t>MathLib</a:t>
            </a:r>
            <a:endParaRPr lang="en-US" altLang="zh-CN" dirty="0"/>
          </a:p>
          <a:p>
            <a:pPr lvl="1"/>
            <a:r>
              <a:rPr lang="en-US" dirty="0"/>
              <a:t>Analysis, algebra, geometry, </a:t>
            </a:r>
            <a:r>
              <a:rPr lang="en-US" i="1" dirty="0"/>
              <a:t>etc.</a:t>
            </a:r>
          </a:p>
          <a:p>
            <a:r>
              <a:rPr lang="en-US" dirty="0"/>
              <a:t>Largest math dataset</a:t>
            </a:r>
          </a:p>
          <a:p>
            <a:pPr lvl="1"/>
            <a:r>
              <a:rPr lang="en-US" dirty="0"/>
              <a:t>98,734 theorems from 3,384 files</a:t>
            </a:r>
          </a:p>
          <a:p>
            <a:pPr lvl="1"/>
            <a:r>
              <a:rPr lang="en-US" dirty="0"/>
              <a:t>130,262 premises (</a:t>
            </a:r>
            <a:r>
              <a:rPr lang="en-US" i="1" dirty="0"/>
              <a:t>e.g.</a:t>
            </a:r>
            <a:r>
              <a:rPr lang="en-US" dirty="0"/>
              <a:t>, definition)</a:t>
            </a:r>
          </a:p>
          <a:p>
            <a:pPr lvl="1"/>
            <a:r>
              <a:rPr lang="en-US" dirty="0"/>
              <a:t>217,776 tactics</a:t>
            </a:r>
          </a:p>
          <a:p>
            <a:pPr lvl="1"/>
            <a:r>
              <a:rPr lang="en-US" dirty="0"/>
              <a:t>Train/valid/test – 94,734/2,000/2,000</a:t>
            </a:r>
          </a:p>
          <a:p>
            <a:endParaRPr lang="en-US" altLang="zh-CN" b="1" dirty="0"/>
          </a:p>
          <a:p>
            <a:r>
              <a:rPr lang="en-US" altLang="zh-CN" b="1" dirty="0"/>
              <a:t>Interactive environment with Lean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256E7-40C4-2719-D3DB-DF207E33F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268" y="681037"/>
            <a:ext cx="553329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3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631F-0DB2-0F40-E821-36DD8DEE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ReProver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A3FD97-5F7F-CF75-A119-B3213A6347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Premise retrieval – Dense passage retriever</a:t>
                </a:r>
              </a:p>
              <a:p>
                <a:pPr lvl="1"/>
                <a:r>
                  <a:rPr lang="en-US" dirty="0"/>
                  <a:t>Proof state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; candidate premises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Dense vector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Dense similarity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Contrastive loss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𝑝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Tactic generation – ByT5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A3FD97-5F7F-CF75-A119-B3213A6347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401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DBD4-1A80-6769-F69F-3AB1CDAE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ReProver</a:t>
            </a:r>
            <a:r>
              <a:rPr lang="en-US" altLang="zh-CN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31CE-245D-5A01-80BC-49298F4F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FE378-5147-62AB-62EB-0BEB1482A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544" y="1889236"/>
            <a:ext cx="6252913" cy="2204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CE5F00-0E51-6477-9A69-63AAF02A3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019" y="4488997"/>
            <a:ext cx="6267962" cy="159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5940-8162-AEC5-E38D-3B2C99AC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81A7-F721-8687-F4DB-12B69610A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82591-33E2-3F9E-B4BC-9E06CD435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467" y="2584416"/>
            <a:ext cx="5609065" cy="168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55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966E-0B61-9699-0104-7F154151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Dafny</a:t>
            </a:r>
            <a:r>
              <a:rPr lang="en-US" dirty="0"/>
              <a:t> – Verification-aware 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7FE61-744E-31A9-FA93-79ED35DAA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1626" cy="4351338"/>
          </a:xfrm>
        </p:spPr>
        <p:txBody>
          <a:bodyPr/>
          <a:lstStyle/>
          <a:p>
            <a:r>
              <a:rPr lang="en-US" dirty="0"/>
              <a:t>Verification-aware PL – Verification along with code development</a:t>
            </a:r>
          </a:p>
          <a:p>
            <a:pPr lvl="1"/>
            <a:r>
              <a:rPr lang="en-US" dirty="0"/>
              <a:t>Formal specification –  Pre/post-conditions, loop invariants, </a:t>
            </a:r>
            <a:r>
              <a:rPr lang="en-US" i="1" dirty="0"/>
              <a:t>etc.</a:t>
            </a:r>
          </a:p>
          <a:p>
            <a:pPr lvl="1"/>
            <a:r>
              <a:rPr lang="en-US" dirty="0"/>
              <a:t>Proof – SMT solver</a:t>
            </a:r>
          </a:p>
          <a:p>
            <a:pPr lvl="1"/>
            <a:r>
              <a:rPr lang="en-US" dirty="0"/>
              <a:t>PL – Compile to other PLs, such as C#, Java, </a:t>
            </a:r>
            <a:r>
              <a:rPr lang="en-US" i="1" dirty="0"/>
              <a:t>etc.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E424F-C0CE-B3DA-9AA1-F8339F27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852" y="1690688"/>
            <a:ext cx="5058686" cy="469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7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D136-92F1-20A6-1A50-D6158E5D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0F8DE4-1481-9D69-555D-2EF4A86E66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Informal/formal</a:t>
                </a:r>
              </a:p>
              <a:p>
                <a:pPr lvl="1"/>
                <a:r>
                  <a:rPr lang="en-US" dirty="0"/>
                  <a:t>Proposition/specification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proof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Hammer, interactive (step-by-step), end-to-end, …</a:t>
                </a:r>
              </a:p>
              <a:p>
                <a:endParaRPr lang="en-US" dirty="0"/>
              </a:p>
              <a:p>
                <a:r>
                  <a:rPr lang="en-US" dirty="0"/>
                  <a:t>DSP, Let’s Verify Step by Step, Thor, Baldur,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0F8DE4-1481-9D69-555D-2EF4A86E66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151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CAFE-F46D-EB5A-D226-43E23C2F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C94C4-95B0-37AA-91AD-A7E9A9A4D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Code-annotation consistency</a:t>
            </a:r>
          </a:p>
          <a:p>
            <a:r>
              <a:rPr lang="en-US" dirty="0"/>
              <a:t>Annotation-docstring consistency</a:t>
            </a:r>
          </a:p>
          <a:p>
            <a:r>
              <a:rPr lang="en-US" dirty="0"/>
              <a:t>Code-docstring consistency</a:t>
            </a:r>
          </a:p>
          <a:p>
            <a:r>
              <a:rPr lang="en-US" dirty="0"/>
              <a:t>Equivalence checking for code</a:t>
            </a:r>
          </a:p>
          <a:p>
            <a:r>
              <a:rPr lang="en-US" dirty="0"/>
              <a:t>Equivalence check for docstrings</a:t>
            </a:r>
          </a:p>
          <a:p>
            <a:r>
              <a:rPr lang="en-US" dirty="0"/>
              <a:t>Equivalence check for annotations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2D432-91BE-8927-750A-9B4978693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329" y="2423723"/>
            <a:ext cx="2931471" cy="201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63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51A3-9EE8-E0E9-7DC7-DDA632F0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CloverBench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DE0B9-0AF1-C78F-D625-BFDFD89A0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Hand-crafted dataset</a:t>
            </a:r>
          </a:p>
          <a:p>
            <a:pPr lvl="1"/>
            <a:r>
              <a:rPr lang="en-US" dirty="0"/>
              <a:t>60 </a:t>
            </a:r>
            <a:r>
              <a:rPr lang="en-US" altLang="zh-CN" dirty="0"/>
              <a:t>small hand-written programs, which might be found in textbooks</a:t>
            </a:r>
          </a:p>
          <a:p>
            <a:pPr lvl="1"/>
            <a:r>
              <a:rPr lang="en-US" dirty="0"/>
              <a:t>5 test cases for each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4C2A6-7AE9-FA72-5E79-1FC13826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718" y="3275938"/>
            <a:ext cx="6671081" cy="29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97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62DAD-ABAF-4213-993B-30408C34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74D21-7BFE-4703-A0EF-0EAC45470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8F2F63-DA2B-4A1F-A319-883CE746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38" y="2708603"/>
            <a:ext cx="6162724" cy="144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83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37D8B-F670-459F-87F1-C6056E90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ADCD2-1145-43ED-A605-950B3B30A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DCFB8B-296D-4A5E-BC68-03C9EBAE8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50" y="2268996"/>
            <a:ext cx="4958918" cy="31820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2A0A1A-6498-49E5-9D75-6F2D9457B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528" y="2268996"/>
            <a:ext cx="5808971" cy="346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1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1BACC-B5B3-48A7-A83D-E6EC04B0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Selene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AACF483-EB51-4C69-93F0-E00448BFF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071" y="1690688"/>
            <a:ext cx="3278043" cy="21853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1175C9D-0DE5-4456-AAF6-9B04AE39F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09" y="4194981"/>
            <a:ext cx="6814351" cy="26097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8263EC9-D24B-499D-87A2-A447E3C36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671" y="0"/>
            <a:ext cx="3239610" cy="41854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B3DE40-46C1-425C-B46F-2DF73EB8D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3281" y="2520401"/>
            <a:ext cx="3239610" cy="43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19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5C4DE-A2A0-4439-8A19-AFC69257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Selene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579EE-970B-48D9-8E7F-18B841669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3B5188-9BC6-4630-8D72-A819C9986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20" y="3021228"/>
            <a:ext cx="3561702" cy="19601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C1F0CA4-8666-4C78-A8CE-A0480B23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280" y="3021228"/>
            <a:ext cx="3731788" cy="196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9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6A56-FCB1-B371-7A68-6768EC0E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4CFAF-E400-84E9-6B3E-991DE8860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E284216E-084B-FE86-98B9-4F2A962BD474}"/>
              </a:ext>
            </a:extLst>
          </p:cNvPr>
          <p:cNvSpPr/>
          <p:nvPr/>
        </p:nvSpPr>
        <p:spPr>
          <a:xfrm>
            <a:off x="5308821" y="2641821"/>
            <a:ext cx="1574358" cy="1574358"/>
          </a:xfrm>
          <a:prstGeom prst="smileyFac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7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D061-4765-09EC-73A3-88585B17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7D1A-0E73-62B3-AB8A-21BA11DA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Mathematical/general problem</a:t>
            </a:r>
          </a:p>
          <a:p>
            <a:pPr lvl="1"/>
            <a:r>
              <a:rPr lang="en-US" dirty="0"/>
              <a:t>PISA (</a:t>
            </a:r>
            <a:r>
              <a:rPr lang="en-US" altLang="zh-CN" dirty="0"/>
              <a:t>AITP’</a:t>
            </a:r>
            <a:r>
              <a:rPr lang="en-US" dirty="0"/>
              <a:t>2021)</a:t>
            </a:r>
          </a:p>
          <a:p>
            <a:pPr lvl="1"/>
            <a:r>
              <a:rPr lang="en-US" dirty="0"/>
              <a:t>MiniF2F (ICLR’22)</a:t>
            </a:r>
          </a:p>
          <a:p>
            <a:pPr lvl="1"/>
            <a:r>
              <a:rPr lang="en-US" dirty="0" err="1"/>
              <a:t>ProofNet</a:t>
            </a:r>
            <a:r>
              <a:rPr lang="en-US" dirty="0"/>
              <a:t> (arXiv’23)</a:t>
            </a:r>
          </a:p>
          <a:p>
            <a:pPr lvl="1"/>
            <a:r>
              <a:rPr lang="en-US" dirty="0" err="1"/>
              <a:t>LeanDojo</a:t>
            </a:r>
            <a:r>
              <a:rPr lang="en-US" dirty="0"/>
              <a:t> (NeurIPS’23)</a:t>
            </a:r>
          </a:p>
          <a:p>
            <a:r>
              <a:rPr lang="en-US" dirty="0"/>
              <a:t>Software verification</a:t>
            </a:r>
          </a:p>
          <a:p>
            <a:pPr lvl="1"/>
            <a:r>
              <a:rPr lang="en-US" dirty="0"/>
              <a:t>Clover (</a:t>
            </a:r>
            <a:r>
              <a:rPr lang="en-US" altLang="zh-CN" dirty="0"/>
              <a:t>arXiv’</a:t>
            </a:r>
            <a:r>
              <a:rPr lang="en-US" dirty="0"/>
              <a:t>2023)</a:t>
            </a:r>
          </a:p>
          <a:p>
            <a:pPr lvl="1"/>
            <a:r>
              <a:rPr lang="en-US" dirty="0"/>
              <a:t>Selene (</a:t>
            </a:r>
            <a:r>
              <a:rPr lang="en-US" altLang="zh-CN" dirty="0"/>
              <a:t>arXiv’</a:t>
            </a:r>
            <a:r>
              <a:rPr lang="en-US" dirty="0"/>
              <a:t>2024)</a:t>
            </a:r>
          </a:p>
        </p:txBody>
      </p:sp>
    </p:spTree>
    <p:extLst>
      <p:ext uri="{BB962C8B-B14F-4D97-AF65-F5344CB8AC3E}">
        <p14:creationId xmlns:p14="http://schemas.microsoft.com/office/powerpoint/2010/main" val="122389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909CA-8AD5-450C-D7A8-F7478874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D7F2-723B-C22C-9B5E-9204C7B7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D4D81-5708-6F06-207A-FCB333DA4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509837"/>
            <a:ext cx="56388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0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9A6E-6C74-BEA7-DD5E-BADB22C0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D52DB-691C-5EC1-23A8-C9D62096F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Proof-step dataset</a:t>
            </a:r>
          </a:p>
          <a:p>
            <a:r>
              <a:rPr lang="en-US" altLang="zh-CN" dirty="0"/>
              <a:t>Source</a:t>
            </a:r>
          </a:p>
          <a:p>
            <a:pPr lvl="1"/>
            <a:r>
              <a:rPr lang="en-US" dirty="0"/>
              <a:t>Isabelle standard library</a:t>
            </a:r>
          </a:p>
          <a:p>
            <a:pPr lvl="1"/>
            <a:r>
              <a:rPr lang="en-US" dirty="0"/>
              <a:t>Archive of Formal Proofs</a:t>
            </a:r>
          </a:p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183K theorems, 2.16M input-proof state pairs</a:t>
            </a:r>
          </a:p>
          <a:p>
            <a:pPr lvl="1"/>
            <a:r>
              <a:rPr lang="en-US" dirty="0"/>
              <a:t>Train : valid : test – 95% : 1% : 4%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91FED-1517-EEB8-521D-8CDB28208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0" y="1828800"/>
            <a:ext cx="363855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8AAE52-E2D2-15BA-6B4B-E1C79F2C2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292" y="5013571"/>
            <a:ext cx="6829508" cy="115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7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436B-0662-6F27-9E05-5D5335F4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642D7-BB05-AFA5-C54C-5831B819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B2CA2-9FC8-D193-A409-82CD36516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3313"/>
            <a:ext cx="4516630" cy="1955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C49251-CCE8-8A27-2BCC-B35A76F06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2905919"/>
            <a:ext cx="4895850" cy="2190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116F7B-11BB-9F97-46C9-EDF39C807E1C}"/>
              </a:ext>
            </a:extLst>
          </p:cNvPr>
          <p:cNvSpPr txBox="1"/>
          <p:nvPr/>
        </p:nvSpPr>
        <p:spPr>
          <a:xfrm>
            <a:off x="4233552" y="205513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Thor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CB1E12-D675-4FFF-4DE2-92824F0DC3B4}"/>
              </a:ext>
            </a:extLst>
          </p:cNvPr>
          <p:cNvSpPr txBox="1"/>
          <p:nvPr/>
        </p:nvSpPr>
        <p:spPr>
          <a:xfrm>
            <a:off x="6375098" y="205513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Baldur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70B03B-ADD0-2A1C-04BE-8FCE3F164BC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381169" y="2424469"/>
            <a:ext cx="165129" cy="463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B9A52C-A4A4-6D67-3248-4A36569AB83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796047" y="2424469"/>
            <a:ext cx="74837" cy="346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99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359D-6DE8-C330-7A80-B5F60996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6C63B-3A81-8393-E6CF-4A03EBD07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0E147-9962-E357-9F50-DC45FAE3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883" y="1981518"/>
            <a:ext cx="7500233" cy="289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A678-00C3-C2ED-15D1-5EA5A143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MiniF2F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43ECA-F12E-AE09-482C-B590E2A59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AAD4F-8906-CB12-A52B-FFE93E43A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056209" cy="3155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8BF183-A031-EB3D-6F58-43C560AD7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544" y="5255040"/>
            <a:ext cx="1386756" cy="14597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1F8374-4920-7E15-797F-E1A9A1DD5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789" y="558740"/>
            <a:ext cx="4141011" cy="59679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E010B6-5495-F9FC-4A12-C9ED7E7A98AE}"/>
              </a:ext>
            </a:extLst>
          </p:cNvPr>
          <p:cNvSpPr txBox="1"/>
          <p:nvPr/>
        </p:nvSpPr>
        <p:spPr>
          <a:xfrm>
            <a:off x="7212789" y="189408"/>
            <a:ext cx="27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AIME-1983-p1 (in Isabelle)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1695F0-836C-3688-7200-6D147FC601EE}"/>
              </a:ext>
            </a:extLst>
          </p:cNvPr>
          <p:cNvSpPr/>
          <p:nvPr/>
        </p:nvSpPr>
        <p:spPr>
          <a:xfrm>
            <a:off x="7105044" y="996102"/>
            <a:ext cx="3371353" cy="1580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05E08C-6603-728C-B9B0-0B148D52DAB9}"/>
              </a:ext>
            </a:extLst>
          </p:cNvPr>
          <p:cNvSpPr txBox="1"/>
          <p:nvPr/>
        </p:nvSpPr>
        <p:spPr>
          <a:xfrm>
            <a:off x="5422791" y="1565233"/>
            <a:ext cx="133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Proposition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B2EAE8-014C-3CA0-C60E-7F26B00ED8F5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6757111" y="1749899"/>
            <a:ext cx="347933" cy="36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E875EC4-671A-1730-AB6E-E27131A4730A}"/>
              </a:ext>
            </a:extLst>
          </p:cNvPr>
          <p:cNvSpPr/>
          <p:nvPr/>
        </p:nvSpPr>
        <p:spPr>
          <a:xfrm>
            <a:off x="7110898" y="2623037"/>
            <a:ext cx="4315126" cy="3553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E02C3C-B11F-75A3-1C00-7BDAC5A9F5AF}"/>
              </a:ext>
            </a:extLst>
          </p:cNvPr>
          <p:cNvSpPr txBox="1"/>
          <p:nvPr/>
        </p:nvSpPr>
        <p:spPr>
          <a:xfrm>
            <a:off x="5722013" y="4215334"/>
            <a:ext cx="7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Proof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E2EDA2-8F1D-EEFA-5BA0-8EDB6603E0D1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6457889" y="4400000"/>
            <a:ext cx="6530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32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1974-69B7-F0A3-96A1-FC399B65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MiniF2F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D2CA-68B3-6ADD-852C-5F4B33E63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 problem (informal)</a:t>
            </a:r>
          </a:p>
          <a:p>
            <a:pPr lvl="1"/>
            <a:r>
              <a:rPr lang="en-US" dirty="0"/>
              <a:t>Algebra, number theory, inequality, </a:t>
            </a:r>
            <a:r>
              <a:rPr lang="en-US" i="1" dirty="0"/>
              <a:t>etc.</a:t>
            </a:r>
          </a:p>
          <a:p>
            <a:pPr lvl="1"/>
            <a:r>
              <a:rPr lang="en-US" dirty="0"/>
              <a:t>High school and undergraduate level exercise to Olympiad problems</a:t>
            </a:r>
          </a:p>
          <a:p>
            <a:r>
              <a:rPr lang="en-US" dirty="0"/>
              <a:t>Manual formalization</a:t>
            </a:r>
          </a:p>
          <a:p>
            <a:r>
              <a:rPr lang="en-US" dirty="0"/>
              <a:t>Cross-platform evaluation</a:t>
            </a:r>
          </a:p>
          <a:p>
            <a:pPr lvl="1"/>
            <a:r>
              <a:rPr lang="en-US" dirty="0"/>
              <a:t>Aligned in Lean, </a:t>
            </a:r>
            <a:r>
              <a:rPr lang="en-US" dirty="0" err="1"/>
              <a:t>Metamath</a:t>
            </a:r>
            <a:r>
              <a:rPr lang="en-US" dirty="0"/>
              <a:t>, Isabelle, and HOL-Light</a:t>
            </a:r>
          </a:p>
        </p:txBody>
      </p:sp>
    </p:spTree>
    <p:extLst>
      <p:ext uri="{BB962C8B-B14F-4D97-AF65-F5344CB8AC3E}">
        <p14:creationId xmlns:p14="http://schemas.microsoft.com/office/powerpoint/2010/main" val="401312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397</Words>
  <Application>Microsoft Office PowerPoint</Application>
  <PresentationFormat>宽屏</PresentationFormat>
  <Paragraphs>90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Aptos</vt:lpstr>
      <vt:lpstr>Aptos Display</vt:lpstr>
      <vt:lpstr>等线</vt:lpstr>
      <vt:lpstr>等线 Light</vt:lpstr>
      <vt:lpstr>Arial</vt:lpstr>
      <vt:lpstr>Cambria Math</vt:lpstr>
      <vt:lpstr>Office Theme</vt:lpstr>
      <vt:lpstr>Benchmark for Automated Proof Generation</vt:lpstr>
      <vt:lpstr>Automated Proof</vt:lpstr>
      <vt:lpstr>Benchmark</vt:lpstr>
      <vt:lpstr>PowerPoint 演示文稿</vt:lpstr>
      <vt:lpstr>PISA</vt:lpstr>
      <vt:lpstr>PISA (2)</vt:lpstr>
      <vt:lpstr>PowerPoint 演示文稿</vt:lpstr>
      <vt:lpstr>MiniF2F</vt:lpstr>
      <vt:lpstr>MiniF2F (2)</vt:lpstr>
      <vt:lpstr>MiniF2F (3)</vt:lpstr>
      <vt:lpstr>PowerPoint 演示文稿</vt:lpstr>
      <vt:lpstr>ProofNet</vt:lpstr>
      <vt:lpstr>ProofGPT</vt:lpstr>
      <vt:lpstr>PowerPoint 演示文稿</vt:lpstr>
      <vt:lpstr>LeanDojo</vt:lpstr>
      <vt:lpstr>ReProver</vt:lpstr>
      <vt:lpstr>ReProver (2)</vt:lpstr>
      <vt:lpstr>PowerPoint 演示文稿</vt:lpstr>
      <vt:lpstr>Dafny – Verification-aware PL</vt:lpstr>
      <vt:lpstr>Clover</vt:lpstr>
      <vt:lpstr>CloverBench</vt:lpstr>
      <vt:lpstr>PowerPoint 演示文稿</vt:lpstr>
      <vt:lpstr>SeL4</vt:lpstr>
      <vt:lpstr>Selene</vt:lpstr>
      <vt:lpstr>Selene (2)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 for Automated Proof Generation</dc:title>
  <dc:creator>Huangzhao Zhang (FA Talent)</dc:creator>
  <cp:lastModifiedBy>DrLC</cp:lastModifiedBy>
  <cp:revision>4</cp:revision>
  <dcterms:created xsi:type="dcterms:W3CDTF">2024-01-22T05:30:53Z</dcterms:created>
  <dcterms:modified xsi:type="dcterms:W3CDTF">2024-01-22T13:09:25Z</dcterms:modified>
</cp:coreProperties>
</file>