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80" r:id="rId11"/>
    <p:sldId id="266" r:id="rId12"/>
    <p:sldId id="267" r:id="rId13"/>
    <p:sldId id="268" r:id="rId14"/>
    <p:sldId id="272" r:id="rId15"/>
    <p:sldId id="270" r:id="rId16"/>
    <p:sldId id="271" r:id="rId17"/>
    <p:sldId id="273" r:id="rId18"/>
    <p:sldId id="274" r:id="rId19"/>
    <p:sldId id="275" r:id="rId20"/>
    <p:sldId id="269" r:id="rId21"/>
    <p:sldId id="276" r:id="rId22"/>
    <p:sldId id="277" r:id="rId23"/>
    <p:sldId id="278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EB121-6B48-4371-8209-FA796898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015BB-CA24-4E59-B396-468B3898C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0C39-8390-4234-9171-5F677D75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22906-8561-4A63-AF10-58A38C3E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C49E-FA8E-4029-B491-EA957AFC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1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7918-C235-45C2-AF09-E8F8ADBA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A721A8-7CC2-4C57-AE4E-09A777C47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9A966-FDA5-4C86-9C0E-B79A2C099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60ED3-B5D2-48A4-AC0B-88DDE059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3944D-DED5-4A2A-814E-6F30ADDA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0B57A-C495-4745-8B57-D44DAA38C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D5D02-2626-4AE9-B088-EAD0ADCF2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C7B88-0D16-494E-9106-8EEAC5F26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BC27-CFE4-46E0-8C3B-34478248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D06F-FC77-4C17-A780-38B246BF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BA98-ABC7-4F94-BD94-7FBE606B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5FF5-683D-494B-A6F0-191D6F082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A1C0-0537-411A-943A-44854F594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817E-0E47-4F43-B777-095FFB03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79B48-D6BC-4EC5-8DC0-760943F0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3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92C7-7333-4D9E-B1F6-8201E85B8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F9AD6-1EE8-4924-A929-B0A28FD40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10454-BBCF-41AD-BA59-8BCD16B3C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D685C-4588-430D-8440-91B19751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BC05A-1ECC-4699-A379-709CC62C5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7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3BE6-E304-4886-9129-3FC34DA8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D2B2C-BEDD-4BDE-9C59-3B393080F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7E3CD-7466-487D-829A-E70901D3A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29343-DAAC-4FC9-83B3-C75B62730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B61F3-C62B-4452-860E-E240094A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2DB99-67C5-45C6-8BD1-8FE1C5E4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64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581E-C67A-4F88-A135-527FF03B6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5D8EE-86E2-4EFE-93C2-FDC802BAB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BFD5D-45C5-4BDC-A68A-DC49093BA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F7EDFE-D5B7-4ABD-A2C1-E0D20499F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DEF08-4818-46EB-847A-03DF344B8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41FC2-752B-4D24-8510-ECE07C013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73A37-8004-4AE1-B282-5948FB8B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306076-B750-4A2B-89EB-E0E410EC8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ABAB-85D4-4BEE-8F0E-A37BA417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A8FBB-1AF7-4903-93DE-B1289EEA7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6974C-15C6-49E1-A054-10CEE791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EC20C-E59C-4DBD-8B65-03738A5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5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51B9B-9D73-49ED-822D-1D490378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F3073-B8AA-4694-B82A-C337249F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413C6-BCB8-4F4A-BF7B-504E06AF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98B9-1BC0-425E-A905-306CC143B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439A-38C4-42D9-8664-58A32A0FF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7A510-AD2C-42CC-A70C-3C3759195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122DF-E1F4-4D15-924E-70349E86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4D3FB-F4AF-4FE3-A0F2-C321401C2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DB4EE-0E56-463E-B5BF-5438499B1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F3273-69F4-45EC-873B-E9A1ED63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D55908-3E54-4AE5-96C3-F11205789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4E09D-F69C-4ED4-9B33-5018F3406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2231A-6803-41EC-A04A-390850F7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7B5AF-B2E0-4634-A007-B2DD6FE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7CAA-DDC0-4362-BC24-5A5391DA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6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E16721-353B-40CA-8C0C-18DB8F97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A08CE-14D9-4997-B8F7-61F58C1B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FB750-FFF1-4525-B1E2-A5B63BC77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7340A-31F9-479B-B7EC-53D76F92178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F7804-D006-4F63-B1CD-590E512A3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35661-DF3A-4192-91C7-1C2204AC0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6E4FE-7F43-4C12-AACE-B01BEFD7C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6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085723-FEB5-454A-B551-445195C0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68" y="2033392"/>
            <a:ext cx="7440063" cy="279121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6CA5281-8467-4251-A5C1-CD42AAAD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24607"/>
            <a:ext cx="9144000" cy="1655762"/>
          </a:xfrm>
        </p:spPr>
        <p:txBody>
          <a:bodyPr/>
          <a:lstStyle/>
          <a:p>
            <a:r>
              <a:rPr lang="en-US" dirty="0"/>
              <a:t>ICLR 2025 (poster)</a:t>
            </a:r>
          </a:p>
        </p:txBody>
      </p:sp>
    </p:spTree>
    <p:extLst>
      <p:ext uri="{BB962C8B-B14F-4D97-AF65-F5344CB8AC3E}">
        <p14:creationId xmlns:p14="http://schemas.microsoft.com/office/powerpoint/2010/main" val="425161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35634-1276-4263-98EF-F3B094EA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CD95-0B4E-4875-A930-568C92B1C8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Task: draw samples from 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Difficulty: sometimes too difficult to just draw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How to solve: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Design a easier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on the same support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Calculate their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Sample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with the weights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C5CD95-0B4E-4875-A930-568C92B1C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346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8BBB-50BC-4D00-9899-B2CAF751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Constrained Resampling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21585-DD70-45DD-AF72-BF8717F4C3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More formally, to draw samples from the intractable distribution,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design a tractable proposal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associate a constrained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an unconstrained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can be understood as a projection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onto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Our proposal: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autoregressive distribution;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: a distribution over projections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of unconstrained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given the constrain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021585-DD70-45DD-AF72-BF8717F4C3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501" r="-1565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239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A451-319E-4204-AF39-AF04090F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Induces a Local, Tractable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302C4-B370-46AF-96CB-B8D74CE00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needs to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be tractable for conditioning on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likelihood evaluation;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assign higher probability to sentence closer to the model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We consider the </a:t>
                </a:r>
                <a:r>
                  <a:rPr lang="en-US" dirty="0" err="1"/>
                  <a:t>pseudolikehood</a:t>
                </a:r>
                <a:r>
                  <a:rPr lang="en-US" dirty="0"/>
                  <a:t> of a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the neighborhood of a sentence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can be understood as the contextualized probability of a sentence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the context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B302C4-B370-46AF-96CB-B8D74CE00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r="-580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37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04E0-1559-4870-9FDD-AFF04EDD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Compilation and Tractable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08421-2D45-4649-817A-F8E91EAB7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Knowledge compilation: logical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tractable target form which represents functions as parameterized computational graphs.</a:t>
                </a:r>
              </a:p>
              <a:p>
                <a:pPr marL="0" indent="0">
                  <a:buNone/>
                </a:pPr>
                <a:r>
                  <a:rPr lang="en-US" dirty="0"/>
                  <a:t>We can </a:t>
                </a:r>
                <a:r>
                  <a:rPr lang="en-US" u="sng" dirty="0"/>
                  <a:t>enable tractable computation of certain classes of probabilistic queries</a:t>
                </a:r>
                <a:r>
                  <a:rPr lang="en-US" dirty="0"/>
                  <a:t> over the encoded functions by enforcing certain structural properties on the compiled circuits.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08421-2D45-4649-817A-F8E91EAB7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D6E175B-E604-4561-B6D4-D4717E18F0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319"/>
          <a:stretch/>
        </p:blipFill>
        <p:spPr>
          <a:xfrm>
            <a:off x="2014329" y="3919253"/>
            <a:ext cx="8163342" cy="27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58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1454-1744-4F45-BE51-EEC38F767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 Circuits vs DFAs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6D26D-ABA1-49A5-9C2A-1E58A680D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Constraint circuits can implement decisions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are disjoint sets of variables.</a:t>
                </a:r>
              </a:p>
              <a:p>
                <a:pPr marL="0" indent="0">
                  <a:buNone/>
                </a:pPr>
                <a:r>
                  <a:rPr lang="en-US" dirty="0"/>
                  <a:t>DFAs can only express special decisions of the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are not in the variable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Therefore, certain constraint can only be represented by a exponentially-sized DFAs, but have a polynomial-sized constraint circuit.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46D26D-ABA1-49A5-9C2A-1E58A680D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2D1B188-3396-48B7-9FBF-0D250CB5C9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00" r="27175" b="54319"/>
          <a:stretch/>
        </p:blipFill>
        <p:spPr>
          <a:xfrm>
            <a:off x="9286461" y="1240710"/>
            <a:ext cx="2067339" cy="27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27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3BF8-1F1E-432A-89BF-1D605C21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E3C6F-A059-44C4-A100-21B5367977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DAG representing a logical formula over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 logical sub-formula:</a:t>
                </a:r>
              </a:p>
              <a:p>
                <a:r>
                  <a:rPr lang="en-US" dirty="0"/>
                  <a:t>Inner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AND or </a:t>
                </a:r>
                <a:r>
                  <a:rPr lang="en-US" dirty="0" err="1"/>
                  <a:t>OR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Leaf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Boolean literal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u="sng" dirty="0"/>
                  <a:t>Decomposable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branches depend on disjoint sets of variables.</a:t>
                </a:r>
              </a:p>
              <a:p>
                <a:pPr marL="0" indent="0">
                  <a:buNone/>
                </a:pPr>
                <a:r>
                  <a:rPr lang="en-US" u="sng" dirty="0"/>
                  <a:t>Structured-decomposable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all ANDs are decomposable and any pair of ANDs defined on the same variables decompose in the same way.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EE3C6F-A059-44C4-A100-21B5367977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336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104E-FD14-40D8-B09B-EDB82F56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8732-74AC-4F5C-B425-5F5FA96B3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u="sng" dirty="0"/>
                  <a:t>Smooth</a:t>
                </a:r>
                <a:r>
                  <a:rPr lang="en-US" dirty="0"/>
                  <a:t> OR: two children share the same set of variables.</a:t>
                </a:r>
                <a:endParaRPr lang="en-US" u="sng" dirty="0"/>
              </a:p>
              <a:p>
                <a:pPr marL="0" indent="0">
                  <a:buNone/>
                </a:pPr>
                <a:r>
                  <a:rPr lang="en-US" u="sng" dirty="0"/>
                  <a:t>Smooth</a:t>
                </a:r>
                <a:r>
                  <a:rPr lang="en-US" dirty="0"/>
                  <a:t>: all ORs are smooth.</a:t>
                </a:r>
              </a:p>
              <a:p>
                <a:pPr marL="0" indent="0">
                  <a:buNone/>
                </a:pPr>
                <a:r>
                  <a:rPr lang="en-US" u="sng" dirty="0"/>
                  <a:t>Deterministic</a:t>
                </a:r>
                <a:r>
                  <a:rPr lang="en-US" dirty="0"/>
                  <a:t>: for every OR, at most one child is true.</a:t>
                </a:r>
              </a:p>
              <a:p>
                <a:pPr marL="0" indent="0">
                  <a:buNone/>
                </a:pPr>
                <a:r>
                  <a:rPr lang="en-US" u="sng" dirty="0"/>
                  <a:t>Strongly deterministic</a:t>
                </a:r>
                <a:r>
                  <a:rPr lang="en-US" dirty="0"/>
                  <a:t>: for every 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's are mutually exclusive,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u="sng" dirty="0"/>
                  <a:t>Exhaustive</a:t>
                </a:r>
                <a:r>
                  <a:rPr lang="en-US" dirty="0"/>
                  <a:t>: for every OR,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u="sng" dirty="0"/>
                  <a:t>Constraint circuit</a:t>
                </a:r>
                <a:r>
                  <a:rPr lang="en-US" dirty="0"/>
                  <a:t>: Exhaustive + strongly deterministic + structured-decomposable.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38732-74AC-4F5C-B425-5F5FA96B3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2535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A20A-39C9-4792-ABE1-EFD74579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... Resampling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F9126-E654-4338-AF96-E3FABB55FE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now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a projection of some latent unconstrained sample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, and satisfies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might not align perfectly with our target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We first define the true augmented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aln/>
                        </m:rP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1F9126-E654-4338-AF96-E3FABB55FE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64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16B4-0524-4B07-B492-3471950F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... Resampling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EF09-F89C-46EC-9A37-B84C06AFC2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We calculate the self-normalized importance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can quantify the discrepancy between the proposal and target distribution.</a:t>
                </a:r>
              </a:p>
              <a:p>
                <a:pPr marL="0" indent="0">
                  <a:buNone/>
                </a:pPr>
                <a:r>
                  <a:rPr lang="en-US" dirty="0"/>
                  <a:t>If we resample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probabilities proportional to the importance weights,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is drawn from the true distribution in the limit of a large sample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2DEF09-F89C-46EC-9A37-B84C06AFC2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008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7A967-F96F-486E-8418-188A9672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whole algorithm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4550FD-C798-4187-8C44-9E5C06C411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6096" y="1825625"/>
            <a:ext cx="1015980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B084-E851-4FAE-B8D4-3EE8341D1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6B7A2-E6BC-4DA2-A938-260350BE1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LMs struggle with generating complex outputs that adhere to logical constraints.</a:t>
            </a:r>
          </a:p>
          <a:p>
            <a:pPr marL="0" indent="0">
              <a:buNone/>
            </a:pPr>
            <a:r>
              <a:rPr lang="en-US" dirty="0"/>
              <a:t>We propose a tractable probabilistic approach that performs Bayesian conditioning to draw samples subject to a constraint.</a:t>
            </a:r>
          </a:p>
          <a:p>
            <a:pPr marL="0" indent="0">
              <a:buNone/>
            </a:pPr>
            <a:r>
              <a:rPr lang="en-US" dirty="0"/>
              <a:t>Starting from a model sample, we induce a local, factorized distribution which we can tractably condition on the constraint, and then resample.</a:t>
            </a:r>
          </a:p>
          <a:p>
            <a:pPr marL="0" indent="0">
              <a:buNone/>
            </a:pPr>
            <a:r>
              <a:rPr lang="en-US" dirty="0"/>
              <a:t>We evaluate our approach on LLM detoxification and solving Sudoku puzzles.</a:t>
            </a:r>
          </a:p>
          <a:p>
            <a:pPr marL="0" indent="0">
              <a:buNone/>
            </a:pPr>
            <a:r>
              <a:rPr lang="en-US" dirty="0"/>
              <a:t>By disallowing a list of toxic expressions, our approach is able to steer the model’s outputs away from toxic generations, outperforming similar approaches to detoxification.</a:t>
            </a:r>
          </a:p>
        </p:txBody>
      </p:sp>
    </p:spTree>
    <p:extLst>
      <p:ext uri="{BB962C8B-B14F-4D97-AF65-F5344CB8AC3E}">
        <p14:creationId xmlns:p14="http://schemas.microsoft.com/office/powerpoint/2010/main" val="1645729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466C-F92C-4125-B906-0CEB1C70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41F7B-5136-4900-8786-99BB0CE49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7019" y="1825625"/>
            <a:ext cx="5877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69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F3B8-E3DA-4B5D-8042-2C93E442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602C14-D7B0-4A08-AF29-B40374D6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9466" y="1967422"/>
            <a:ext cx="979306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871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F4D2-9029-497F-AF8F-ECD930E2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CAC0B-6979-4126-A2EA-D6C956775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Warcraft shortest path: a model should output the shortest path in a warcraft map, and the output is autoregressively generated.</a:t>
            </a:r>
            <a:br>
              <a:rPr lang="en-US" dirty="0"/>
            </a:br>
            <a:r>
              <a:rPr lang="en-US" dirty="0"/>
              <a:t>Exact: it is a shortest path; consistent: it is a valid path.</a:t>
            </a:r>
          </a:p>
          <a:p>
            <a:r>
              <a:rPr lang="en-US" dirty="0"/>
              <a:t>Sudoku: predicting a solution to a given Sudoku puzzle (10 to fill).</a:t>
            </a:r>
            <a:br>
              <a:rPr lang="en-US" dirty="0"/>
            </a:br>
            <a:r>
              <a:rPr lang="en-US" dirty="0"/>
              <a:t>Train LLM to do this. (train: 9k, test: 1k).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37EFA7-0C83-4DF3-9DD1-38673B9D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08" y="4216082"/>
            <a:ext cx="1081238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8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2983-7E1B-4008-BF6A-2C6E61FBD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735D9-6FE3-4E2C-8A42-438E5E720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new, probabilistically sound approach for constraining LLMs.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Thought it was the same as mine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turns out it is not!</a:t>
                </a:r>
              </a:p>
              <a:p>
                <a:pPr marL="0" indent="0">
                  <a:buNone/>
                </a:pPr>
                <a:r>
                  <a:rPr lang="en-US" dirty="0"/>
                  <a:t>Some other papers on ICLR that can do something similar?</a:t>
                </a:r>
              </a:p>
              <a:p>
                <a:pPr marL="0" indent="0">
                  <a:buNone/>
                </a:pPr>
                <a:r>
                  <a:rPr lang="en-US" dirty="0"/>
                  <a:t>It seems to be better than this paper.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735D9-6FE3-4E2C-8A42-438E5E720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97AB7A-1847-4BE8-BACD-CBA08D6B2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62" y="4532767"/>
            <a:ext cx="7474875" cy="164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35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7E67-B16E-484A-BAD0-745D262D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Syntactic and Semantic Control of Large Language Models via Sequential Monte Carlo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D13DEC-8496-4D0C-A0ED-792A921A9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5895" y="1825625"/>
            <a:ext cx="64602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7E1E-7037-4DF2-82C5-0DF5E165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A359D-9027-43C5-87FB-A86EE4BE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LLMs struggle with generating complex sequences that adhere to logical constraints.</a:t>
            </a:r>
          </a:p>
          <a:p>
            <a:pPr marL="0" indent="0">
              <a:buNone/>
            </a:pPr>
            <a:r>
              <a:rPr lang="en-US" dirty="0"/>
              <a:t>Existing approaches: at each generation step, </a:t>
            </a:r>
            <a:r>
              <a:rPr lang="en-US" i="1" dirty="0"/>
              <a:t>greedily</a:t>
            </a:r>
            <a:r>
              <a:rPr lang="en-US" dirty="0"/>
              <a:t> mask the LLM outputs that could lead to constraint violation.</a:t>
            </a:r>
          </a:p>
          <a:p>
            <a:pPr marL="0" indent="0">
              <a:buNone/>
            </a:pPr>
            <a:r>
              <a:rPr lang="en-US" dirty="0"/>
              <a:t>Limitations: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Myopic. The constraint is enforced greedily on a per-token basis. However, in Bayesian conditioning, we consider the whole sequence.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constraint specification language is typically regular expressions, which is more verbose than equivalent DFAs.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class of constraint functions can only be described by DFAs whose size grows exponentially in the size of their constraint.</a:t>
            </a:r>
          </a:p>
        </p:txBody>
      </p:sp>
    </p:spTree>
    <p:extLst>
      <p:ext uri="{BB962C8B-B14F-4D97-AF65-F5344CB8AC3E}">
        <p14:creationId xmlns:p14="http://schemas.microsoft.com/office/powerpoint/2010/main" val="1951581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2E51-1D27-40AD-AB82-22602D92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778222-B295-4F7E-8B64-A342D383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573" y="1825625"/>
            <a:ext cx="72168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1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0D7E-24F0-40D7-B649-27E5A6EFA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DB2-EC06-4658-B571-B64F91995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observe that </a:t>
            </a:r>
            <a:r>
              <a:rPr lang="en-US" i="1" dirty="0"/>
              <a:t>an LLM sample induces a local, factorized distribution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use </a:t>
            </a:r>
            <a:r>
              <a:rPr lang="en-US" i="1" dirty="0"/>
              <a:t>constraint circuits</a:t>
            </a:r>
            <a:r>
              <a:rPr lang="en-US" dirty="0"/>
              <a:t> as our constrain, which subsume DFAs on bounded-length strings while being more expressive efficient.</a:t>
            </a:r>
          </a:p>
          <a:p>
            <a:pPr marL="457200" lvl="1" indent="0">
              <a:buNone/>
            </a:pPr>
            <a:r>
              <a:rPr lang="en-US" dirty="0"/>
              <a:t>Such constrain can be specified as Boolean python functions.</a:t>
            </a:r>
          </a:p>
          <a:p>
            <a:pPr marL="0" indent="0">
              <a:buNone/>
            </a:pPr>
            <a:r>
              <a:rPr lang="en-US" dirty="0"/>
              <a:t>We can use logical circuits to tractably condition on that distribution, drawing samples that are biased but provably satisfy the constraint.</a:t>
            </a:r>
          </a:p>
          <a:p>
            <a:pPr marL="0" indent="0">
              <a:buNone/>
            </a:pPr>
            <a:r>
              <a:rPr lang="en-US" dirty="0"/>
              <a:t>We can then debias the result by reweighting them proportionally to their LLM probability and resampling.</a:t>
            </a:r>
          </a:p>
          <a:p>
            <a:pPr marL="0" indent="0">
              <a:buNone/>
            </a:pPr>
            <a:r>
              <a:rPr lang="en-US" dirty="0"/>
              <a:t>Such samples are distributed according to the conditional LLM distribution while satisfying the constraint.</a:t>
            </a:r>
          </a:p>
        </p:txBody>
      </p:sp>
    </p:spTree>
    <p:extLst>
      <p:ext uri="{BB962C8B-B14F-4D97-AF65-F5344CB8AC3E}">
        <p14:creationId xmlns:p14="http://schemas.microsoft.com/office/powerpoint/2010/main" val="1287079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321A-08E5-4D82-AE14-2252920C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1912F-6404-4012-ABFC-DE046200E0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Computing the exact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is intractable.</a:t>
                </a:r>
              </a:p>
              <a:p>
                <a:pPr marL="0" indent="0">
                  <a:buNone/>
                </a:pPr>
                <a:r>
                  <a:rPr lang="en-US" dirty="0"/>
                  <a:t>The de facto approach greedily constrain the distribution.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myopic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&lt;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&lt;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denotes there exists some completion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satisfy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given the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51912F-6404-4012-ABFC-DE046200E0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80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3C22D4-3619-4DAE-8DAC-56F5EF7FC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976692"/>
            <a:ext cx="5486179" cy="32002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66082C-2792-40DE-B550-D3A9D956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GCD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483A-AD00-40CB-848F-4D83A90E9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Problem</a:t>
            </a:r>
            <a:br>
              <a:rPr lang="en-US" dirty="0"/>
            </a:br>
            <a:r>
              <a:rPr lang="en-US" dirty="0"/>
              <a:t>GCD </a:t>
            </a:r>
            <a:r>
              <a:rPr lang="en-US" u="sng" dirty="0"/>
              <a:t>distorts the LLM's learned language distribution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Grammar: </a:t>
            </a:r>
            <a:r>
              <a:rPr lang="en-US" dirty="0">
                <a:latin typeface="Consolas" panose="020B0609020204030204" pitchFamily="49" charset="0"/>
              </a:rPr>
              <a:t>00000|1[01]{4}</a:t>
            </a:r>
          </a:p>
          <a:p>
            <a:pPr marL="0" indent="0">
              <a:buNone/>
            </a:pPr>
            <a:r>
              <a:rPr lang="en-US" dirty="0"/>
              <a:t>Prompt: generate a binary string</a:t>
            </a:r>
            <a:br>
              <a:rPr lang="en-US" dirty="0"/>
            </a:br>
            <a:r>
              <a:rPr lang="en-US" dirty="0"/>
              <a:t>	that ends with a </a:t>
            </a:r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/>
              <a:t>Expected: high prob to </a:t>
            </a:r>
            <a:r>
              <a:rPr lang="en-US" dirty="0">
                <a:latin typeface="Consolas" panose="020B0609020204030204" pitchFamily="49" charset="0"/>
              </a:rPr>
              <a:t>1xxx1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low prob to 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zero prob to any other string.</a:t>
            </a:r>
          </a:p>
          <a:p>
            <a:pPr marL="0" indent="0">
              <a:buNone/>
            </a:pPr>
            <a:r>
              <a:rPr lang="en-US" dirty="0"/>
              <a:t>GCD: Only 30% output ends with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F241C-BD49-4144-A6AE-ED477720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Grammar-Aligned Decoding</a:t>
            </a:r>
          </a:p>
        </p:txBody>
      </p:sp>
    </p:spTree>
    <p:extLst>
      <p:ext uri="{BB962C8B-B14F-4D97-AF65-F5344CB8AC3E}">
        <p14:creationId xmlns:p14="http://schemas.microsoft.com/office/powerpoint/2010/main" val="290120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B384-AC04-4228-B5B6-2A2D1FBDA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EDB59-5609-4E26-A5C3-C8A7EA1EB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Second issue: The current specification language is too verbose.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Mostly used constraint is regular expressions, which is significantly more verbose than equivalent logical form.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lack of succinctness of the target representation: all current approaches compile the specified regular expression into DFAs. But the size of DFA can grow prohibitively.</a:t>
            </a:r>
          </a:p>
          <a:p>
            <a:pPr marL="0" indent="0">
              <a:buNone/>
            </a:pPr>
            <a:r>
              <a:rPr lang="en-US" dirty="0"/>
              <a:t>It turns out we can branch on the value of an entire sentence.</a:t>
            </a:r>
            <a:br>
              <a:rPr lang="en-US" dirty="0"/>
            </a:br>
            <a:r>
              <a:rPr lang="en-US" dirty="0"/>
              <a:t>We henceforth denote them as </a:t>
            </a:r>
            <a:r>
              <a:rPr lang="en-US" i="1" dirty="0"/>
              <a:t>constraint circuits</a:t>
            </a:r>
            <a:r>
              <a:rPr lang="en-US" dirty="0"/>
              <a:t> (old research).</a:t>
            </a:r>
          </a:p>
        </p:txBody>
      </p:sp>
    </p:spTree>
    <p:extLst>
      <p:ext uri="{BB962C8B-B14F-4D97-AF65-F5344CB8AC3E}">
        <p14:creationId xmlns:p14="http://schemas.microsoft.com/office/powerpoint/2010/main" val="27669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BDB-5413-4E05-AB1E-DC01F000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Locally Constrained Resampling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EA831-ACB6-4D31-9246-BC4C2ED30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rough idea (importance sampling):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Approximate the intractable autoregressive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 local tractable distribution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Efficiently condition on the constraint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draw samples from the distribution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Transform the biased samples drawn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into samples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by considering the discrepancy between the true distribution and the approximate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FEA831-ACB6-4D31-9246-BC4C2ED30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808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1326</Words>
  <Application>Microsoft Office PowerPoint</Application>
  <PresentationFormat>Widescreen</PresentationFormat>
  <Paragraphs>119</Paragraphs>
  <Slides>24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Office Theme</vt:lpstr>
      <vt:lpstr>PowerPoint Presentation</vt:lpstr>
      <vt:lpstr>Abstract</vt:lpstr>
      <vt:lpstr>Introduction</vt:lpstr>
      <vt:lpstr>Introduction</vt:lpstr>
      <vt:lpstr>Introduction</vt:lpstr>
      <vt:lpstr>Background</vt:lpstr>
      <vt:lpstr>Problem of GCD</vt:lpstr>
      <vt:lpstr>Background</vt:lpstr>
      <vt:lpstr>Locally Constrained Resampling</vt:lpstr>
      <vt:lpstr>Importance sampling</vt:lpstr>
      <vt:lpstr>Locally Constrained Resampling</vt:lpstr>
      <vt:lpstr>A Sample Induces a Local, Tractable distribution</vt:lpstr>
      <vt:lpstr>Constraint Compilation and Tractable Operations</vt:lpstr>
      <vt:lpstr>Constraint Circuits vs DFAs</vt:lpstr>
      <vt:lpstr>Logical Circuit</vt:lpstr>
      <vt:lpstr>Logical Circuit</vt:lpstr>
      <vt:lpstr>Importance Sampling ... Resampling</vt:lpstr>
      <vt:lpstr>Importance Sampling ... Resampling</vt:lpstr>
      <vt:lpstr>The whole algorithm</vt:lpstr>
      <vt:lpstr>An example</vt:lpstr>
      <vt:lpstr>Experiments</vt:lpstr>
      <vt:lpstr>Other experiments</vt:lpstr>
      <vt:lpstr>Conclusion</vt:lpstr>
      <vt:lpstr>Syntactic and Semantic Control of Large Language Models via Sequential Monte Carlo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Yeongmin Lii</dc:creator>
  <cp:lastModifiedBy>Yeongmin Lii</cp:lastModifiedBy>
  <cp:revision>51</cp:revision>
  <dcterms:created xsi:type="dcterms:W3CDTF">2024-12-30T12:34:40Z</dcterms:created>
  <dcterms:modified xsi:type="dcterms:W3CDTF">2025-02-18T01:35:27Z</dcterms:modified>
</cp:coreProperties>
</file>