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74" r:id="rId12"/>
    <p:sldId id="265" r:id="rId13"/>
    <p:sldId id="276" r:id="rId14"/>
    <p:sldId id="266" r:id="rId15"/>
    <p:sldId id="275" r:id="rId16"/>
    <p:sldId id="279" r:id="rId17"/>
    <p:sldId id="267" r:id="rId18"/>
    <p:sldId id="268" r:id="rId19"/>
    <p:sldId id="269" r:id="rId20"/>
    <p:sldId id="272" r:id="rId21"/>
    <p:sldId id="271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789E3E-86F4-45B7-89AE-E17382CF8420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344B3-FAAA-4678-BDCE-D948981BA9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933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596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785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28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27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83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27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05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1344B3-FAAA-4678-BDCE-D948981BA9D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01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10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63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65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00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76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16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1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858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0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33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98570-0D87-4A6E-98AE-5F230512D69E}" type="datetimeFigureOut">
              <a:rPr lang="zh-CN" altLang="en-US" smtClean="0"/>
              <a:t>2018/11/21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F16E5-0EF3-44EC-9AD0-C96A261AC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9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4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24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32A93-0BEC-4742-9FDE-F47466A02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Model-Level Dual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0CC378-5604-494D-AE7C-BD0545C0D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2BE26E1-EC49-4E71-93DD-B5C6A155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05376"/>
            <a:ext cx="7086600" cy="4191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A7A3112-5B4C-4801-BF20-5398808FD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362" y="4316551"/>
            <a:ext cx="54006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90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5FAA6-2B24-42A8-BCB3-D927A4BD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Asymmetric Model-Level Dual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0C655A-506E-4DC2-B2F2-966FCD09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Example: sentiment analysis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BE3AC4-4EE1-45AA-926B-DE577443C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672" y="2454035"/>
            <a:ext cx="2066925" cy="22002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0596269-EE71-4A73-8981-772F1A784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745" y="2428929"/>
            <a:ext cx="2066925" cy="2209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1407E8F-BA67-49A5-8520-66A0306D3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285" y="4849256"/>
            <a:ext cx="2095500" cy="457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D912FE-4B91-4DD4-9E35-1B2442A19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2285" y="5300000"/>
            <a:ext cx="1466850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9D0A1A-9B02-41B7-B028-52F649117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01389" y="4791228"/>
            <a:ext cx="3162300" cy="400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E5DEB2-7562-4050-957A-29E61673EB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1389" y="5290475"/>
            <a:ext cx="1419225" cy="4476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0739753-29B9-4EB2-B10A-F5F1DD7682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2285" y="5749873"/>
            <a:ext cx="3095625" cy="4095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12AB263-A108-46CF-AA8F-B762EC401AD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01389" y="5804056"/>
            <a:ext cx="1552575" cy="361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A729E2-8E7C-49A2-AE54-93250BFDF436}"/>
                  </a:ext>
                </a:extLst>
              </p:cNvPr>
              <p:cNvSpPr/>
              <p:nvPr/>
            </p:nvSpPr>
            <p:spPr>
              <a:xfrm>
                <a:off x="232345" y="3341312"/>
                <a:ext cx="16228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NimbusRomNo9L-Regu"/>
                  </a:rPr>
                  <a:t>primal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7A729E2-8E7C-49A2-AE54-93250BFDF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45" y="3341312"/>
                <a:ext cx="1622880" cy="369332"/>
              </a:xfrm>
              <a:prstGeom prst="rect">
                <a:avLst/>
              </a:prstGeom>
              <a:blipFill>
                <a:blip r:embed="rId11"/>
                <a:stretch>
                  <a:fillRect l="-30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4846D7-24C4-4538-BD3E-C05099B7A1EA}"/>
                  </a:ext>
                </a:extLst>
              </p:cNvPr>
              <p:cNvSpPr/>
              <p:nvPr/>
            </p:nvSpPr>
            <p:spPr>
              <a:xfrm>
                <a:off x="7159611" y="3384390"/>
                <a:ext cx="14389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NimbusRomNo9L-Regu"/>
                  </a:rPr>
                  <a:t>dual model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364846D7-24C4-4538-BD3E-C05099B7A1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611" y="3384390"/>
                <a:ext cx="1438984" cy="369332"/>
              </a:xfrm>
              <a:prstGeom prst="rect">
                <a:avLst/>
              </a:prstGeom>
              <a:blipFill>
                <a:blip r:embed="rId12"/>
                <a:stretch>
                  <a:fillRect l="-3376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179FFDF4-0BB3-4F9E-8BE8-A8C3B40F4BE0}"/>
              </a:ext>
            </a:extLst>
          </p:cNvPr>
          <p:cNvSpPr/>
          <p:nvPr/>
        </p:nvSpPr>
        <p:spPr>
          <a:xfrm>
            <a:off x="2805343" y="2829301"/>
            <a:ext cx="426129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E6FDFA7-B75C-44B3-BD69-27BEAA4E9615}"/>
              </a:ext>
            </a:extLst>
          </p:cNvPr>
          <p:cNvSpPr/>
          <p:nvPr/>
        </p:nvSpPr>
        <p:spPr>
          <a:xfrm>
            <a:off x="6038365" y="2811544"/>
            <a:ext cx="426129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903BF05-F78B-4751-B049-E151D3B337ED}"/>
              </a:ext>
            </a:extLst>
          </p:cNvPr>
          <p:cNvSpPr/>
          <p:nvPr/>
        </p:nvSpPr>
        <p:spPr>
          <a:xfrm>
            <a:off x="1947818" y="5342807"/>
            <a:ext cx="378133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171B99D-017E-4B51-8818-AC788681BB7C}"/>
              </a:ext>
            </a:extLst>
          </p:cNvPr>
          <p:cNvSpPr/>
          <p:nvPr/>
        </p:nvSpPr>
        <p:spPr>
          <a:xfrm>
            <a:off x="7565255" y="4840332"/>
            <a:ext cx="362506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0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64C69-2BBA-4371-AC7F-E8AC57744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CAF892-4165-4C20-BF5C-D63C97BA7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Consequences of parameter sharing mechanism</a:t>
                </a:r>
              </a:p>
              <a:p>
                <a:pPr lvl="1"/>
                <a:r>
                  <a:rPr lang="en-US" altLang="zh-CN" dirty="0"/>
                  <a:t>reduce the total number of parameters</a:t>
                </a:r>
              </a:p>
              <a:p>
                <a:pPr lvl="1"/>
                <a:r>
                  <a:rPr lang="en-US" altLang="zh-CN" dirty="0"/>
                  <a:t>given a data pair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the parameters will be updated twice</a:t>
                </a:r>
              </a:p>
              <a:p>
                <a:pPr lvl="1"/>
                <a:r>
                  <a:rPr lang="en-US" altLang="zh-CN" dirty="0"/>
                  <a:t>reduce the complexity of the two models and therefore they are likely to achieve better generation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CAF892-4165-4C20-BF5C-D63C97BA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897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D2D91-743B-4056-B571-AE7F9209D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Neural Machine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2EB19B-E3BE-4EB3-9327-B75240433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NMT fits into the symmetric setting</a:t>
            </a:r>
          </a:p>
          <a:p>
            <a:r>
              <a:rPr lang="en-US" altLang="zh-CN" dirty="0"/>
              <a:t>Basic model: Transformer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BB1DE4-D885-42FA-B5F6-70C4EEB0A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64" y="3297428"/>
            <a:ext cx="4886325" cy="3238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E2D6F2A-2FEA-4DBB-9F44-837F23750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877" y="2771329"/>
            <a:ext cx="2995427" cy="4086671"/>
          </a:xfrm>
          <a:prstGeom prst="rect">
            <a:avLst/>
          </a:prstGeom>
        </p:spPr>
      </p:pic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C0BA14-DA2F-441A-B70F-19FDFD5F2436}"/>
              </a:ext>
            </a:extLst>
          </p:cNvPr>
          <p:cNvSpPr/>
          <p:nvPr/>
        </p:nvSpPr>
        <p:spPr>
          <a:xfrm>
            <a:off x="1903590" y="4916678"/>
            <a:ext cx="1114818" cy="6851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B7D5131-0C84-4875-8317-A2FDA4BC64F8}"/>
              </a:ext>
            </a:extLst>
          </p:cNvPr>
          <p:cNvSpPr/>
          <p:nvPr/>
        </p:nvSpPr>
        <p:spPr>
          <a:xfrm>
            <a:off x="1903590" y="4235640"/>
            <a:ext cx="1114818" cy="61356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B569655-5AA8-4D5A-851D-38A56F59AA12}"/>
              </a:ext>
            </a:extLst>
          </p:cNvPr>
          <p:cNvSpPr/>
          <p:nvPr/>
        </p:nvSpPr>
        <p:spPr>
          <a:xfrm>
            <a:off x="1894447" y="3660486"/>
            <a:ext cx="1114818" cy="54141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5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4D894-DA14-41A1-B0C0-5485550A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Neural Machine Translation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7C17BD-4A50-4771-84C4-D6F05E29A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Primal task: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7C17BD-4A50-4771-84C4-D6F05E29A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1DDEE93-4F9F-4447-9921-62D70525C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5859" y="2474082"/>
            <a:ext cx="4886325" cy="3238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DB14982-96F6-402D-A3EB-8E5B27567E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609" y="2642911"/>
            <a:ext cx="1352550" cy="34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4F2C4E5-E225-4F3D-8837-5A2072E5FA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92" y="3476082"/>
            <a:ext cx="2981325" cy="4095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F2048A-0BFA-4947-A42B-1C0B66000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199" y="4504054"/>
            <a:ext cx="1771650" cy="41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37DD92-D0AD-480A-B212-F78472140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235" y="5089064"/>
            <a:ext cx="3343275" cy="4381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38DE7E4-9330-4DEE-8E64-2F886D50DF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3017" y="5712582"/>
            <a:ext cx="1409700" cy="361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70BF383-A559-450E-A79E-65A95A38DA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609" y="3998779"/>
            <a:ext cx="990600" cy="381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0C1081D-1D63-452B-B0DB-9ADDA60FC4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3235" y="2980332"/>
            <a:ext cx="10858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598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73445-BC37-45BC-9149-34335551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Neural Machine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CD02D-857F-4EC8-B025-892254AC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33A559-07C4-4CCD-BC94-37C29DD7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38" y="2629694"/>
            <a:ext cx="6000750" cy="2743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064A40-2BC3-49CB-A8C5-684771918819}"/>
              </a:ext>
            </a:extLst>
          </p:cNvPr>
          <p:cNvSpPr/>
          <p:nvPr/>
        </p:nvSpPr>
        <p:spPr>
          <a:xfrm>
            <a:off x="2620916" y="5590262"/>
            <a:ext cx="33637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zh-CN" dirty="0"/>
              <a:t>BLEU scores on IWSTL14 De↔En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5596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D2442-FB16-4F13-9367-BF8972EE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Neural Machine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6F1E84-690C-4BC0-86EC-748633643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works with respect to different model complexities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4182FE-22F2-4CD1-9DE8-04B0D497B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106" y="2658076"/>
            <a:ext cx="6638925" cy="29622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411D131-6A3C-47AA-A3B8-0C40BC34BEF1}"/>
              </a:ext>
            </a:extLst>
          </p:cNvPr>
          <p:cNvSpPr/>
          <p:nvPr/>
        </p:nvSpPr>
        <p:spPr>
          <a:xfrm>
            <a:off x="2695749" y="5620351"/>
            <a:ext cx="3752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BLEUs w.r.t different number of blocks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0331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41AC4-728C-4A43-9C4E-CCB5E6BB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Neural Machine Translation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FAD294-FCE1-419D-965A-B1B83DE99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89BC06F-0FD6-47A8-8A86-1140BEB88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2311061"/>
            <a:ext cx="7648575" cy="363855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1C76CE5-0668-4E55-853A-AD23F9CB5E3F}"/>
              </a:ext>
            </a:extLst>
          </p:cNvPr>
          <p:cNvSpPr/>
          <p:nvPr/>
        </p:nvSpPr>
        <p:spPr>
          <a:xfrm>
            <a:off x="2183733" y="6176963"/>
            <a:ext cx="5386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Translation results of </a:t>
            </a:r>
            <a:r>
              <a:rPr lang="en-US" altLang="zh-CN" dirty="0" err="1">
                <a:latin typeface="NimbusRomNo9L-Regu"/>
              </a:rPr>
              <a:t>Zh</a:t>
            </a:r>
            <a:r>
              <a:rPr lang="fr-FR" altLang="zh-CN" dirty="0"/>
              <a:t> ↔ </a:t>
            </a:r>
            <a:r>
              <a:rPr lang="en-US" altLang="zh-CN" dirty="0">
                <a:latin typeface="NimbusRomNo9L-Regu"/>
              </a:rPr>
              <a:t>En (trained on LDC dataset)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8468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9AE9B-163C-4A9E-984D-BB5193D5E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Sentiment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7F837C-DCFA-49A4-873F-BBA5729FB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the space of natural sentences, and Y is the space of sentiment labels</a:t>
            </a:r>
          </a:p>
          <a:p>
            <a:r>
              <a:rPr lang="en-US" altLang="zh-CN" dirty="0"/>
              <a:t>Basic building block: LSTM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A1102E2-F385-48FE-B879-CB9EA12A5C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156"/>
          <a:stretch/>
        </p:blipFill>
        <p:spPr>
          <a:xfrm>
            <a:off x="3262821" y="3210719"/>
            <a:ext cx="5819035" cy="1581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F8DE62C-5600-46D0-B10A-3A7F34145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690" y="3631838"/>
            <a:ext cx="1952625" cy="314325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2FC50332-CE86-4B7E-A537-BA2EB97D3C75}"/>
              </a:ext>
            </a:extLst>
          </p:cNvPr>
          <p:cNvSpPr/>
          <p:nvPr/>
        </p:nvSpPr>
        <p:spPr>
          <a:xfrm>
            <a:off x="2811355" y="3740172"/>
            <a:ext cx="350945" cy="9765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765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48BBD1-5FFD-4C78-89A1-0C2C3AC5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Application to Sentiment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2B5CF3-4860-4FFD-99B3-0B62A0BFF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6E5962B-C273-491A-AA85-74F349D5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62" y="2643981"/>
            <a:ext cx="5324475" cy="27146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1462FA-75DE-45C8-B05F-8A43A8F7DDA6}"/>
              </a:ext>
            </a:extLst>
          </p:cNvPr>
          <p:cNvSpPr/>
          <p:nvPr/>
        </p:nvSpPr>
        <p:spPr>
          <a:xfrm>
            <a:off x="1909762" y="5583118"/>
            <a:ext cx="4505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Results of sentiment analysis on IMDB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0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03FD7-E1D0-444B-96E2-1D2A757C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with Dual Inference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02B56-A79F-41EE-83F9-1EA80EFC7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3197163"/>
                <a:ext cx="7886700" cy="2979800"/>
              </a:xfrm>
            </p:spPr>
            <p:txBody>
              <a:bodyPr/>
              <a:lstStyle/>
              <a:p>
                <a:r>
                  <a:rPr lang="en-US" altLang="zh-CN" dirty="0"/>
                  <a:t>Leverage the duality of two tasks to mutually enhance the inference quality</a:t>
                </a:r>
              </a:p>
              <a:p>
                <a:r>
                  <a:rPr lang="es-ES" altLang="zh-CN" dirty="0"/>
                  <a:t>Primal model </a:t>
                </a:r>
                <a14:m>
                  <m:oMath xmlns:m="http://schemas.openxmlformats.org/officeDocument/2006/math"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s-ES" altLang="zh-CN" dirty="0"/>
                  <a:t>,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altLang="zh-CN" dirty="0"/>
              </a:p>
              <a:p>
                <a:r>
                  <a:rPr lang="en-US" altLang="zh-CN" dirty="0"/>
                  <a:t>Dual model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s-ES" altLang="zh-CN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s-ES" altLang="zh-CN" dirty="0"/>
                  <a:t>, loss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ES" altLang="zh-CN" dirty="0"/>
              </a:p>
              <a:p>
                <a:r>
                  <a:rPr lang="en-US" altLang="zh-CN" dirty="0"/>
                  <a:t>Predictions:</a:t>
                </a:r>
                <a:endParaRPr lang="es-E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402B56-A79F-41EE-83F9-1EA80EFC7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197163"/>
                <a:ext cx="7886700" cy="2979800"/>
              </a:xfrm>
              <a:blipFill>
                <a:blip r:embed="rId3"/>
                <a:stretch>
                  <a:fillRect l="-1391" t="-3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51BF946-C92B-4B75-8B78-9FFA3E098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7926" y="1920813"/>
            <a:ext cx="5848350" cy="12763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D6E45CF-ADBF-4FE4-AE87-0426FFD04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7126" y="5222821"/>
            <a:ext cx="4629150" cy="4381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10FE8AB-74BC-4B37-B6C0-B9D1C10713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8854" y="5733229"/>
            <a:ext cx="46863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98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32F82-7BBF-4075-92EB-FFA2798C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D64E22-7E18-4C7F-A2A8-F925F3E73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</a:p>
          <a:p>
            <a:r>
              <a:rPr lang="en-US" altLang="zh-CN" dirty="0"/>
              <a:t>The Framework</a:t>
            </a:r>
          </a:p>
          <a:p>
            <a:pPr lvl="1"/>
            <a:r>
              <a:rPr lang="en-US" altLang="zh-CN" dirty="0"/>
              <a:t>Symmetric Model-Level Dual Learning</a:t>
            </a:r>
          </a:p>
          <a:p>
            <a:pPr lvl="1"/>
            <a:r>
              <a:rPr lang="en-US" altLang="zh-CN" dirty="0"/>
              <a:t>Asymmetric Model-Level Dual Learning</a:t>
            </a:r>
          </a:p>
          <a:p>
            <a:r>
              <a:rPr lang="en-US" altLang="zh-CN" dirty="0"/>
              <a:t>Application </a:t>
            </a:r>
          </a:p>
          <a:p>
            <a:pPr lvl="1"/>
            <a:r>
              <a:rPr lang="en-US" altLang="zh-CN" dirty="0"/>
              <a:t>Neural Machine Translation</a:t>
            </a:r>
          </a:p>
          <a:p>
            <a:pPr lvl="1"/>
            <a:r>
              <a:rPr lang="en-US" altLang="zh-CN" dirty="0"/>
              <a:t>Sentiment Analysis</a:t>
            </a:r>
          </a:p>
          <a:p>
            <a:r>
              <a:rPr lang="en-US" altLang="zh-CN" dirty="0"/>
              <a:t>Results</a:t>
            </a:r>
          </a:p>
          <a:p>
            <a:r>
              <a:rPr lang="en-US" altLang="zh-CN" dirty="0"/>
              <a:t>Combination with Dual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44408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CAF2B-522E-4880-9AFA-126633AB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Combination with Dual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7845FF-A860-4B10-A198-6552606BA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0DB735-0C38-46DD-9FAE-3235023CFA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2321326"/>
            <a:ext cx="5867400" cy="1485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14DBDBB-C1B6-43C6-AF1E-A8F2003999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85" y="4687595"/>
            <a:ext cx="4533900" cy="11049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048E347-D4EF-41A3-BC47-4E8D427FD28D}"/>
              </a:ext>
            </a:extLst>
          </p:cNvPr>
          <p:cNvSpPr/>
          <p:nvPr/>
        </p:nvSpPr>
        <p:spPr>
          <a:xfrm>
            <a:off x="2470081" y="3878078"/>
            <a:ext cx="37954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NimbusRomNo9L-Regu"/>
              </a:rPr>
              <a:t>Dual inference results on IWSLT De</a:t>
            </a:r>
            <a:r>
              <a:rPr lang="en-US" altLang="zh-CN" dirty="0">
                <a:latin typeface="CMSY9"/>
              </a:rPr>
              <a:t>-</a:t>
            </a:r>
            <a:r>
              <a:rPr lang="en-US" altLang="zh-CN" dirty="0" err="1">
                <a:latin typeface="NimbusRomNo9L-Regu"/>
              </a:rPr>
              <a:t>En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1AA4FA-ECA4-41D8-A02B-B914A9537717}"/>
              </a:ext>
            </a:extLst>
          </p:cNvPr>
          <p:cNvSpPr/>
          <p:nvPr/>
        </p:nvSpPr>
        <p:spPr>
          <a:xfrm>
            <a:off x="1967976" y="5992297"/>
            <a:ext cx="52080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NimbusRomNo9L-Regu"/>
              </a:rPr>
              <a:t>Error rates on IMDB classification w/o dual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35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F87EC1-259D-41B0-BE44-8A128F65C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C04ED0-7CDD-464E-BD05-87F3D3EC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r>
              <a:rPr lang="en-US" altLang="zh-CN" dirty="0"/>
              <a:t>Combine model-level dual learning with data-level dual learning</a:t>
            </a:r>
          </a:p>
          <a:p>
            <a:r>
              <a:rPr lang="en-US" altLang="zh-CN" dirty="0"/>
              <a:t>Model-level dual learning and copy mechanism</a:t>
            </a:r>
            <a:endParaRPr lang="zh-CN" altLang="en-US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B1FFF51-736F-44A9-9FBA-CDB265F30786}"/>
              </a:ext>
            </a:extLst>
          </p:cNvPr>
          <p:cNvGrpSpPr/>
          <p:nvPr/>
        </p:nvGrpSpPr>
        <p:grpSpPr>
          <a:xfrm>
            <a:off x="2558571" y="3742909"/>
            <a:ext cx="3474170" cy="2505075"/>
            <a:chOff x="898447" y="3755366"/>
            <a:chExt cx="3474170" cy="25050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69A7E97-311E-4FF0-9EBA-8ACD6174D3EB}"/>
                    </a:ext>
                  </a:extLst>
                </p:cNvPr>
                <p:cNvSpPr/>
                <p:nvPr/>
              </p:nvSpPr>
              <p:spPr>
                <a:xfrm>
                  <a:off x="3760617" y="5606702"/>
                  <a:ext cx="612000" cy="612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F69A7E97-311E-4FF0-9EBA-8ACD6174D3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0617" y="5606702"/>
                  <a:ext cx="612000" cy="61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8E4AC4B5-CDB5-457B-A45C-6F932F912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BE5D6"/>
                </a:clrFrom>
                <a:clrTo>
                  <a:srgbClr val="FBE5D6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98447" y="3755366"/>
              <a:ext cx="2352675" cy="2505075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10D959E-1413-42AD-8434-0A36018216D9}"/>
                </a:ext>
              </a:extLst>
            </p:cNvPr>
            <p:cNvCxnSpPr/>
            <p:nvPr/>
          </p:nvCxnSpPr>
          <p:spPr>
            <a:xfrm>
              <a:off x="1509204" y="4802819"/>
              <a:ext cx="816746" cy="102981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A7358F4B-10EB-47F3-80DD-C98D6BB1641E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2849732" y="5912702"/>
              <a:ext cx="910885" cy="0"/>
            </a:xfrm>
            <a:prstGeom prst="straightConnector1">
              <a:avLst/>
            </a:prstGeom>
            <a:ln w="28575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A59E4454-5F8C-449D-85E2-2ABC34609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48617" y="5426676"/>
              <a:ext cx="361950" cy="523875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77165E8F-46AE-414A-A76B-D9A12028E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585514" y="5218984"/>
              <a:ext cx="361950" cy="523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254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A898B-24EA-4550-999C-9BC753379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Discussion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B4801-C63E-49AD-B2DE-BE91EBA06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B3EEB84-1FD5-4746-92F0-60C1B5C0F5F0}"/>
              </a:ext>
            </a:extLst>
          </p:cNvPr>
          <p:cNvGrpSpPr/>
          <p:nvPr/>
        </p:nvGrpSpPr>
        <p:grpSpPr>
          <a:xfrm>
            <a:off x="2614057" y="1384109"/>
            <a:ext cx="4752975" cy="2514600"/>
            <a:chOff x="1634162" y="2171700"/>
            <a:chExt cx="4752975" cy="25146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0B2D8D88-2E72-4B5F-AB72-1DEE2F6A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34162" y="2171700"/>
              <a:ext cx="4752975" cy="2514600"/>
            </a:xfrm>
            <a:prstGeom prst="rect">
              <a:avLst/>
            </a:prstGeom>
          </p:spPr>
        </p:pic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40C45EB4-8F3A-4A3B-809D-F13D411305FD}"/>
                </a:ext>
              </a:extLst>
            </p:cNvPr>
            <p:cNvCxnSpPr>
              <a:cxnSpLocks/>
            </p:cNvCxnSpPr>
            <p:nvPr/>
          </p:nvCxnSpPr>
          <p:spPr>
            <a:xfrm>
              <a:off x="3636330" y="4305844"/>
              <a:ext cx="18056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E7F5F52-38C4-429F-B3BB-7441F540E4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018024" y="3882341"/>
              <a:ext cx="400050" cy="466725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AF859682-BB57-47C0-9B1D-76F7340830B1}"/>
                </a:ext>
              </a:extLst>
            </p:cNvPr>
            <p:cNvCxnSpPr>
              <a:cxnSpLocks/>
            </p:cNvCxnSpPr>
            <p:nvPr/>
          </p:nvCxnSpPr>
          <p:spPr>
            <a:xfrm>
              <a:off x="4539171" y="3258105"/>
              <a:ext cx="902841" cy="10477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6DD60A-AAB3-42B4-8D7D-87C912F1F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418074" y="3458838"/>
              <a:ext cx="400050" cy="466725"/>
            </a:xfrm>
            <a:prstGeom prst="rect">
              <a:avLst/>
            </a:prstGeom>
          </p:spPr>
        </p:pic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36AA34CB-8838-4827-849E-ECF0467CA6E9}"/>
              </a:ext>
            </a:extLst>
          </p:cNvPr>
          <p:cNvGrpSpPr/>
          <p:nvPr/>
        </p:nvGrpSpPr>
        <p:grpSpPr>
          <a:xfrm>
            <a:off x="2648088" y="4112684"/>
            <a:ext cx="4724400" cy="2505075"/>
            <a:chOff x="1970889" y="4132431"/>
            <a:chExt cx="4724400" cy="2505075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199EE165-0763-4759-B791-1FB30823D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70889" y="4132431"/>
              <a:ext cx="4724400" cy="2505075"/>
            </a:xfrm>
            <a:prstGeom prst="rect">
              <a:avLst/>
            </a:prstGeom>
          </p:spPr>
        </p:pic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8F252EBF-6291-46ED-8DA1-346D5778EE71}"/>
                </a:ext>
              </a:extLst>
            </p:cNvPr>
            <p:cNvCxnSpPr>
              <a:cxnSpLocks/>
            </p:cNvCxnSpPr>
            <p:nvPr/>
          </p:nvCxnSpPr>
          <p:spPr>
            <a:xfrm>
              <a:off x="3958770" y="6287044"/>
              <a:ext cx="180568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438DAFD-F013-4E83-8F3D-AA26D4B66B2D}"/>
                </a:ext>
              </a:extLst>
            </p:cNvPr>
            <p:cNvCxnSpPr>
              <a:cxnSpLocks/>
            </p:cNvCxnSpPr>
            <p:nvPr/>
          </p:nvCxnSpPr>
          <p:spPr>
            <a:xfrm>
              <a:off x="4861611" y="5184264"/>
              <a:ext cx="902841" cy="10477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99C4A379-55E0-4EEA-ADBA-B1AC00EA7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391025" y="5821705"/>
              <a:ext cx="361950" cy="523875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EF2797-9B3A-4349-A2BB-6F9514327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09570" y="5416567"/>
              <a:ext cx="361950" cy="523875"/>
            </a:xfrm>
            <a:prstGeom prst="rect">
              <a:avLst/>
            </a:prstGeom>
          </p:spPr>
        </p:pic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A6146539-E27F-4A15-86E7-D925204B84A2}"/>
              </a:ext>
            </a:extLst>
          </p:cNvPr>
          <p:cNvSpPr txBox="1"/>
          <p:nvPr/>
        </p:nvSpPr>
        <p:spPr>
          <a:xfrm>
            <a:off x="781234" y="2470514"/>
            <a:ext cx="163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Primal task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51DA91-2FA5-45DB-8DDC-68B994336351}"/>
              </a:ext>
            </a:extLst>
          </p:cNvPr>
          <p:cNvSpPr txBox="1"/>
          <p:nvPr/>
        </p:nvSpPr>
        <p:spPr>
          <a:xfrm>
            <a:off x="781234" y="4903556"/>
            <a:ext cx="1639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Dual task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003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12516-6BEE-46D1-966E-7361060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FF8E4B-3B9F-4C3D-9622-7905071507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151366" cy="4351338"/>
              </a:xfrm>
            </p:spPr>
            <p:txBody>
              <a:bodyPr/>
              <a:lstStyle/>
              <a:p>
                <a:r>
                  <a:rPr lang="en-US" altLang="zh-CN" dirty="0"/>
                  <a:t>Many tasks are of structural duality/symmetry not only in data level, but also in model level</a:t>
                </a:r>
              </a:p>
              <a:p>
                <a:r>
                  <a:rPr lang="en-US" altLang="zh-CN" dirty="0"/>
                  <a:t>Neural machine translation: a source-language sentence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dirty="0"/>
                  <a:t> to a target-language sentence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𝒴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4FF8E4B-3B9F-4C3D-9622-7905071507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151366" cy="4351338"/>
              </a:xfrm>
              <a:blipFill>
                <a:blip r:embed="rId2"/>
                <a:stretch>
                  <a:fillRect l="-1346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CF396F-F192-4474-BBC7-F02165FAD54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9812"/>
          <a:stretch/>
        </p:blipFill>
        <p:spPr>
          <a:xfrm>
            <a:off x="1282407" y="3825874"/>
            <a:ext cx="2366316" cy="24860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BCEEC5-003E-42B7-93F7-99823E9F8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894" y="3947812"/>
            <a:ext cx="2276475" cy="3905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A6A6303-550A-467A-8933-15B43EA60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9894" y="4582995"/>
            <a:ext cx="2971800" cy="381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89DC468-4733-4792-BE4E-9CBD3405B4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2744" y="5163736"/>
            <a:ext cx="3028950" cy="4191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A36211-67A0-4BF7-86F2-C5F6823AD0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9894" y="5679459"/>
            <a:ext cx="1609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0E2B2-64F4-4E29-9AE0-8EB20C40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302944-1C7F-476F-8BB1-01CBD3B2F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The encoder of the primal task and the decoder of the dual task are highly correlated</a:t>
                </a:r>
              </a:p>
              <a:p>
                <a:r>
                  <a:rPr lang="en-US" altLang="zh-CN" dirty="0"/>
                  <a:t>Forcing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E302944-1C7F-476F-8BB1-01CBD3B2F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D5337D99-F314-4818-B716-3B9DA005B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729" y="1825625"/>
            <a:ext cx="4714875" cy="2486025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DC339F94-5BA9-4F38-B653-85B7A2A4C2FC}"/>
              </a:ext>
            </a:extLst>
          </p:cNvPr>
          <p:cNvSpPr/>
          <p:nvPr/>
        </p:nvSpPr>
        <p:spPr>
          <a:xfrm>
            <a:off x="5157926" y="3204839"/>
            <a:ext cx="719091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AF38873-EC8B-467C-BAD6-471B4327EEC2}"/>
              </a:ext>
            </a:extLst>
          </p:cNvPr>
          <p:cNvSpPr/>
          <p:nvPr/>
        </p:nvSpPr>
        <p:spPr>
          <a:xfrm>
            <a:off x="1840729" y="3204839"/>
            <a:ext cx="719091" cy="30184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BB7523A9-B80D-42A1-B43E-B806A59D4B03}"/>
              </a:ext>
            </a:extLst>
          </p:cNvPr>
          <p:cNvSpPr/>
          <p:nvPr/>
        </p:nvSpPr>
        <p:spPr>
          <a:xfrm>
            <a:off x="2780236" y="3242567"/>
            <a:ext cx="719091" cy="30184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222EAE4-CBAD-4DD6-8E0C-AAB01ED97A70}"/>
              </a:ext>
            </a:extLst>
          </p:cNvPr>
          <p:cNvSpPr/>
          <p:nvPr/>
        </p:nvSpPr>
        <p:spPr>
          <a:xfrm>
            <a:off x="4218419" y="3242567"/>
            <a:ext cx="719091" cy="301841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C668C3-656F-4147-92DD-BF4C5594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Framework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E75D3E-41F7-4026-9B19-1551BD15D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859260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Primal task: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𝒳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dirty="0"/>
                  <a:t> and dual task: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Symmetric setting</a:t>
                </a:r>
                <a:r>
                  <a:rPr lang="en-US" altLang="zh-CN" dirty="0"/>
                  <a:t>: the elements 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dirty="0"/>
                  <a:t> are of the same format so that it is possible to </a:t>
                </a:r>
              </a:p>
              <a:p>
                <a:pPr lvl="1"/>
                <a:r>
                  <a:rPr lang="en-US" altLang="zh-CN" dirty="0"/>
                  <a:t>use the same model architecture for the two mappings</a:t>
                </a:r>
              </a:p>
              <a:p>
                <a:r>
                  <a:rPr lang="en-US" altLang="zh-CN" b="1" dirty="0"/>
                  <a:t>Asymmetric setting</a:t>
                </a:r>
                <a:r>
                  <a:rPr lang="en-US" altLang="zh-CN" dirty="0"/>
                  <a:t>: the objects in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𝒳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𝒴</m:t>
                    </m:r>
                  </m:oMath>
                </a14:m>
                <a:r>
                  <a:rPr lang="en-US" altLang="zh-CN" dirty="0"/>
                  <a:t> are of different formats and semantics, and thus </a:t>
                </a:r>
              </a:p>
              <a:p>
                <a:pPr lvl="1"/>
                <a:r>
                  <a:rPr lang="en-US" altLang="zh-CN" dirty="0"/>
                  <a:t>the two mappings have different model architectures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8E75D3E-41F7-4026-9B19-1551BD15D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859260"/>
              </a:xfrm>
              <a:blipFill>
                <a:blip r:embed="rId2"/>
                <a:stretch>
                  <a:fillRect l="-1391" t="-2005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9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10516-A2DD-4C7E-8858-D94A4936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Model-Level Dual Learning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12A26-AD69-44AA-8A60-549CE5F792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Models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are made up of two parts: </a:t>
                </a:r>
              </a:p>
              <a:p>
                <a:pPr lvl="1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altLang="zh-CN" dirty="0"/>
                  <a:t>: both the encoder and decoder for space X</a:t>
                </a:r>
              </a:p>
              <a:p>
                <a:pPr lvl="1"/>
                <a:r>
                  <a:rPr lang="en-US" altLang="zh-CN" dirty="0"/>
                  <a:t>the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dirty="0"/>
                  <a:t> component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altLang="zh-CN" dirty="0"/>
                  <a:t>: both the encoder and decoder for space Y</a:t>
                </a:r>
              </a:p>
              <a:p>
                <a:r>
                  <a:rPr lang="en-US" altLang="zh-CN" dirty="0"/>
                  <a:t>Why one component can act as both the encoder and the decoder? (decode often takes additional information)</a:t>
                </a:r>
              </a:p>
              <a:p>
                <a:r>
                  <a:rPr lang="en-US" altLang="zh-CN" dirty="0"/>
                  <a:t>Solved via introducing the encoder a zero vector as additional contexts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F12A26-AD69-44AA-8A60-549CE5F792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4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5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C74BD3-54E6-4122-8A1D-13FB97AE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Model-Level Dual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C6F78-4963-4B0A-8F5D-C3D5831FC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915ADC-132B-4F6F-A9C5-36599BD1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7" y="2504414"/>
            <a:ext cx="2352675" cy="2505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7DF92C-4E59-4D07-A444-D84D076E7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919" y="2466314"/>
            <a:ext cx="2371725" cy="2543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F503031-C0D9-40DE-AD90-9292F592C33A}"/>
                  </a:ext>
                </a:extLst>
              </p:cNvPr>
              <p:cNvSpPr/>
              <p:nvPr/>
            </p:nvSpPr>
            <p:spPr>
              <a:xfrm>
                <a:off x="3227498" y="2836766"/>
                <a:ext cx="3191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NimbusRomNo9L-Regu"/>
                  </a:rPr>
                  <a:t>, used to combine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CMMI10"/>
                  </a:rPr>
                  <a:t> </a:t>
                </a:r>
                <a:r>
                  <a:rPr lang="en-US" altLang="zh-CN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7F503031-C0D9-40DE-AD90-9292F592C3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98" y="2836766"/>
                <a:ext cx="31915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8D7103-01B9-456C-BF33-8B432746D5DC}"/>
                  </a:ext>
                </a:extLst>
              </p:cNvPr>
              <p:cNvSpPr/>
              <p:nvPr/>
            </p:nvSpPr>
            <p:spPr>
              <a:xfrm>
                <a:off x="3227497" y="3304838"/>
                <a:ext cx="3191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NimbusRomNo9L-Regu"/>
                  </a:rPr>
                  <a:t>, used to combine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altLang="zh-CN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768D7103-01B9-456C-BF33-8B432746D5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497" y="3304838"/>
                <a:ext cx="31915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080994-E5C3-47C7-A5C9-11E6C7CE54B5}"/>
                  </a:ext>
                </a:extLst>
              </p:cNvPr>
              <p:cNvSpPr/>
              <p:nvPr/>
            </p:nvSpPr>
            <p:spPr>
              <a:xfrm>
                <a:off x="3220999" y="3741638"/>
                <a:ext cx="31915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NimbusRomNo9L-Regu"/>
                  </a:rPr>
                  <a:t>, used to map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</m:oMath>
                </a14:m>
                <a:r>
                  <a:rPr lang="en-US" altLang="zh-CN" dirty="0">
                    <a:latin typeface="NimbusRomNo9L-Regu"/>
                  </a:rPr>
                  <a:t>to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46080994-E5C3-47C7-A5C9-11E6C7CE54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999" y="3741638"/>
                <a:ext cx="319152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12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1C7B-9BA7-4542-BAB5-EB5782F6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Model-Level Dual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5E034-6F39-42D4-8482-3002CFEAE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primal task</a:t>
            </a:r>
          </a:p>
          <a:p>
            <a:r>
              <a:rPr lang="en-US" altLang="zh-CN" dirty="0"/>
              <a:t>Encoder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Decoder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8D734A2-C31D-4101-AA55-932C9A454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594" y="3100001"/>
            <a:ext cx="4752975" cy="2514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848924-B63C-47D0-B9AA-F61B0CEBA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474" y="3364447"/>
            <a:ext cx="2343150" cy="3524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1F74A07-67C4-4C52-985D-A4E69B049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543" y="3843495"/>
            <a:ext cx="2533650" cy="3619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685F610-5A54-4B64-8D08-DFEF57E02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963" y="2914264"/>
            <a:ext cx="1076325" cy="3714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A1FB817-F58A-41F4-9386-EE6F7E679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3939" y="5255799"/>
            <a:ext cx="27336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6A9325-5034-4ABE-BA35-A437FB4B8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374" y="5717588"/>
            <a:ext cx="2695575" cy="35242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5D2B5F-358F-457B-9AEC-B47F2EB9F0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939" y="6084511"/>
            <a:ext cx="1485900" cy="4381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25892C9-DA96-44D8-9239-45D80C0E0D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543" y="4851326"/>
            <a:ext cx="9144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2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2996-9E77-4D23-8195-EE37AE6A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Symmetric Model-Level Dual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141EC3-054B-494B-83A3-9995C963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dual task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A847B8-5FD3-49BD-869C-90CC29C5F7D5}"/>
                  </a:ext>
                </a:extLst>
              </p:cNvPr>
              <p:cNvSpPr/>
              <p:nvPr/>
            </p:nvSpPr>
            <p:spPr>
              <a:xfrm>
                <a:off x="3457630" y="2585115"/>
                <a:ext cx="1039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CA847B8-5FD3-49BD-869C-90CC29C5F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630" y="2585115"/>
                <a:ext cx="103913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63C697C-1253-43BC-858F-89BABDA0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996" y="3021915"/>
            <a:ext cx="47244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60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1444</TotalTime>
  <Words>555</Words>
  <Application>Microsoft Office PowerPoint</Application>
  <PresentationFormat>全屏显示(4:3)</PresentationFormat>
  <Paragraphs>101</Paragraphs>
  <Slides>22</Slides>
  <Notes>8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CMMI10</vt:lpstr>
      <vt:lpstr>CMSY9</vt:lpstr>
      <vt:lpstr>NimbusRomNo9L-Regu</vt:lpstr>
      <vt:lpstr>等线</vt:lpstr>
      <vt:lpstr>等线 Light</vt:lpstr>
      <vt:lpstr>Arial</vt:lpstr>
      <vt:lpstr>Calibri</vt:lpstr>
      <vt:lpstr>Calibri Light</vt:lpstr>
      <vt:lpstr>Cambria Math</vt:lpstr>
      <vt:lpstr>Office 主题​​</vt:lpstr>
      <vt:lpstr>Model-Level Dual Learning</vt:lpstr>
      <vt:lpstr>Outline</vt:lpstr>
      <vt:lpstr>Introduction</vt:lpstr>
      <vt:lpstr>Introduction</vt:lpstr>
      <vt:lpstr>The Framework</vt:lpstr>
      <vt:lpstr>Symmetric Model-Level Dual Learning</vt:lpstr>
      <vt:lpstr>Symmetric Model-Level Dual Learning</vt:lpstr>
      <vt:lpstr>Symmetric Model-Level Dual Learning</vt:lpstr>
      <vt:lpstr>Symmetric Model-Level Dual Learning</vt:lpstr>
      <vt:lpstr>Asymmetric Model-Level Dual Learning</vt:lpstr>
      <vt:lpstr>Discussions</vt:lpstr>
      <vt:lpstr>Application to Neural Machine Translation</vt:lpstr>
      <vt:lpstr>Application to Neural Machine Translation</vt:lpstr>
      <vt:lpstr>Application to Neural Machine Translation</vt:lpstr>
      <vt:lpstr>Application to Neural Machine Translation</vt:lpstr>
      <vt:lpstr>Application to Neural Machine Translation</vt:lpstr>
      <vt:lpstr>Application to Sentiment Analysis</vt:lpstr>
      <vt:lpstr>Application to Sentiment Analysis</vt:lpstr>
      <vt:lpstr>Combination with Dual Inference</vt:lpstr>
      <vt:lpstr>Combination with Dual Inference</vt:lpstr>
      <vt:lpstr>Discussion</vt:lpstr>
      <vt:lpstr>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文翰 王</dc:creator>
  <cp:lastModifiedBy>文翰 王</cp:lastModifiedBy>
  <cp:revision>92</cp:revision>
  <dcterms:created xsi:type="dcterms:W3CDTF">2018-11-12T11:34:30Z</dcterms:created>
  <dcterms:modified xsi:type="dcterms:W3CDTF">2018-11-21T03:02:57Z</dcterms:modified>
</cp:coreProperties>
</file>