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75" r:id="rId8"/>
    <p:sldId id="261" r:id="rId9"/>
    <p:sldId id="262" r:id="rId10"/>
    <p:sldId id="263" r:id="rId11"/>
    <p:sldId id="269" r:id="rId12"/>
    <p:sldId id="264" r:id="rId13"/>
    <p:sldId id="265" r:id="rId14"/>
    <p:sldId id="266" r:id="rId15"/>
    <p:sldId id="267" r:id="rId16"/>
    <p:sldId id="268" r:id="rId17"/>
    <p:sldId id="270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CE734-C469-4519-A988-467E98E984D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25AEE-8C65-4C44-979D-5C890BB81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F073E-07FA-4F27-ACCF-D8998304B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F40F8-459C-41CD-B903-B8D02C91E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E9F50-ACC2-4EE5-A083-510A2B09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8BE8B-DF85-448D-9587-029F8A6B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AE01-6E00-4551-8C89-571FDABB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F8814-F692-4DF6-81EF-4FC60509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96F9A-92F5-4A3B-AC75-E596D6275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69E98-5E9C-4281-85D9-5849DDC7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9755C-4E45-4518-81F6-DF96037C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0EA76-C3CF-4A9D-B672-7748266C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6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0C41B7-9475-4A3B-B77A-405C16503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46908-D765-43D7-8D6D-DF8D2F9E5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E6DA5-9C1B-4FEB-9505-F606E9A8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01BDE-EEDA-4DBC-8A8A-CC0877E9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03E00F-247C-47B0-ABFA-E83BF33B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9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2227E-FAA5-4BBF-8E9B-C7C53A8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81E8D-03B4-4CE6-9539-BDC407B6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2428A-6AAA-4075-8B38-41566004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8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C02F-C666-4DEE-9D01-B9453F9E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EBFC5-5C92-4050-872A-2AECA91C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2BB3-3854-4C33-9BCF-0C1B55E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58AF71-5AEF-4508-9811-DD3D87C2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BF37B-EB4F-4D73-8453-D66E0216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6999-2F4D-494D-AA23-31C364D6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AEF20-0909-4D99-894F-F7C3FC988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4B3DE-6BE9-433A-8B25-C56A2C14B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FF421-BE85-47E9-8A56-0936E8A8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3D95D-11B1-41A8-A951-23A4DA10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D8A6A1-B786-490F-96E8-2ADC9B92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5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95C2-D2B1-47FD-A0D3-EE7DF24D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33049-87E7-441D-8301-725F1EC7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44951-AB8E-4B5C-B55A-C98A470E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0121A-C9E9-4C17-8D34-73374C262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AD7F9-A9EB-4383-AEB7-CD983A592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181ED2-BE0A-4EE4-B6F7-F116C3C0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28584D-03F9-4713-ACFC-76241EDE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3F7741-ACA8-400D-A012-613824DE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F8AF-0619-437B-BD00-7FAB2C82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685DD0-A3DB-46CE-9EF8-767A0BF5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F7CF65-B010-47C0-8FA4-104417D2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A95913-7B46-414A-8B43-E1BFBF76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8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69C45-281A-425E-8D0E-039441BA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1E629E-8807-49C7-8344-3699DA70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2E10B6-D3A6-4D57-A986-4F1BEE58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B7E8-DA8C-4960-B55B-AF42B6D7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374D0-0CAB-43BA-8E4B-84AA2E55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DF2053-26F2-4BB8-9633-D4E4D6CF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CCD63-F029-43FB-901A-F7CBD58B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A8C025-5960-4B38-976A-41013A40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09E5F-6DFB-433C-8205-C4AA4A3A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9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24AE8-6BEB-4D84-89E9-908935AA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278953-E8BE-4BC3-B98F-E2F358970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2EABA-34E0-4F02-8176-3806B660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D818-6B2E-44EC-8E1E-E98B14E8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21BE55-B376-47AB-99C0-82DCDE71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A939F-A92F-4308-A162-D44AE984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82BE42-45CD-4383-8463-884F1B4E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8CD41-75DF-4737-B6DC-684EB166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B35C-9E15-4AF4-A697-E401D2B53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58CFE-DFAE-4130-BDA1-8C520072B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Automating Code-Related Tasks Through Transformers: The Impact of Pre-training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3AC0B-DC84-4A33-AF58-5F9F01454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C468-F258-4581-865D-E1A7D96B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B47164-73DC-4647-98DA-D8E140F51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1" y="2199689"/>
            <a:ext cx="10613718" cy="2458622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5B70FF55-6F17-4E39-9B1E-90C9F579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ICSE 2023</a:t>
            </a:r>
          </a:p>
        </p:txBody>
      </p:sp>
    </p:spTree>
    <p:extLst>
      <p:ext uri="{BB962C8B-B14F-4D97-AF65-F5344CB8AC3E}">
        <p14:creationId xmlns:p14="http://schemas.microsoft.com/office/powerpoint/2010/main" val="292726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966AD-6658-456A-A517-C04EC298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A782E-083A-480E-971C-39710EF0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Architecture</a:t>
            </a:r>
            <a:r>
              <a:rPr lang="en-US" dirty="0"/>
              <a:t>: T5 small (~60M, 6-layer encoder and decoder).</a:t>
            </a:r>
          </a:p>
          <a:p>
            <a:pPr lvl="1"/>
            <a:r>
              <a:rPr lang="en-US" dirty="0"/>
              <a:t>We have to train 36 models…</a:t>
            </a:r>
          </a:p>
          <a:p>
            <a:pPr lvl="1"/>
            <a:r>
              <a:rPr lang="en-US" dirty="0"/>
              <a:t>Our goal is not to achieve SOTA result, but to study the impact of pre-training.</a:t>
            </a:r>
          </a:p>
          <a:p>
            <a:pPr marL="0" indent="0">
              <a:buNone/>
            </a:pPr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r>
              <a:rPr lang="en-US" dirty="0"/>
              <a:t>RQ1: MLM (mostly used in literature).</a:t>
            </a:r>
          </a:p>
          <a:p>
            <a:r>
              <a:rPr lang="en-US" dirty="0"/>
              <a:t>RQ2: MLM, NSP and RTD (generic), and task-specific objectives:</a:t>
            </a:r>
          </a:p>
          <a:p>
            <a:pPr lvl="1"/>
            <a:r>
              <a:rPr lang="en-US" dirty="0"/>
              <a:t>Bug-fixing: injected-mutants fixing (self-made tool based on </a:t>
            </a:r>
            <a:r>
              <a:rPr lang="en-US" dirty="0" err="1"/>
              <a:t>Javaparser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Code summarization: method name generation.</a:t>
            </a:r>
          </a:p>
          <a:p>
            <a:pPr lvl="1"/>
            <a:r>
              <a:rPr lang="en-US" dirty="0"/>
              <a:t>Code (block) completion: code block selection.</a:t>
            </a:r>
          </a:p>
          <a:p>
            <a:pPr lvl="2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4AA0C-762A-45A1-90C1-E8EC0ADF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7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80CC1-B934-4CB0-A4FC-C835F5BA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5D9BAE-E90F-45B5-8F57-A930A5C15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168" y="1825625"/>
            <a:ext cx="8765663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35E072-67BA-4518-B6EE-647EBA3E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360C2-E10E-466B-92A7-C0877749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92F64-471F-4B72-857C-76F1B7E5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Pre-Training Dataset</a:t>
            </a:r>
            <a:r>
              <a:rPr lang="en-US" dirty="0"/>
              <a:t>: a self-made Java dataset from GitHub.</a:t>
            </a:r>
          </a:p>
          <a:p>
            <a:r>
              <a:rPr lang="en-US" dirty="0"/>
              <a:t>Non-fork repos with ≥ 5 developers, 50 commits and 10 stars.</a:t>
            </a:r>
          </a:p>
          <a:p>
            <a:r>
              <a:rPr lang="en-US" dirty="0"/>
              <a:t>14,645 repos with 64,546,432 Java methods.</a:t>
            </a:r>
          </a:p>
          <a:p>
            <a:r>
              <a:rPr lang="en-US" dirty="0"/>
              <a:t>Exclude methods without Javadoc =&gt; 17,758,579 methods left.</a:t>
            </a:r>
          </a:p>
          <a:p>
            <a:pPr lvl="1"/>
            <a:r>
              <a:rPr lang="en-US" dirty="0"/>
              <a:t>Because code summarization need NL.</a:t>
            </a:r>
          </a:p>
          <a:p>
            <a:pPr lvl="1"/>
            <a:r>
              <a:rPr lang="en-US" dirty="0"/>
              <a:t>Because previous work suggest NL is beneficial for code-related pre-training.</a:t>
            </a:r>
          </a:p>
          <a:p>
            <a:r>
              <a:rPr lang="en-US" dirty="0"/>
              <a:t>Other cleaning (see the paper) =&gt; 4,821,922 methods left.</a:t>
            </a:r>
          </a:p>
          <a:p>
            <a:r>
              <a:rPr lang="en-US" dirty="0"/>
              <a:t>Exclude instances that are not suitable for our pre-training objectives.</a:t>
            </a:r>
          </a:p>
          <a:p>
            <a:pPr lvl="1"/>
            <a:r>
              <a:rPr lang="en-US" dirty="0"/>
              <a:t>219,863 methods removed because we cannot mutate them.</a:t>
            </a:r>
          </a:p>
          <a:p>
            <a:pPr lvl="1"/>
            <a:r>
              <a:rPr lang="en-US" dirty="0"/>
              <a:t>2,994,723 methods removed because they have no block to mask.</a:t>
            </a:r>
          </a:p>
          <a:p>
            <a:r>
              <a:rPr lang="en-US" dirty="0"/>
              <a:t>Format all code with </a:t>
            </a:r>
            <a:r>
              <a:rPr lang="en-US" dirty="0" err="1"/>
              <a:t>Javaparser</a:t>
            </a:r>
            <a:r>
              <a:rPr lang="en-US" dirty="0"/>
              <a:t>.</a:t>
            </a:r>
          </a:p>
          <a:p>
            <a:r>
              <a:rPr lang="en-US" dirty="0"/>
              <a:t>Randomly pick 1M methods as the pre-training dataset.</a:t>
            </a:r>
          </a:p>
          <a:p>
            <a:pPr lvl="1"/>
            <a:r>
              <a:rPr lang="en-US" dirty="0"/>
              <a:t>Because using all of them for pre-training is too expensive.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4AD0C1-F4F5-4C4F-B629-BCDB8F09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255B9-8768-453D-B84F-D6FB1DF8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03045-D6F2-45C2-9DAA-EAEE2B959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Fine-Tuning Dataset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Bug-fixing</a:t>
            </a:r>
            <a:r>
              <a:rPr lang="en-US" dirty="0"/>
              <a:t>: </a:t>
            </a:r>
            <a:r>
              <a:rPr lang="en-US" dirty="0" err="1"/>
              <a:t>SequenceR’s</a:t>
            </a:r>
            <a:r>
              <a:rPr lang="en-US" dirty="0"/>
              <a:t> one-line Java bug fixes dataset.</a:t>
            </a:r>
          </a:p>
          <a:p>
            <a:r>
              <a:rPr lang="en-US" dirty="0"/>
              <a:t>Remove class info and buggy line mark =&gt; align with pre-training.</a:t>
            </a:r>
          </a:p>
          <a:p>
            <a:r>
              <a:rPr lang="en-US" dirty="0"/>
              <a:t>Remove duplicated methods already present in pre-training dataset.</a:t>
            </a:r>
          </a:p>
          <a:p>
            <a:r>
              <a:rPr lang="en-US" dirty="0"/>
              <a:t>Format all code with </a:t>
            </a:r>
            <a:r>
              <a:rPr lang="en-US" dirty="0" err="1"/>
              <a:t>Javaparser</a:t>
            </a:r>
            <a:r>
              <a:rPr lang="en-US" dirty="0"/>
              <a:t>.</a:t>
            </a:r>
          </a:p>
          <a:p>
            <a:r>
              <a:rPr lang="en-US" dirty="0"/>
              <a:t>25,901 methods remained =&gt; </a:t>
            </a:r>
            <a:r>
              <a:rPr lang="en-US" dirty="0" err="1"/>
              <a:t>train:valid:test</a:t>
            </a:r>
            <a:r>
              <a:rPr lang="en-US" dirty="0"/>
              <a:t> = 8:1:1.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6BD64-C3D0-441C-BD96-CB1CFBB7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9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15A94-7C23-43B4-9A9C-9134FFF5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66CD1-CD2E-40E2-B90F-45FAC3AC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Fine-Tuning Dataset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Code summarization</a:t>
            </a:r>
            <a:r>
              <a:rPr lang="en-US" dirty="0"/>
              <a:t>: </a:t>
            </a:r>
            <a:r>
              <a:rPr lang="en-US" dirty="0" err="1"/>
              <a:t>Funcom</a:t>
            </a:r>
            <a:r>
              <a:rPr lang="en-US" dirty="0"/>
              <a:t> dataset.</a:t>
            </a:r>
          </a:p>
          <a:p>
            <a:r>
              <a:rPr lang="en-US" dirty="0"/>
              <a:t>Same preprocessing as pre-training dataset =&gt; align with pre-training.</a:t>
            </a:r>
          </a:p>
          <a:p>
            <a:r>
              <a:rPr lang="en-US" dirty="0"/>
              <a:t>Remove duplicated methods already present in pre-training dataset.</a:t>
            </a:r>
          </a:p>
          <a:p>
            <a:r>
              <a:rPr lang="en-US" dirty="0"/>
              <a:t>1M random methods as a large fine-tuning dataset (large-ft).</a:t>
            </a:r>
          </a:p>
          <a:p>
            <a:r>
              <a:rPr lang="en-US" dirty="0"/>
              <a:t>25,901 random methods as a small fine-tuning dataset (small-ft).</a:t>
            </a:r>
          </a:p>
          <a:p>
            <a:r>
              <a:rPr lang="en-US" dirty="0" err="1"/>
              <a:t>train:valid:test</a:t>
            </a:r>
            <a:r>
              <a:rPr lang="en-US" dirty="0"/>
              <a:t> = 8:1:1.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7A832E-DC52-46A9-9AA4-BB98D544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6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2FE12-CE77-474B-A6A9-8E2DB809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9EF71-E951-4E6B-BA87-E7BFCC31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Fine-Tuning Dataset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Code (block) completion</a:t>
            </a:r>
            <a:r>
              <a:rPr lang="en-US" dirty="0"/>
              <a:t>: </a:t>
            </a:r>
            <a:r>
              <a:rPr lang="en-US" dirty="0" err="1"/>
              <a:t>CodeSearchNet</a:t>
            </a:r>
            <a:r>
              <a:rPr lang="en-US" dirty="0"/>
              <a:t> Java.</a:t>
            </a:r>
          </a:p>
          <a:p>
            <a:r>
              <a:rPr lang="en-US" dirty="0"/>
              <a:t>Same preprocessing as pre-training dataset =&gt; align with pre-training.</a:t>
            </a:r>
          </a:p>
          <a:p>
            <a:r>
              <a:rPr lang="en-US" dirty="0"/>
              <a:t>Remove duplicated methods already present in pre-training dataset.</a:t>
            </a:r>
          </a:p>
          <a:p>
            <a:r>
              <a:rPr lang="en-US" dirty="0"/>
              <a:t>Mask each block separately =&gt; multiple versions of the same code.</a:t>
            </a:r>
          </a:p>
          <a:p>
            <a:r>
              <a:rPr lang="en-US" dirty="0"/>
              <a:t>1M random methods as a large fine-tuning dataset (large-ft).</a:t>
            </a:r>
          </a:p>
          <a:p>
            <a:r>
              <a:rPr lang="en-US" dirty="0"/>
              <a:t>25,901 random methods as a small fine-tuning dataset (small-ft).</a:t>
            </a:r>
          </a:p>
          <a:p>
            <a:r>
              <a:rPr lang="en-US" dirty="0" err="1"/>
              <a:t>train:valid:test</a:t>
            </a:r>
            <a:r>
              <a:rPr lang="en-US" dirty="0"/>
              <a:t> = 8:1:1.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D8FCCB-AE25-400C-8C3C-6738ABA9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67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017FB-2364-496A-BBE8-69D39CF5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C9A4B-E526-4319-B938-14B1A7CE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Procedure of RQ1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Train on large-ft/small-ft, with/without pre-training (40 epochs).</a:t>
            </a:r>
          </a:p>
          <a:p>
            <a:pPr marL="0" indent="0">
              <a:buNone/>
            </a:pPr>
            <a:r>
              <a:rPr lang="en-US" dirty="0"/>
              <a:t>Early stop by exact match on valid set (patience = 3 epochs).</a:t>
            </a:r>
          </a:p>
          <a:p>
            <a:pPr marL="0" indent="0">
              <a:buNone/>
            </a:pPr>
            <a:r>
              <a:rPr lang="en-US" b="1" dirty="0"/>
              <a:t>Procedure of RQ2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4 pre-training objectives (3 generic, 1 task-specific).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best as a must-use objective, compare the other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similar process until all objectives are added.</a:t>
            </a:r>
          </a:p>
          <a:p>
            <a:pPr marL="0" indent="0">
              <a:buNone/>
            </a:pPr>
            <a:r>
              <a:rPr lang="en-US" dirty="0"/>
              <a:t>Metric is exact match on test set after fine-tuning.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FA248A-A32A-4DAD-92F0-F2B6B2D9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32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4BF7D-C52A-4CFE-A54C-381D0443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– RQ1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DBA37E-7234-4C5E-81C1-4B3846B25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1317"/>
            <a:ext cx="10515600" cy="3939953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8808A-B01F-4DB0-90DE-B5589274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5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2C49-8CA2-45B8-A1CF-1845E672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 –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7D54CA-E944-45E2-80B3-93901D5FB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632617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Different objectives do make difference in down-stream tasks.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MLM is highly effective.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Task-specific objective is effective if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Capture orthogonal info; and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Strictly simulate the down-stream task.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242E9-6F8F-4AE6-B7A8-9D2EE5A8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DDBAE3-23D1-4665-82E0-86DFBA50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2" y="171602"/>
            <a:ext cx="4669410" cy="618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88799-A652-4DC3-8F62-A3C531D2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E5100A-7616-4E72-8FF0-9F8C0F34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BLEU-4 for code summarization or edit distance for code completion does not change the conclusion.</a:t>
            </a:r>
          </a:p>
          <a:p>
            <a:r>
              <a:rPr lang="en-US" dirty="0"/>
              <a:t>Only papers published before 2022 are considered.</a:t>
            </a:r>
          </a:p>
          <a:p>
            <a:pPr lvl="1"/>
            <a:r>
              <a:rPr lang="en-US" dirty="0"/>
              <a:t>This work is not aimed to find all pre-training objectives.</a:t>
            </a:r>
          </a:p>
          <a:p>
            <a:r>
              <a:rPr lang="en-US" dirty="0"/>
              <a:t>Only T5 and Java methods are considered.</a:t>
            </a:r>
          </a:p>
          <a:p>
            <a:endParaRPr lang="en-US" dirty="0"/>
          </a:p>
          <a:p>
            <a:r>
              <a:rPr lang="en-US" dirty="0"/>
              <a:t>Performance on small-ft is substantially worse than that on large-ft. Maybe the size of small-ft is not realistic?</a:t>
            </a:r>
          </a:p>
          <a:p>
            <a:pPr lvl="1"/>
            <a:r>
              <a:rPr lang="en-US" dirty="0"/>
              <a:t>We just use the size of bug fixing dataset.</a:t>
            </a:r>
          </a:p>
          <a:p>
            <a:pPr lvl="1"/>
            <a:r>
              <a:rPr lang="en-US" dirty="0"/>
              <a:t>Real dataset is just so small.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5DCE59-52DA-490F-AC75-49B7B61C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42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07AE7-DFAC-4C8A-A57A-FF01FC97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925D7-1334-411A-8AC2-D2775086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Reality</a:t>
            </a:r>
            <a:r>
              <a:rPr lang="en-US" dirty="0"/>
              <a:t>: Pre-training and fine-tuning is popular.</a:t>
            </a:r>
          </a:p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What is the </a:t>
            </a:r>
            <a:r>
              <a:rPr lang="en-US" b="1" dirty="0"/>
              <a:t>impact</a:t>
            </a:r>
            <a:r>
              <a:rPr lang="en-US" dirty="0"/>
              <a:t> of the specific </a:t>
            </a:r>
            <a:r>
              <a:rPr lang="en-US" b="1" dirty="0"/>
              <a:t>pre-training objective</a:t>
            </a:r>
            <a:r>
              <a:rPr lang="en-US" dirty="0"/>
              <a:t>(s)?</a:t>
            </a:r>
          </a:p>
          <a:p>
            <a:pPr marL="0" indent="0">
              <a:buNone/>
            </a:pPr>
            <a:r>
              <a:rPr lang="en-US" b="1" dirty="0"/>
              <a:t>Our work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Systematic </a:t>
            </a:r>
            <a:r>
              <a:rPr lang="en-US" b="1" dirty="0"/>
              <a:t>literature review </a:t>
            </a:r>
            <a:r>
              <a:rPr lang="en-US" dirty="0"/>
              <a:t>to identify pre-training objectives used in SE.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Pre-train</a:t>
            </a:r>
            <a:r>
              <a:rPr lang="en-US" dirty="0"/>
              <a:t> 32 transformers using both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generic</a:t>
            </a:r>
            <a:r>
              <a:rPr lang="en-US" dirty="0"/>
              <a:t> pre-training objectives usually adopted in SE;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pre-training objectives </a:t>
            </a:r>
            <a:r>
              <a:rPr lang="en-US" b="1" dirty="0"/>
              <a:t>tailored to specific code-related tasks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bug-fixing, code summarization and code completion.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Compare</a:t>
            </a:r>
            <a:r>
              <a:rPr lang="en-US" dirty="0"/>
              <a:t> pre-trained models with non pre-trained ones.</a:t>
            </a:r>
          </a:p>
          <a:p>
            <a:pPr marL="0" indent="0">
              <a:buNone/>
            </a:pPr>
            <a:r>
              <a:rPr lang="en-US" b="1" dirty="0"/>
              <a:t>Our result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Pre-training helps only if the amount of </a:t>
            </a:r>
            <a:r>
              <a:rPr lang="en-US" b="1" dirty="0"/>
              <a:t>fine-tuning data </a:t>
            </a:r>
            <a:r>
              <a:rPr lang="en-US" dirty="0"/>
              <a:t>available is </a:t>
            </a:r>
            <a:r>
              <a:rPr lang="en-US" b="1" dirty="0"/>
              <a:t>small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MLM</a:t>
            </a:r>
            <a:r>
              <a:rPr lang="en-US" dirty="0"/>
              <a:t> objective is usually </a:t>
            </a:r>
            <a:r>
              <a:rPr lang="en-US" b="1" dirty="0"/>
              <a:t>sufficient</a:t>
            </a:r>
            <a:r>
              <a:rPr lang="en-US" dirty="0"/>
              <a:t>, even compared to specifically designed objectives.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ABFC6C-D687-4347-B995-37AB7B0E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Automating Code-Related Tasks Through Transformers: The Impact of Pre-training</a:t>
            </a:r>
          </a:p>
        </p:txBody>
      </p:sp>
    </p:spTree>
    <p:extLst>
      <p:ext uri="{BB962C8B-B14F-4D97-AF65-F5344CB8AC3E}">
        <p14:creationId xmlns:p14="http://schemas.microsoft.com/office/powerpoint/2010/main" val="266682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8A7C9-C6FE-4750-A1AC-0F80E24B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D9264-AA30-49CA-B6D6-AC707515B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Pre-training helps on small fine-tuning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Task-specific pre-training objectives do not result in a significant improvement compared to MLM.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B12B8-9BA7-4A67-8622-E7E70399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37D77-EF3F-4FE8-B9C6-301803D5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986CD-2332-45BA-848D-801F9680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Transformers are usually trained in two steps: pre-train and fine-tune.</a:t>
            </a:r>
          </a:p>
          <a:p>
            <a:r>
              <a:rPr lang="en-US" dirty="0"/>
              <a:t>But little is known about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circumstances in which pre-training actually helps,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specific pre-training objective’s impact on SE performance.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we know now (according to previous research):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fine-tuning dataset is small, pre-training is helpful.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64557A-9673-4CDB-88E8-F9C5D503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59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48C36-37CA-452A-B48B-E6385002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E394E-89F6-47F7-A0D5-60C871B9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study aims 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Investigating whether pre-training is useful in code-related tasks when large amount of data is available (e.g. code completion).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Experimenting the impact on transformers’ performance of both generic and task-specific pre-training objectives.</a:t>
            </a:r>
            <a:br>
              <a:rPr lang="en-US" dirty="0"/>
            </a:br>
            <a:r>
              <a:rPr lang="en-US" dirty="0"/>
              <a:t>Our tasks: bug-fixing, code summarization and code completion.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C393F-345C-4A3E-817D-BE36FE46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5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46316CDD-EEEF-47C0-B343-3AEADC76B5DC}"/>
              </a:ext>
            </a:extLst>
          </p:cNvPr>
          <p:cNvSpPr txBox="1"/>
          <p:nvPr/>
        </p:nvSpPr>
        <p:spPr>
          <a:xfrm>
            <a:off x="5372727" y="2646400"/>
            <a:ext cx="5293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Published on international SE conference/journal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E6D85C-AFAA-4552-87BD-C93D00D2C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7300"/>
            <a:ext cx="5390671" cy="35462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A5944A-1E1D-442D-823A-8ADC5124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Systematic Literature Review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0A7C7-E15C-42A4-97AB-0C1B7DE7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</a:t>
            </a:r>
            <a:r>
              <a:rPr lang="en-US" dirty="0"/>
              <a:t>: What are the pre-training objectives used in SE literature?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1EA46-CEEA-47C7-9087-4A1FE8DB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31F1D2-BE0D-48D5-A698-E6D515C7E787}"/>
              </a:ext>
            </a:extLst>
          </p:cNvPr>
          <p:cNvSpPr txBox="1"/>
          <p:nvPr/>
        </p:nvSpPr>
        <p:spPr>
          <a:xfrm>
            <a:off x="10543963" y="2762053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936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0D77AA-41F3-4A24-B9C8-889FC02D135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390671" y="3054441"/>
            <a:ext cx="5153292" cy="0"/>
          </a:xfrm>
          <a:prstGeom prst="straightConnector1">
            <a:avLst/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B04CC3C-80F5-49ED-AF20-98B94D6D9C91}"/>
              </a:ext>
            </a:extLst>
          </p:cNvPr>
          <p:cNvSpPr txBox="1"/>
          <p:nvPr/>
        </p:nvSpPr>
        <p:spPr>
          <a:xfrm>
            <a:off x="10752352" y="370890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77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F418E61-4CC0-4A77-9BCB-E976E68B566B}"/>
              </a:ext>
            </a:extLst>
          </p:cNvPr>
          <p:cNvCxnSpPr>
            <a:stCxn id="8" idx="2"/>
            <a:endCxn id="14" idx="1"/>
          </p:cNvCxnSpPr>
          <p:nvPr/>
        </p:nvCxnSpPr>
        <p:spPr>
          <a:xfrm rot="5400000">
            <a:off x="10523384" y="3575796"/>
            <a:ext cx="654466" cy="196530"/>
          </a:xfrm>
          <a:prstGeom prst="bentConnector4">
            <a:avLst>
              <a:gd name="adj1" fmla="val 295"/>
              <a:gd name="adj2" fmla="val 2811291"/>
            </a:avLst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7A1BEDA-EA4E-4FAC-8118-F7AC3570588A}"/>
              </a:ext>
            </a:extLst>
          </p:cNvPr>
          <p:cNvSpPr txBox="1"/>
          <p:nvPr/>
        </p:nvSpPr>
        <p:spPr>
          <a:xfrm>
            <a:off x="5372727" y="3317631"/>
            <a:ext cx="346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Filtered by one of the 3 authors</a:t>
            </a:r>
            <a:br>
              <a:rPr lang="en-US" sz="2000" dirty="0"/>
            </a:br>
            <a:r>
              <a:rPr lang="en-US" sz="2000" dirty="0"/>
              <a:t>(included when in doubts)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861D438-5076-491D-AB7E-7E29725A90BD}"/>
              </a:ext>
            </a:extLst>
          </p:cNvPr>
          <p:cNvSpPr txBox="1"/>
          <p:nvPr/>
        </p:nvSpPr>
        <p:spPr>
          <a:xfrm>
            <a:off x="10752352" y="465054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30</a:t>
            </a: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FD3ADB1-E682-4EB5-B97F-D6BBEA8F1598}"/>
              </a:ext>
            </a:extLst>
          </p:cNvPr>
          <p:cNvCxnSpPr>
            <a:stCxn id="14" idx="2"/>
            <a:endCxn id="22" idx="1"/>
          </p:cNvCxnSpPr>
          <p:nvPr/>
        </p:nvCxnSpPr>
        <p:spPr>
          <a:xfrm rot="5400000">
            <a:off x="10578088" y="4467945"/>
            <a:ext cx="649253" cy="300724"/>
          </a:xfrm>
          <a:prstGeom prst="bentConnector4">
            <a:avLst>
              <a:gd name="adj1" fmla="val -104"/>
              <a:gd name="adj2" fmla="val 1875025"/>
            </a:avLst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33BAC79-0548-4DA2-BC02-9DF31D3013FF}"/>
              </a:ext>
            </a:extLst>
          </p:cNvPr>
          <p:cNvSpPr txBox="1"/>
          <p:nvPr/>
        </p:nvSpPr>
        <p:spPr>
          <a:xfrm>
            <a:off x="5372727" y="4269232"/>
            <a:ext cx="4960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Double checked by one of the other 2 authors</a:t>
            </a:r>
            <a:br>
              <a:rPr lang="en-US" sz="2000" dirty="0"/>
            </a:br>
            <a:r>
              <a:rPr lang="en-US" sz="2000" dirty="0"/>
              <a:t>(not included when in doubts)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5B57570-F568-498F-BB29-87B9353922A7}"/>
              </a:ext>
            </a:extLst>
          </p:cNvPr>
          <p:cNvSpPr txBox="1"/>
          <p:nvPr/>
        </p:nvSpPr>
        <p:spPr>
          <a:xfrm>
            <a:off x="10752352" y="559218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118E8BC4-7CE5-43DB-9BBC-4B65313B77E6}"/>
              </a:ext>
            </a:extLst>
          </p:cNvPr>
          <p:cNvCxnSpPr/>
          <p:nvPr/>
        </p:nvCxnSpPr>
        <p:spPr>
          <a:xfrm rot="5400000">
            <a:off x="10578087" y="5409586"/>
            <a:ext cx="649253" cy="300724"/>
          </a:xfrm>
          <a:prstGeom prst="bentConnector4">
            <a:avLst>
              <a:gd name="adj1" fmla="val -104"/>
              <a:gd name="adj2" fmla="val 1875025"/>
            </a:avLst>
          </a:prstGeom>
          <a:ln w="38100"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8E9BDF6-5F90-471C-890B-313CA99E11CE}"/>
              </a:ext>
            </a:extLst>
          </p:cNvPr>
          <p:cNvSpPr txBox="1"/>
          <p:nvPr/>
        </p:nvSpPr>
        <p:spPr>
          <a:xfrm>
            <a:off x="5390671" y="5208755"/>
            <a:ext cx="5207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 back papers of pre-training models</a:t>
            </a:r>
            <a:br>
              <a:rPr lang="en-US" sz="2000" dirty="0"/>
            </a:br>
            <a:r>
              <a:rPr lang="en-US" sz="2000" dirty="0"/>
              <a:t>if their models are used in SE papers for SE tasks</a:t>
            </a:r>
          </a:p>
        </p:txBody>
      </p:sp>
    </p:spTree>
    <p:extLst>
      <p:ext uri="{BB962C8B-B14F-4D97-AF65-F5344CB8AC3E}">
        <p14:creationId xmlns:p14="http://schemas.microsoft.com/office/powerpoint/2010/main" val="88257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B2DFA-C527-4A9C-A7D7-33FF51EA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and Exclusion Criteria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1E8E51B-0DB0-4727-8588-EAAE0981F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893"/>
            <a:ext cx="10515600" cy="3430802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E14856-D29B-4A41-9097-CBDEB43B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9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F3A44-DD7B-4571-B746-DA42A55E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Questionnaire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E4527A-C588-4657-A963-ED08A8B27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654" y="1825625"/>
            <a:ext cx="9386692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B56B31-BDDC-459F-AF3E-C6B7DCBA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9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5930-0AC0-4653-8EB3-65B534C6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Systematic Literature Review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372B64-9997-4006-AEF5-4F969F39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DB7698B-12B2-4199-BAF0-592573DB7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638" y="1344580"/>
            <a:ext cx="9012724" cy="50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4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83E5C-6A8F-4ADC-BD0E-32A09BC3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9F308-BE0C-4F8D-B0F6-43ED6B068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RQs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what extent is the effectiveness of pre-training influenced by the size of the fine-tuning dataset?</a:t>
            </a:r>
          </a:p>
          <a:p>
            <a:pPr lvl="1"/>
            <a:r>
              <a:rPr lang="en-US" dirty="0"/>
              <a:t>Code summarization and code completion.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what extent does the choice of the pre-training objective impact the performance of transformer models? </a:t>
            </a:r>
          </a:p>
          <a:p>
            <a:pPr lvl="1"/>
            <a:r>
              <a:rPr lang="en-US" dirty="0"/>
              <a:t>Code summarization, code completion and bug-fixing.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A081C-B11A-436C-937D-989A2260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Automating Code-Related Tasks Through Transformers: The Impact of Pre-training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1178</Words>
  <Application>Microsoft Office PowerPoint</Application>
  <PresentationFormat>宽屏</PresentationFormat>
  <Paragraphs>140</Paragraphs>
  <Slides>20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Abstract</vt:lpstr>
      <vt:lpstr>Introduction</vt:lpstr>
      <vt:lpstr>Introduction</vt:lpstr>
      <vt:lpstr>A Systematic Literature Review</vt:lpstr>
      <vt:lpstr>Inclusion and Exclusion Criteria</vt:lpstr>
      <vt:lpstr>Data Extraction Questionnaire</vt:lpstr>
      <vt:lpstr>A Systematic Literature Review</vt:lpstr>
      <vt:lpstr>Experiment Setup</vt:lpstr>
      <vt:lpstr>Experiment Setup</vt:lpstr>
      <vt:lpstr>Experiment Setup</vt:lpstr>
      <vt:lpstr>Experiment Setup</vt:lpstr>
      <vt:lpstr>Experiment Setup</vt:lpstr>
      <vt:lpstr>Experiment Setup</vt:lpstr>
      <vt:lpstr>Experiment Setup</vt:lpstr>
      <vt:lpstr>Experiment Setup</vt:lpstr>
      <vt:lpstr>Experiment Results – RQ1</vt:lpstr>
      <vt:lpstr>Experiment Results – RQ2</vt:lpstr>
      <vt:lpstr>Threats to Validity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Yeongmin Lii</cp:lastModifiedBy>
  <cp:revision>108</cp:revision>
  <dcterms:created xsi:type="dcterms:W3CDTF">2023-02-11T07:53:22Z</dcterms:created>
  <dcterms:modified xsi:type="dcterms:W3CDTF">2023-03-14T00:55:20Z</dcterms:modified>
</cp:coreProperties>
</file>