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2" r:id="rId25"/>
    <p:sldId id="280" r:id="rId26"/>
    <p:sldId id="281" r:id="rId27"/>
    <p:sldId id="28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5320" autoAdjust="0"/>
  </p:normalViewPr>
  <p:slideViewPr>
    <p:cSldViewPr snapToGrid="0">
      <p:cViewPr varScale="1">
        <p:scale>
          <a:sx n="83" d="100"/>
          <a:sy n="83" d="100"/>
        </p:scale>
        <p:origin x="1056" y="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80DC1-2AAF-4772-9DCB-1BDC084337A2}" type="datetimeFigureOut">
              <a:rPr lang="zh-CN" altLang="en-US" smtClean="0"/>
              <a:t>2020/3/11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976BF3-A717-4875-B10A-66FC2F1FA91D}" type="slidenum">
              <a:rPr lang="zh-CN" altLang="en-US" smtClean="0"/>
              <a:t>‹#›</a:t>
            </a:fld>
            <a:endParaRPr lang="zh-CN" altLang="en-US"/>
          </a:p>
        </p:txBody>
      </p:sp>
    </p:spTree>
    <p:extLst>
      <p:ext uri="{BB962C8B-B14F-4D97-AF65-F5344CB8AC3E}">
        <p14:creationId xmlns:p14="http://schemas.microsoft.com/office/powerpoint/2010/main" val="12964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Convert the probabilistic duality constraint into the following regularization term</a:t>
            </a:r>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8</a:t>
            </a:fld>
            <a:endParaRPr lang="zh-CN" altLang="en-US"/>
          </a:p>
        </p:txBody>
      </p:sp>
    </p:spTree>
    <p:extLst>
      <p:ext uri="{BB962C8B-B14F-4D97-AF65-F5344CB8AC3E}">
        <p14:creationId xmlns:p14="http://schemas.microsoft.com/office/powerpoint/2010/main" val="3217435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 is similar to MRR but with different distribution of weights on each item</a:t>
            </a:r>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18</a:t>
            </a:fld>
            <a:endParaRPr lang="zh-CN" altLang="en-US"/>
          </a:p>
        </p:txBody>
      </p:sp>
    </p:spTree>
    <p:extLst>
      <p:ext uri="{BB962C8B-B14F-4D97-AF65-F5344CB8AC3E}">
        <p14:creationId xmlns:p14="http://schemas.microsoft.com/office/powerpoint/2010/main" val="1209537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19</a:t>
            </a:fld>
            <a:endParaRPr lang="zh-CN" altLang="en-US"/>
          </a:p>
        </p:txBody>
      </p:sp>
    </p:spTree>
    <p:extLst>
      <p:ext uri="{BB962C8B-B14F-4D97-AF65-F5344CB8AC3E}">
        <p14:creationId xmlns:p14="http://schemas.microsoft.com/office/powerpoint/2010/main" val="251713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20</a:t>
            </a:fld>
            <a:endParaRPr lang="zh-CN" altLang="en-US"/>
          </a:p>
        </p:txBody>
      </p:sp>
    </p:spTree>
    <p:extLst>
      <p:ext uri="{BB962C8B-B14F-4D97-AF65-F5344CB8AC3E}">
        <p14:creationId xmlns:p14="http://schemas.microsoft.com/office/powerpoint/2010/main" val="1817649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26</a:t>
            </a:fld>
            <a:endParaRPr lang="zh-CN" altLang="en-US"/>
          </a:p>
        </p:txBody>
      </p:sp>
    </p:spTree>
    <p:extLst>
      <p:ext uri="{BB962C8B-B14F-4D97-AF65-F5344CB8AC3E}">
        <p14:creationId xmlns:p14="http://schemas.microsoft.com/office/powerpoint/2010/main" val="2192254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27</a:t>
            </a:fld>
            <a:endParaRPr lang="zh-CN" altLang="en-US"/>
          </a:p>
        </p:txBody>
      </p:sp>
    </p:spTree>
    <p:extLst>
      <p:ext uri="{BB962C8B-B14F-4D97-AF65-F5344CB8AC3E}">
        <p14:creationId xmlns:p14="http://schemas.microsoft.com/office/powerpoint/2010/main" val="251705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9</a:t>
            </a:fld>
            <a:endParaRPr lang="zh-CN" altLang="en-US"/>
          </a:p>
        </p:txBody>
      </p:sp>
    </p:spTree>
    <p:extLst>
      <p:ext uri="{BB962C8B-B14F-4D97-AF65-F5344CB8AC3E}">
        <p14:creationId xmlns:p14="http://schemas.microsoft.com/office/powerpoint/2010/main" val="496738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latin typeface="Arial" panose="020B0604020202020204" pitchFamily="34" charset="0"/>
                <a:cs typeface="Arial" panose="020B0604020202020204" pitchFamily="34" charset="0"/>
              </a:rPr>
              <a:t>This reduces the number of model parameters. In this way, we use only two LSTM instances for the three tasks, constructing an extremely simple model.</a:t>
            </a:r>
            <a:endParaRPr lang="zh-CN" altLang="en-US" sz="1200" dirty="0" smtClean="0">
              <a:latin typeface="Arial" panose="020B0604020202020204" pitchFamily="34" charset="0"/>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11</a:t>
            </a:fld>
            <a:endParaRPr lang="zh-CN" altLang="en-US"/>
          </a:p>
        </p:txBody>
      </p:sp>
    </p:spTree>
    <p:extLst>
      <p:ext uri="{BB962C8B-B14F-4D97-AF65-F5344CB8AC3E}">
        <p14:creationId xmlns:p14="http://schemas.microsoft.com/office/powerpoint/2010/main" val="711982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12</a:t>
            </a:fld>
            <a:endParaRPr lang="zh-CN" altLang="en-US"/>
          </a:p>
        </p:txBody>
      </p:sp>
    </p:spTree>
    <p:extLst>
      <p:ext uri="{BB962C8B-B14F-4D97-AF65-F5344CB8AC3E}">
        <p14:creationId xmlns:p14="http://schemas.microsoft.com/office/powerpoint/2010/main" val="2144577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13</a:t>
            </a:fld>
            <a:endParaRPr lang="zh-CN" altLang="en-US"/>
          </a:p>
        </p:txBody>
      </p:sp>
    </p:spTree>
    <p:extLst>
      <p:ext uri="{BB962C8B-B14F-4D97-AF65-F5344CB8AC3E}">
        <p14:creationId xmlns:p14="http://schemas.microsoft.com/office/powerpoint/2010/main" val="426906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14</a:t>
            </a:fld>
            <a:endParaRPr lang="zh-CN" altLang="en-US"/>
          </a:p>
        </p:txBody>
      </p:sp>
    </p:spTree>
    <p:extLst>
      <p:ext uri="{BB962C8B-B14F-4D97-AF65-F5344CB8AC3E}">
        <p14:creationId xmlns:p14="http://schemas.microsoft.com/office/powerpoint/2010/main" val="4152402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15</a:t>
            </a:fld>
            <a:endParaRPr lang="zh-CN" altLang="en-US"/>
          </a:p>
        </p:txBody>
      </p:sp>
    </p:spTree>
    <p:extLst>
      <p:ext uri="{BB962C8B-B14F-4D97-AF65-F5344CB8AC3E}">
        <p14:creationId xmlns:p14="http://schemas.microsoft.com/office/powerpoint/2010/main" val="1403038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16</a:t>
            </a:fld>
            <a:endParaRPr lang="zh-CN" altLang="en-US"/>
          </a:p>
        </p:txBody>
      </p:sp>
    </p:spTree>
    <p:extLst>
      <p:ext uri="{BB962C8B-B14F-4D97-AF65-F5344CB8AC3E}">
        <p14:creationId xmlns:p14="http://schemas.microsoft.com/office/powerpoint/2010/main" val="2150752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976BF3-A717-4875-B10A-66FC2F1FA91D}" type="slidenum">
              <a:rPr lang="zh-CN" altLang="en-US" smtClean="0"/>
              <a:t>17</a:t>
            </a:fld>
            <a:endParaRPr lang="zh-CN" altLang="en-US"/>
          </a:p>
        </p:txBody>
      </p:sp>
    </p:spTree>
    <p:extLst>
      <p:ext uri="{BB962C8B-B14F-4D97-AF65-F5344CB8AC3E}">
        <p14:creationId xmlns:p14="http://schemas.microsoft.com/office/powerpoint/2010/main" val="2285496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zh-CN" altLang="en-US" dirty="0"/>
          </a:p>
        </p:txBody>
      </p:sp>
      <p:sp>
        <p:nvSpPr>
          <p:cNvPr id="4" name="日期占位符 3"/>
          <p:cNvSpPr>
            <a:spLocks noGrp="1"/>
          </p:cNvSpPr>
          <p:nvPr>
            <p:ph type="dt" sz="half" idx="10"/>
          </p:nvPr>
        </p:nvSpPr>
        <p:spPr/>
        <p:txBody>
          <a:bodyPr/>
          <a:lstStyle/>
          <a:p>
            <a:fld id="{EC1A4D88-AB67-4796-8831-755928110923}" type="datetimeFigureOut">
              <a:rPr lang="zh-CN" altLang="en-US" smtClean="0"/>
              <a:t>2020/3/11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568AFD-B8EF-4156-9C53-046679CC55D7}" type="slidenum">
              <a:rPr lang="zh-CN" altLang="en-US" smtClean="0"/>
              <a:t>‹#›</a:t>
            </a:fld>
            <a:endParaRPr lang="zh-CN" altLang="en-US"/>
          </a:p>
        </p:txBody>
      </p:sp>
    </p:spTree>
    <p:extLst>
      <p:ext uri="{BB962C8B-B14F-4D97-AF65-F5344CB8AC3E}">
        <p14:creationId xmlns:p14="http://schemas.microsoft.com/office/powerpoint/2010/main" val="168338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C1A4D88-AB67-4796-8831-755928110923}" type="datetimeFigureOut">
              <a:rPr lang="zh-CN" altLang="en-US" smtClean="0"/>
              <a:t>2020/3/11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568AFD-B8EF-4156-9C53-046679CC55D7}" type="slidenum">
              <a:rPr lang="zh-CN" altLang="en-US" smtClean="0"/>
              <a:t>‹#›</a:t>
            </a:fld>
            <a:endParaRPr lang="zh-CN" altLang="en-US"/>
          </a:p>
        </p:txBody>
      </p:sp>
    </p:spTree>
    <p:extLst>
      <p:ext uri="{BB962C8B-B14F-4D97-AF65-F5344CB8AC3E}">
        <p14:creationId xmlns:p14="http://schemas.microsoft.com/office/powerpoint/2010/main" val="4292359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C1A4D88-AB67-4796-8831-755928110923}" type="datetimeFigureOut">
              <a:rPr lang="zh-CN" altLang="en-US" smtClean="0"/>
              <a:t>2020/3/11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568AFD-B8EF-4156-9C53-046679CC55D7}" type="slidenum">
              <a:rPr lang="zh-CN" altLang="en-US" smtClean="0"/>
              <a:t>‹#›</a:t>
            </a:fld>
            <a:endParaRPr lang="zh-CN" altLang="en-US"/>
          </a:p>
        </p:txBody>
      </p:sp>
    </p:spTree>
    <p:extLst>
      <p:ext uri="{BB962C8B-B14F-4D97-AF65-F5344CB8AC3E}">
        <p14:creationId xmlns:p14="http://schemas.microsoft.com/office/powerpoint/2010/main" val="178621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9893" y="103869"/>
            <a:ext cx="10515600" cy="1325563"/>
          </a:xfrm>
        </p:spPr>
        <p:txBody>
          <a:bodyPr/>
          <a:lstStyle>
            <a:lvl1pPr>
              <a:defRPr>
                <a:latin typeface="Arial" panose="020B0604020202020204" pitchFamily="34" charset="0"/>
                <a:cs typeface="Arial" panose="020B0604020202020204" pitchFamily="34" charset="0"/>
              </a:defRPr>
            </a:lvl1pPr>
          </a:lstStyle>
          <a:p>
            <a:endParaRPr lang="zh-CN" altLang="en-US" dirty="0"/>
          </a:p>
        </p:txBody>
      </p:sp>
      <p:sp>
        <p:nvSpPr>
          <p:cNvPr id="3" name="内容占位符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EC1A4D88-AB67-4796-8831-755928110923}" type="datetimeFigureOut">
              <a:rPr lang="zh-CN" altLang="en-US" smtClean="0"/>
              <a:t>2020/3/11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568AFD-B8EF-4156-9C53-046679CC55D7}" type="slidenum">
              <a:rPr lang="zh-CN" altLang="en-US" smtClean="0"/>
              <a:t>‹#›</a:t>
            </a:fld>
            <a:endParaRPr lang="zh-CN" altLang="en-US"/>
          </a:p>
        </p:txBody>
      </p:sp>
    </p:spTree>
    <p:extLst>
      <p:ext uri="{BB962C8B-B14F-4D97-AF65-F5344CB8AC3E}">
        <p14:creationId xmlns:p14="http://schemas.microsoft.com/office/powerpoint/2010/main" val="356477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C1A4D88-AB67-4796-8831-755928110923}" type="datetimeFigureOut">
              <a:rPr lang="zh-CN" altLang="en-US" smtClean="0"/>
              <a:t>2020/3/11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0568AFD-B8EF-4156-9C53-046679CC55D7}" type="slidenum">
              <a:rPr lang="zh-CN" altLang="en-US" smtClean="0"/>
              <a:t>‹#›</a:t>
            </a:fld>
            <a:endParaRPr lang="zh-CN" altLang="en-US"/>
          </a:p>
        </p:txBody>
      </p:sp>
    </p:spTree>
    <p:extLst>
      <p:ext uri="{BB962C8B-B14F-4D97-AF65-F5344CB8AC3E}">
        <p14:creationId xmlns:p14="http://schemas.microsoft.com/office/powerpoint/2010/main" val="1067943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C1A4D88-AB67-4796-8831-755928110923}" type="datetimeFigureOut">
              <a:rPr lang="zh-CN" altLang="en-US" smtClean="0"/>
              <a:t>2020/3/11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568AFD-B8EF-4156-9C53-046679CC55D7}" type="slidenum">
              <a:rPr lang="zh-CN" altLang="en-US" smtClean="0"/>
              <a:t>‹#›</a:t>
            </a:fld>
            <a:endParaRPr lang="zh-CN" altLang="en-US"/>
          </a:p>
        </p:txBody>
      </p:sp>
    </p:spTree>
    <p:extLst>
      <p:ext uri="{BB962C8B-B14F-4D97-AF65-F5344CB8AC3E}">
        <p14:creationId xmlns:p14="http://schemas.microsoft.com/office/powerpoint/2010/main" val="182953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C1A4D88-AB67-4796-8831-755928110923}" type="datetimeFigureOut">
              <a:rPr lang="zh-CN" altLang="en-US" smtClean="0"/>
              <a:t>2020/3/11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0568AFD-B8EF-4156-9C53-046679CC55D7}" type="slidenum">
              <a:rPr lang="zh-CN" altLang="en-US" smtClean="0"/>
              <a:t>‹#›</a:t>
            </a:fld>
            <a:endParaRPr lang="zh-CN" altLang="en-US"/>
          </a:p>
        </p:txBody>
      </p:sp>
    </p:spTree>
    <p:extLst>
      <p:ext uri="{BB962C8B-B14F-4D97-AF65-F5344CB8AC3E}">
        <p14:creationId xmlns:p14="http://schemas.microsoft.com/office/powerpoint/2010/main" val="2329700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C1A4D88-AB67-4796-8831-755928110923}" type="datetimeFigureOut">
              <a:rPr lang="zh-CN" altLang="en-US" smtClean="0"/>
              <a:t>2020/3/11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0568AFD-B8EF-4156-9C53-046679CC55D7}" type="slidenum">
              <a:rPr lang="zh-CN" altLang="en-US" smtClean="0"/>
              <a:t>‹#›</a:t>
            </a:fld>
            <a:endParaRPr lang="zh-CN" altLang="en-US"/>
          </a:p>
        </p:txBody>
      </p:sp>
    </p:spTree>
    <p:extLst>
      <p:ext uri="{BB962C8B-B14F-4D97-AF65-F5344CB8AC3E}">
        <p14:creationId xmlns:p14="http://schemas.microsoft.com/office/powerpoint/2010/main" val="2683639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1A4D88-AB67-4796-8831-755928110923}" type="datetimeFigureOut">
              <a:rPr lang="zh-CN" altLang="en-US" smtClean="0"/>
              <a:t>2020/3/11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0568AFD-B8EF-4156-9C53-046679CC55D7}" type="slidenum">
              <a:rPr lang="zh-CN" altLang="en-US" smtClean="0"/>
              <a:t>‹#›</a:t>
            </a:fld>
            <a:endParaRPr lang="zh-CN" altLang="en-US"/>
          </a:p>
        </p:txBody>
      </p:sp>
    </p:spTree>
    <p:extLst>
      <p:ext uri="{BB962C8B-B14F-4D97-AF65-F5344CB8AC3E}">
        <p14:creationId xmlns:p14="http://schemas.microsoft.com/office/powerpoint/2010/main" val="2192133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C1A4D88-AB67-4796-8831-755928110923}" type="datetimeFigureOut">
              <a:rPr lang="zh-CN" altLang="en-US" smtClean="0"/>
              <a:t>2020/3/11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568AFD-B8EF-4156-9C53-046679CC55D7}" type="slidenum">
              <a:rPr lang="zh-CN" altLang="en-US" smtClean="0"/>
              <a:t>‹#›</a:t>
            </a:fld>
            <a:endParaRPr lang="zh-CN" altLang="en-US"/>
          </a:p>
        </p:txBody>
      </p:sp>
    </p:spTree>
    <p:extLst>
      <p:ext uri="{BB962C8B-B14F-4D97-AF65-F5344CB8AC3E}">
        <p14:creationId xmlns:p14="http://schemas.microsoft.com/office/powerpoint/2010/main" val="372655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C1A4D88-AB67-4796-8831-755928110923}" type="datetimeFigureOut">
              <a:rPr lang="zh-CN" altLang="en-US" smtClean="0"/>
              <a:t>2020/3/11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0568AFD-B8EF-4156-9C53-046679CC55D7}" type="slidenum">
              <a:rPr lang="zh-CN" altLang="en-US" smtClean="0"/>
              <a:t>‹#›</a:t>
            </a:fld>
            <a:endParaRPr lang="zh-CN" altLang="en-US"/>
          </a:p>
        </p:txBody>
      </p:sp>
    </p:spTree>
    <p:extLst>
      <p:ext uri="{BB962C8B-B14F-4D97-AF65-F5344CB8AC3E}">
        <p14:creationId xmlns:p14="http://schemas.microsoft.com/office/powerpoint/2010/main" val="2562237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A4D88-AB67-4796-8831-755928110923}" type="datetimeFigureOut">
              <a:rPr lang="zh-CN" altLang="en-US" smtClean="0"/>
              <a:t>2020/3/11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68AFD-B8EF-4156-9C53-046679CC55D7}" type="slidenum">
              <a:rPr lang="zh-CN" altLang="en-US" smtClean="0"/>
              <a:t>‹#›</a:t>
            </a:fld>
            <a:endParaRPr lang="zh-CN" altLang="en-US"/>
          </a:p>
        </p:txBody>
      </p:sp>
    </p:spTree>
    <p:extLst>
      <p:ext uri="{BB962C8B-B14F-4D97-AF65-F5344CB8AC3E}">
        <p14:creationId xmlns:p14="http://schemas.microsoft.com/office/powerpoint/2010/main" val="991774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50981" y="1496290"/>
            <a:ext cx="11490037" cy="1339418"/>
          </a:xfrm>
        </p:spPr>
        <p:txBody>
          <a:bodyPr>
            <a:normAutofit fontScale="90000"/>
          </a:bodyPr>
          <a:lstStyle/>
          <a:p>
            <a:r>
              <a:rPr lang="en-US" altLang="zh-CN" sz="4400" dirty="0" smtClean="0">
                <a:latin typeface="Arial" panose="020B0604020202020204" pitchFamily="34" charset="0"/>
                <a:cs typeface="Arial" panose="020B0604020202020204" pitchFamily="34" charset="0"/>
              </a:rPr>
              <a:t>Leveraging Code Generation to Improve Code Retrieval and Summarization via Dual Learning</a:t>
            </a:r>
            <a:endParaRPr lang="zh-CN" altLang="en-US" sz="4400"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2"/>
          <a:stretch>
            <a:fillRect/>
          </a:stretch>
        </p:blipFill>
        <p:spPr>
          <a:xfrm>
            <a:off x="1536987" y="3279764"/>
            <a:ext cx="9358171" cy="1554615"/>
          </a:xfrm>
          <a:prstGeom prst="rect">
            <a:avLst/>
          </a:prstGeom>
        </p:spPr>
      </p:pic>
      <p:sp>
        <p:nvSpPr>
          <p:cNvPr id="7" name="矩形 6"/>
          <p:cNvSpPr/>
          <p:nvPr/>
        </p:nvSpPr>
        <p:spPr>
          <a:xfrm>
            <a:off x="5383784" y="5129393"/>
            <a:ext cx="1424429" cy="369332"/>
          </a:xfrm>
          <a:prstGeom prst="rect">
            <a:avLst/>
          </a:prstGeom>
        </p:spPr>
        <p:txBody>
          <a:bodyPr wrap="none">
            <a:spAutoFit/>
          </a:bodyPr>
          <a:lstStyle/>
          <a:p>
            <a:r>
              <a:rPr lang="en-US" altLang="zh-CN" dirty="0" smtClean="0">
                <a:latin typeface="Arial" panose="020B0604020202020204" pitchFamily="34" charset="0"/>
                <a:cs typeface="Arial" panose="020B0604020202020204" pitchFamily="34" charset="0"/>
              </a:rPr>
              <a:t>WWW-2020</a:t>
            </a:r>
            <a:endParaRPr lang="zh-CN" altLang="en-US" dirty="0"/>
          </a:p>
        </p:txBody>
      </p:sp>
      <p:sp>
        <p:nvSpPr>
          <p:cNvPr id="5" name="矩形 4"/>
          <p:cNvSpPr/>
          <p:nvPr/>
        </p:nvSpPr>
        <p:spPr>
          <a:xfrm>
            <a:off x="10806545" y="6163072"/>
            <a:ext cx="1282081" cy="646331"/>
          </a:xfrm>
          <a:prstGeom prst="rect">
            <a:avLst/>
          </a:prstGeom>
        </p:spPr>
        <p:txBody>
          <a:bodyPr wrap="square">
            <a:spAutoFit/>
          </a:bodyPr>
          <a:lstStyle/>
          <a:p>
            <a:pPr algn="ctr"/>
            <a:r>
              <a:rPr lang="en-US" altLang="zh-CN" dirty="0" smtClean="0">
                <a:latin typeface="Arial" panose="020B0604020202020204" pitchFamily="34" charset="0"/>
                <a:cs typeface="Arial" panose="020B0604020202020204" pitchFamily="34" charset="0"/>
              </a:rPr>
              <a:t>Fang Liu</a:t>
            </a:r>
          </a:p>
          <a:p>
            <a:pPr algn="ctr"/>
            <a:r>
              <a:rPr lang="en-US" altLang="zh-CN" dirty="0" smtClean="0">
                <a:latin typeface="Arial" panose="020B0604020202020204" pitchFamily="34" charset="0"/>
                <a:cs typeface="Arial" panose="020B0604020202020204" pitchFamily="34" charset="0"/>
              </a:rPr>
              <a:t>2020/3/11</a:t>
            </a:r>
            <a:endParaRPr lang="zh-CN" altLang="en-US" dirty="0"/>
          </a:p>
        </p:txBody>
      </p:sp>
    </p:spTree>
    <p:extLst>
      <p:ext uri="{BB962C8B-B14F-4D97-AF65-F5344CB8AC3E}">
        <p14:creationId xmlns:p14="http://schemas.microsoft.com/office/powerpoint/2010/main" val="488581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Approach</a:t>
            </a:r>
            <a:endParaRPr lang="zh-CN" altLang="en-US" dirty="0"/>
          </a:p>
        </p:txBody>
      </p:sp>
      <p:pic>
        <p:nvPicPr>
          <p:cNvPr id="4" name="图片 3"/>
          <p:cNvPicPr>
            <a:picLocks noChangeAspect="1"/>
          </p:cNvPicPr>
          <p:nvPr/>
        </p:nvPicPr>
        <p:blipFill>
          <a:blip r:embed="rId2"/>
          <a:stretch>
            <a:fillRect/>
          </a:stretch>
        </p:blipFill>
        <p:spPr>
          <a:xfrm>
            <a:off x="453172" y="1175564"/>
            <a:ext cx="7613868" cy="3375308"/>
          </a:xfrm>
          <a:prstGeom prst="rect">
            <a:avLst/>
          </a:prstGeom>
        </p:spPr>
      </p:pic>
      <p:sp>
        <p:nvSpPr>
          <p:cNvPr id="5" name="矩形 4"/>
          <p:cNvSpPr/>
          <p:nvPr/>
        </p:nvSpPr>
        <p:spPr>
          <a:xfrm>
            <a:off x="219893" y="4499182"/>
            <a:ext cx="11880667" cy="2246769"/>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The code summarization module encodes the code sequence x, and summarizes it into a text sequence y′.</a:t>
            </a:r>
          </a:p>
          <a:p>
            <a:pPr marL="342900" indent="-34290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The code generation module encodes the text sequence y, and uses it to generate a code sequence x′.</a:t>
            </a:r>
          </a:p>
          <a:p>
            <a:pPr marL="342900" indent="-34290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The code retrieval module calculates similarity scores between the hidden states of the code summarization module and the code generation module, and then retrieves matching source code based on the scores.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716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Approach</a:t>
            </a:r>
            <a:endParaRPr lang="zh-CN" altLang="en-US" dirty="0"/>
          </a:p>
        </p:txBody>
      </p:sp>
      <p:sp>
        <p:nvSpPr>
          <p:cNvPr id="5" name="矩形 4"/>
          <p:cNvSpPr/>
          <p:nvPr/>
        </p:nvSpPr>
        <p:spPr>
          <a:xfrm>
            <a:off x="219893" y="2086821"/>
            <a:ext cx="12043227" cy="2015936"/>
          </a:xfrm>
          <a:prstGeom prst="rect">
            <a:avLst/>
          </a:prstGeom>
        </p:spPr>
        <p:txBody>
          <a:bodyPr wrap="square">
            <a:spAutoFit/>
          </a:bodyPr>
          <a:lstStyle/>
          <a:p>
            <a:pPr marL="342900" indent="-342900">
              <a:spcBef>
                <a:spcPts val="600"/>
              </a:spcBef>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Add a restriction between the code summarization module and the code generation module with dual learning method to connect them and help capture more intrinsic and precise representations of text and code.</a:t>
            </a:r>
          </a:p>
          <a:p>
            <a:pPr marL="342900" indent="-342900">
              <a:spcBef>
                <a:spcPts val="600"/>
              </a:spcBef>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Share the parameters of LSTM cells between the encoder of the code summarization module and the decoder of the code generation module, so do the decoder of the code summarization module and the encoder of the code generation module. </a:t>
            </a:r>
            <a:endParaRPr lang="zh-CN" altLang="en-US" sz="2000" dirty="0">
              <a:latin typeface="Arial" panose="020B0604020202020204" pitchFamily="34" charset="0"/>
              <a:cs typeface="Arial" panose="020B0604020202020204" pitchFamily="34" charset="0"/>
            </a:endParaRPr>
          </a:p>
        </p:txBody>
      </p:sp>
      <p:sp>
        <p:nvSpPr>
          <p:cNvPr id="3" name="矩形 2"/>
          <p:cNvSpPr/>
          <p:nvPr/>
        </p:nvSpPr>
        <p:spPr>
          <a:xfrm>
            <a:off x="291013" y="1429432"/>
            <a:ext cx="2802370" cy="461665"/>
          </a:xfrm>
          <a:prstGeom prst="rect">
            <a:avLst/>
          </a:prstGeom>
        </p:spPr>
        <p:txBody>
          <a:bodyPr wrap="none">
            <a:spAutoFit/>
          </a:bodyPr>
          <a:lstStyle/>
          <a:p>
            <a:r>
              <a:rPr lang="zh-CN" altLang="en-US" sz="2400" dirty="0" smtClean="0">
                <a:latin typeface="Arial" panose="020B0604020202020204" pitchFamily="34" charset="0"/>
                <a:cs typeface="Arial" panose="020B0604020202020204" pitchFamily="34" charset="0"/>
              </a:rPr>
              <a:t>two major features</a:t>
            </a:r>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327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Approach</a:t>
            </a:r>
            <a:endParaRPr lang="zh-CN" altLang="en-US" dirty="0"/>
          </a:p>
        </p:txBody>
      </p:sp>
      <p:sp>
        <p:nvSpPr>
          <p:cNvPr id="5" name="矩形 4"/>
          <p:cNvSpPr/>
          <p:nvPr/>
        </p:nvSpPr>
        <p:spPr>
          <a:xfrm>
            <a:off x="372293" y="2047109"/>
            <a:ext cx="10763067" cy="1169551"/>
          </a:xfrm>
          <a:prstGeom prst="rect">
            <a:avLst/>
          </a:prstGeom>
        </p:spPr>
        <p:txBody>
          <a:bodyPr wrap="square">
            <a:spAutoFit/>
          </a:bodyPr>
          <a:lstStyle/>
          <a:p>
            <a:pPr marL="342900" indent="-342900">
              <a:spcBef>
                <a:spcPts val="600"/>
              </a:spcBef>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Encoder: Bi-LSTM</a:t>
            </a:r>
          </a:p>
          <a:p>
            <a:pPr marL="342900" indent="-342900">
              <a:spcBef>
                <a:spcPts val="600"/>
              </a:spcBef>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Decoder: LSTM</a:t>
            </a:r>
          </a:p>
          <a:p>
            <a:pPr marL="342900" indent="-342900">
              <a:spcBef>
                <a:spcPts val="600"/>
              </a:spcBef>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attention mechanism</a:t>
            </a:r>
            <a:endParaRPr lang="zh-CN" altLang="en-US" sz="2000" dirty="0">
              <a:latin typeface="Arial" panose="020B0604020202020204" pitchFamily="34" charset="0"/>
              <a:cs typeface="Arial" panose="020B0604020202020204" pitchFamily="34" charset="0"/>
            </a:endParaRPr>
          </a:p>
        </p:txBody>
      </p:sp>
      <p:sp>
        <p:nvSpPr>
          <p:cNvPr id="3" name="矩形 2"/>
          <p:cNvSpPr/>
          <p:nvPr/>
        </p:nvSpPr>
        <p:spPr>
          <a:xfrm>
            <a:off x="291013" y="1429432"/>
            <a:ext cx="4158511"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Code Summarization Module</a:t>
            </a:r>
            <a:endParaRPr lang="zh-CN" altLang="en-US" sz="2400" dirty="0">
              <a:latin typeface="Arial" panose="020B0604020202020204" pitchFamily="34" charset="0"/>
              <a:cs typeface="Arial" panose="020B0604020202020204" pitchFamily="34" charset="0"/>
            </a:endParaRPr>
          </a:p>
        </p:txBody>
      </p:sp>
      <p:sp>
        <p:nvSpPr>
          <p:cNvPr id="6" name="矩形 5"/>
          <p:cNvSpPr/>
          <p:nvPr/>
        </p:nvSpPr>
        <p:spPr>
          <a:xfrm>
            <a:off x="291013" y="3522392"/>
            <a:ext cx="3627916"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Code Generation Module</a:t>
            </a:r>
            <a:endParaRPr lang="zh-CN" altLang="en-US" sz="2400" dirty="0">
              <a:latin typeface="Arial" panose="020B0604020202020204" pitchFamily="34" charset="0"/>
              <a:cs typeface="Arial" panose="020B0604020202020204" pitchFamily="34" charset="0"/>
            </a:endParaRPr>
          </a:p>
        </p:txBody>
      </p:sp>
      <p:sp>
        <p:nvSpPr>
          <p:cNvPr id="4" name="矩形 3"/>
          <p:cNvSpPr/>
          <p:nvPr/>
        </p:nvSpPr>
        <p:spPr>
          <a:xfrm>
            <a:off x="372293" y="4089734"/>
            <a:ext cx="11308080" cy="400110"/>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The </a:t>
            </a:r>
            <a:r>
              <a:rPr lang="zh-CN" altLang="en-US" sz="2000" dirty="0" smtClean="0">
                <a:latin typeface="Arial" panose="020B0604020202020204" pitchFamily="34" charset="0"/>
                <a:cs typeface="Arial" panose="020B0604020202020204" pitchFamily="34" charset="0"/>
              </a:rPr>
              <a:t>whole structure is basically the same as the code summarization module</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7" name="矩形 6"/>
          <p:cNvSpPr/>
          <p:nvPr/>
        </p:nvSpPr>
        <p:spPr>
          <a:xfrm>
            <a:off x="372293" y="4674381"/>
            <a:ext cx="10312400" cy="1292662"/>
          </a:xfrm>
          <a:prstGeom prst="rect">
            <a:avLst/>
          </a:prstGeom>
        </p:spPr>
        <p:txBody>
          <a:bodyPr wrap="square">
            <a:spAutoFit/>
          </a:bodyPr>
          <a:lstStyle/>
          <a:p>
            <a:r>
              <a:rPr lang="en-US" altLang="zh-CN" sz="2000" b="1" dirty="0" smtClean="0">
                <a:latin typeface="Arial" panose="020B0604020202020204" pitchFamily="34" charset="0"/>
                <a:cs typeface="Arial" panose="020B0604020202020204" pitchFamily="34" charset="0"/>
              </a:rPr>
              <a:t>Sharing parameters</a:t>
            </a:r>
          </a:p>
          <a:p>
            <a:r>
              <a:rPr lang="en-US" altLang="zh-CN" sz="2000" dirty="0" smtClean="0">
                <a:latin typeface="Arial" panose="020B0604020202020204" pitchFamily="34" charset="0"/>
                <a:cs typeface="Arial" panose="020B0604020202020204" pitchFamily="34" charset="0"/>
              </a:rPr>
              <a:t>Code: </a:t>
            </a:r>
            <a:r>
              <a:rPr lang="zh-CN" altLang="en-US" sz="2000" dirty="0" smtClean="0">
                <a:latin typeface="Arial" panose="020B0604020202020204" pitchFamily="34" charset="0"/>
                <a:cs typeface="Arial" panose="020B0604020202020204" pitchFamily="34" charset="0"/>
              </a:rPr>
              <a:t>code generation </a:t>
            </a:r>
            <a:r>
              <a:rPr lang="en-US" altLang="zh-CN" sz="2000" dirty="0" smtClean="0">
                <a:latin typeface="Arial" panose="020B0604020202020204" pitchFamily="34" charset="0"/>
                <a:cs typeface="Arial" panose="020B0604020202020204" pitchFamily="34" charset="0"/>
              </a:rPr>
              <a:t>de</a:t>
            </a:r>
            <a:r>
              <a:rPr lang="zh-CN" altLang="en-US" sz="2000" dirty="0" smtClean="0">
                <a:latin typeface="Arial" panose="020B0604020202020204" pitchFamily="34" charset="0"/>
                <a:cs typeface="Arial" panose="020B0604020202020204" pitchFamily="34" charset="0"/>
              </a:rPr>
              <a:t>coder and the code summarization </a:t>
            </a:r>
            <a:r>
              <a:rPr lang="en-US" altLang="zh-CN" sz="2000" dirty="0" err="1" smtClean="0">
                <a:latin typeface="Arial" panose="020B0604020202020204" pitchFamily="34" charset="0"/>
                <a:cs typeface="Arial" panose="020B0604020202020204" pitchFamily="34" charset="0"/>
              </a:rPr>
              <a:t>en</a:t>
            </a:r>
            <a:r>
              <a:rPr lang="zh-CN" altLang="en-US" sz="2000" dirty="0" smtClean="0">
                <a:latin typeface="Arial" panose="020B0604020202020204" pitchFamily="34" charset="0"/>
                <a:cs typeface="Arial" panose="020B0604020202020204" pitchFamily="34" charset="0"/>
              </a:rPr>
              <a:t>coder</a:t>
            </a:r>
            <a:endParaRPr lang="en-US" altLang="zh-CN" sz="2000" dirty="0" smtClean="0">
              <a:latin typeface="Arial" panose="020B0604020202020204" pitchFamily="34" charset="0"/>
              <a:cs typeface="Arial" panose="020B0604020202020204" pitchFamily="34" charset="0"/>
            </a:endParaRPr>
          </a:p>
          <a:p>
            <a:r>
              <a:rPr lang="en-US" altLang="zh-CN" sz="2000" dirty="0" smtClean="0">
                <a:latin typeface="Arial" panose="020B0604020202020204" pitchFamily="34" charset="0"/>
                <a:cs typeface="Arial" panose="020B0604020202020204" pitchFamily="34" charset="0"/>
              </a:rPr>
              <a:t>Natural language: </a:t>
            </a:r>
            <a:r>
              <a:rPr lang="zh-CN" altLang="en-US" sz="2000" dirty="0" smtClean="0">
                <a:latin typeface="Arial" panose="020B0604020202020204" pitchFamily="34" charset="0"/>
                <a:cs typeface="Arial" panose="020B0604020202020204" pitchFamily="34" charset="0"/>
              </a:rPr>
              <a:t>code generation encoder and the code summarization decoder</a:t>
            </a:r>
          </a:p>
          <a:p>
            <a:endParaRPr lang="zh-CN" altLang="en-US" dirty="0"/>
          </a:p>
        </p:txBody>
      </p:sp>
    </p:spTree>
    <p:extLst>
      <p:ext uri="{BB962C8B-B14F-4D97-AF65-F5344CB8AC3E}">
        <p14:creationId xmlns:p14="http://schemas.microsoft.com/office/powerpoint/2010/main" val="36310151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Approach</a:t>
            </a:r>
            <a:endParaRPr lang="zh-CN" altLang="en-US" dirty="0"/>
          </a:p>
        </p:txBody>
      </p:sp>
      <p:sp>
        <p:nvSpPr>
          <p:cNvPr id="5" name="矩形 4"/>
          <p:cNvSpPr/>
          <p:nvPr/>
        </p:nvSpPr>
        <p:spPr>
          <a:xfrm>
            <a:off x="372293" y="2047109"/>
            <a:ext cx="10763067" cy="461665"/>
          </a:xfrm>
          <a:prstGeom prst="rect">
            <a:avLst/>
          </a:prstGeom>
        </p:spPr>
        <p:txBody>
          <a:bodyPr wrap="square">
            <a:spAutoFit/>
          </a:bodyPr>
          <a:lstStyle/>
          <a:p>
            <a:pPr marL="342900" indent="-342900">
              <a:spcBef>
                <a:spcPts val="600"/>
              </a:spcBef>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Restrict these two modules by the following equation:</a:t>
            </a:r>
            <a:endParaRPr lang="zh-CN" altLang="en-US" sz="2400" dirty="0">
              <a:latin typeface="Arial" panose="020B0604020202020204" pitchFamily="34" charset="0"/>
              <a:cs typeface="Arial" panose="020B0604020202020204" pitchFamily="34" charset="0"/>
            </a:endParaRPr>
          </a:p>
        </p:txBody>
      </p:sp>
      <p:sp>
        <p:nvSpPr>
          <p:cNvPr id="3" name="矩形 2"/>
          <p:cNvSpPr/>
          <p:nvPr/>
        </p:nvSpPr>
        <p:spPr>
          <a:xfrm>
            <a:off x="291013" y="1429432"/>
            <a:ext cx="7720383"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Dual Learning for Code Summarization and Generation</a:t>
            </a:r>
            <a:endParaRPr lang="zh-CN" altLang="en-US" sz="2400" dirty="0">
              <a:latin typeface="Arial" panose="020B0604020202020204" pitchFamily="34" charset="0"/>
              <a:cs typeface="Arial" panose="020B0604020202020204" pitchFamily="34" charset="0"/>
            </a:endParaRPr>
          </a:p>
        </p:txBody>
      </p:sp>
      <p:pic>
        <p:nvPicPr>
          <p:cNvPr id="8" name="图片 7"/>
          <p:cNvPicPr>
            <a:picLocks noChangeAspect="1"/>
          </p:cNvPicPr>
          <p:nvPr/>
        </p:nvPicPr>
        <p:blipFill>
          <a:blip r:embed="rId3"/>
          <a:stretch>
            <a:fillRect/>
          </a:stretch>
        </p:blipFill>
        <p:spPr>
          <a:xfrm>
            <a:off x="3435402" y="2546851"/>
            <a:ext cx="4569920" cy="579599"/>
          </a:xfrm>
          <a:prstGeom prst="rect">
            <a:avLst/>
          </a:prstGeom>
        </p:spPr>
      </p:pic>
      <p:sp>
        <p:nvSpPr>
          <p:cNvPr id="9" name="矩形 8"/>
          <p:cNvSpPr/>
          <p:nvPr/>
        </p:nvSpPr>
        <p:spPr>
          <a:xfrm>
            <a:off x="477520" y="3492976"/>
            <a:ext cx="11541760" cy="1523494"/>
          </a:xfrm>
          <a:prstGeom prst="rect">
            <a:avLst/>
          </a:prstGeom>
        </p:spPr>
        <p:txBody>
          <a:bodyPr wrap="square">
            <a:spAutoFit/>
          </a:bodyPr>
          <a:lstStyle/>
          <a:p>
            <a:pPr>
              <a:spcAft>
                <a:spcPts val="600"/>
              </a:spcAft>
            </a:pPr>
            <a:r>
              <a:rPr lang="zh-CN" altLang="en-US" sz="2200" dirty="0" smtClean="0">
                <a:latin typeface="Arial" panose="020B0604020202020204" pitchFamily="34" charset="0"/>
                <a:cs typeface="Arial" panose="020B0604020202020204" pitchFamily="34" charset="0"/>
              </a:rPr>
              <a:t>P(y|x) and P(x|y) can be calculated by the code summarization module and the code generation module. </a:t>
            </a:r>
            <a:endParaRPr lang="en-US" altLang="zh-CN" sz="2200" dirty="0" smtClean="0">
              <a:latin typeface="Arial" panose="020B0604020202020204" pitchFamily="34" charset="0"/>
              <a:cs typeface="Arial" panose="020B0604020202020204" pitchFamily="34" charset="0"/>
            </a:endParaRPr>
          </a:p>
          <a:p>
            <a:pPr>
              <a:spcAft>
                <a:spcPts val="600"/>
              </a:spcAft>
            </a:pPr>
            <a:r>
              <a:rPr lang="zh-CN" altLang="en-US" sz="2200" dirty="0" smtClean="0">
                <a:latin typeface="Arial" panose="020B0604020202020204" pitchFamily="34" charset="0"/>
                <a:cs typeface="Arial" panose="020B0604020202020204" pitchFamily="34" charset="0"/>
              </a:rPr>
              <a:t>P(x) and P(y) are marginal distributions which cannot be directly calculated, so we use language models to fit their real values</a:t>
            </a:r>
            <a:r>
              <a:rPr lang="en-US" altLang="zh-CN" sz="2200" dirty="0" smtClean="0">
                <a:latin typeface="Arial" panose="020B0604020202020204" pitchFamily="34" charset="0"/>
                <a:cs typeface="Arial" panose="020B0604020202020204" pitchFamily="34" charset="0"/>
              </a:rPr>
              <a:t>.</a:t>
            </a:r>
            <a:endParaRPr lang="zh-CN"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07875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Approach</a:t>
            </a:r>
            <a:endParaRPr lang="zh-CN" altLang="en-US" dirty="0"/>
          </a:p>
        </p:txBody>
      </p:sp>
      <p:sp>
        <p:nvSpPr>
          <p:cNvPr id="3" name="矩形 2"/>
          <p:cNvSpPr/>
          <p:nvPr/>
        </p:nvSpPr>
        <p:spPr>
          <a:xfrm>
            <a:off x="291013" y="1429432"/>
            <a:ext cx="3320140"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Code Retrieval Module</a:t>
            </a:r>
            <a:endParaRPr lang="zh-CN" altLang="en-US" sz="24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4" name="矩形 3"/>
              <p:cNvSpPr/>
              <p:nvPr/>
            </p:nvSpPr>
            <p:spPr>
              <a:xfrm>
                <a:off x="291013" y="2009616"/>
                <a:ext cx="11308080" cy="1107996"/>
              </a:xfrm>
              <a:prstGeom prst="rect">
                <a:avLst/>
              </a:prstGeom>
            </p:spPr>
            <p:txBody>
              <a:bodyPr wrap="square">
                <a:spAutoFit/>
              </a:bodyPr>
              <a:lstStyle/>
              <a:p>
                <a:r>
                  <a:rPr lang="zh-CN" altLang="en-US" sz="2200" dirty="0" smtClean="0">
                    <a:latin typeface="Arial" panose="020B0604020202020204" pitchFamily="34" charset="0"/>
                    <a:cs typeface="Arial" panose="020B0604020202020204" pitchFamily="34" charset="0"/>
                  </a:rPr>
                  <a:t>For code retrieval task with natural language input </a:t>
                </a:r>
                <a14:m>
                  <m:oMath xmlns:m="http://schemas.openxmlformats.org/officeDocument/2006/math">
                    <m:acc>
                      <m:accPr>
                        <m:chr m:val="̃"/>
                        <m:ctrlPr>
                          <a:rPr lang="zh-CN" altLang="en-US" sz="2200" i="1" smtClean="0">
                            <a:latin typeface="Cambria Math" panose="02040503050406030204" pitchFamily="18" charset="0"/>
                            <a:cs typeface="Arial" panose="020B0604020202020204" pitchFamily="34" charset="0"/>
                          </a:rPr>
                        </m:ctrlPr>
                      </m:accPr>
                      <m:e>
                        <m:r>
                          <a:rPr lang="en-US" altLang="zh-CN" sz="2200" b="0" i="1" smtClean="0">
                            <a:latin typeface="Cambria Math" panose="02040503050406030204" pitchFamily="18" charset="0"/>
                            <a:cs typeface="Arial" panose="020B0604020202020204" pitchFamily="34" charset="0"/>
                          </a:rPr>
                          <m:t>𝑦</m:t>
                        </m:r>
                      </m:e>
                    </m:acc>
                  </m:oMath>
                </a14:m>
                <a:r>
                  <a:rPr lang="zh-CN" altLang="en-US" sz="2200" dirty="0" smtClean="0">
                    <a:latin typeface="Arial" panose="020B0604020202020204" pitchFamily="34" charset="0"/>
                    <a:cs typeface="Arial" panose="020B0604020202020204" pitchFamily="34" charset="0"/>
                  </a:rPr>
                  <a:t>, we first calculate the similarities between </a:t>
                </a:r>
                <a14:m>
                  <m:oMath xmlns:m="http://schemas.openxmlformats.org/officeDocument/2006/math">
                    <m:acc>
                      <m:accPr>
                        <m:chr m:val="̃"/>
                        <m:ctrlPr>
                          <a:rPr lang="zh-CN" altLang="en-US" sz="2200" i="1" smtClean="0">
                            <a:latin typeface="Cambria Math" panose="02040503050406030204" pitchFamily="18" charset="0"/>
                            <a:cs typeface="Arial" panose="020B0604020202020204" pitchFamily="34" charset="0"/>
                          </a:rPr>
                        </m:ctrlPr>
                      </m:accPr>
                      <m:e>
                        <m:r>
                          <a:rPr lang="en-US" altLang="zh-CN" sz="2200" b="0" i="1" smtClean="0">
                            <a:latin typeface="Cambria Math" panose="02040503050406030204" pitchFamily="18" charset="0"/>
                            <a:cs typeface="Arial" panose="020B0604020202020204" pitchFamily="34" charset="0"/>
                          </a:rPr>
                          <m:t>𝑦</m:t>
                        </m:r>
                      </m:e>
                    </m:acc>
                    <m:r>
                      <a:rPr lang="en-US" altLang="zh-CN" sz="2200" b="0" i="1" smtClean="0">
                        <a:latin typeface="Cambria Math" panose="02040503050406030204" pitchFamily="18" charset="0"/>
                        <a:cs typeface="Arial" panose="020B0604020202020204" pitchFamily="34" charset="0"/>
                      </a:rPr>
                      <m:t> </m:t>
                    </m:r>
                  </m:oMath>
                </a14:m>
                <a:r>
                  <a:rPr lang="zh-CN" altLang="en-US" sz="2200" dirty="0" smtClean="0">
                    <a:latin typeface="Arial" panose="020B0604020202020204" pitchFamily="34" charset="0"/>
                    <a:cs typeface="Arial" panose="020B0604020202020204" pitchFamily="34" charset="0"/>
                  </a:rPr>
                  <a:t> and all candidate source code </a:t>
                </a:r>
                <a14:m>
                  <m:oMath xmlns:m="http://schemas.openxmlformats.org/officeDocument/2006/math">
                    <m:acc>
                      <m:accPr>
                        <m:chr m:val="̃"/>
                        <m:ctrlPr>
                          <a:rPr lang="zh-CN" altLang="en-US" sz="2200" i="1" smtClean="0">
                            <a:latin typeface="Cambria Math" panose="02040503050406030204" pitchFamily="18" charset="0"/>
                            <a:cs typeface="Arial" panose="020B0604020202020204" pitchFamily="34" charset="0"/>
                          </a:rPr>
                        </m:ctrlPr>
                      </m:accPr>
                      <m:e>
                        <m:r>
                          <a:rPr lang="en-US" altLang="zh-CN" sz="2200" b="0" i="1" smtClean="0">
                            <a:latin typeface="Cambria Math" panose="02040503050406030204" pitchFamily="18" charset="0"/>
                            <a:cs typeface="Arial" panose="020B0604020202020204" pitchFamily="34" charset="0"/>
                          </a:rPr>
                          <m:t>𝑥</m:t>
                        </m:r>
                      </m:e>
                    </m:acc>
                  </m:oMath>
                </a14:m>
                <a:r>
                  <a:rPr lang="zh-CN" altLang="en-US" sz="2200" dirty="0" smtClean="0">
                    <a:latin typeface="Arial" panose="020B0604020202020204" pitchFamily="34" charset="0"/>
                    <a:cs typeface="Arial" panose="020B0604020202020204" pitchFamily="34" charset="0"/>
                  </a:rPr>
                  <a:t>, and then choose those code sequences with highest scores as output.</a:t>
                </a:r>
                <a:endParaRPr lang="zh-CN" altLang="en-US" sz="2200" dirty="0">
                  <a:latin typeface="Arial" panose="020B0604020202020204" pitchFamily="34" charset="0"/>
                  <a:cs typeface="Arial" panose="020B0604020202020204" pitchFamily="34"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291013" y="2009616"/>
                <a:ext cx="11308080" cy="1107996"/>
              </a:xfrm>
              <a:prstGeom prst="rect">
                <a:avLst/>
              </a:prstGeom>
              <a:blipFill>
                <a:blip r:embed="rId3"/>
                <a:stretch>
                  <a:fillRect l="-701" t="-3315" r="-809" b="-11050"/>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4112134" y="3344379"/>
            <a:ext cx="2911092" cy="525826"/>
          </a:xfrm>
          <a:prstGeom prst="rect">
            <a:avLst/>
          </a:prstGeom>
        </p:spPr>
      </p:pic>
      <p:pic>
        <p:nvPicPr>
          <p:cNvPr id="7" name="图片 6"/>
          <p:cNvPicPr>
            <a:picLocks noChangeAspect="1"/>
          </p:cNvPicPr>
          <p:nvPr/>
        </p:nvPicPr>
        <p:blipFill>
          <a:blip r:embed="rId5"/>
          <a:stretch>
            <a:fillRect/>
          </a:stretch>
        </p:blipFill>
        <p:spPr>
          <a:xfrm>
            <a:off x="3738872" y="4721142"/>
            <a:ext cx="4412362" cy="1082134"/>
          </a:xfrm>
          <a:prstGeom prst="rect">
            <a:avLst/>
          </a:prstGeom>
        </p:spPr>
      </p:pic>
      <p:sp>
        <p:nvSpPr>
          <p:cNvPr id="10" name="矩形 9"/>
          <p:cNvSpPr/>
          <p:nvPr/>
        </p:nvSpPr>
        <p:spPr>
          <a:xfrm>
            <a:off x="2042619" y="3388656"/>
            <a:ext cx="1951175" cy="400110"/>
          </a:xfrm>
          <a:prstGeom prst="rect">
            <a:avLst/>
          </a:prstGeom>
        </p:spPr>
        <p:txBody>
          <a:bodyPr wrap="none">
            <a:spAutoFit/>
          </a:bodyPr>
          <a:lstStyle/>
          <a:p>
            <a:r>
              <a:rPr lang="zh-CN" altLang="en-US" sz="2000" dirty="0" smtClean="0">
                <a:latin typeface="Arial" panose="020B0604020202020204" pitchFamily="34" charset="0"/>
                <a:cs typeface="Arial" panose="020B0604020202020204" pitchFamily="34" charset="0"/>
              </a:rPr>
              <a:t>similarity score</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pic>
        <p:nvPicPr>
          <p:cNvPr id="11" name="图片 10"/>
          <p:cNvPicPr>
            <a:picLocks noChangeAspect="1"/>
          </p:cNvPicPr>
          <p:nvPr/>
        </p:nvPicPr>
        <p:blipFill>
          <a:blip r:embed="rId6"/>
          <a:stretch>
            <a:fillRect/>
          </a:stretch>
        </p:blipFill>
        <p:spPr>
          <a:xfrm>
            <a:off x="3738871" y="5873657"/>
            <a:ext cx="4377315" cy="679543"/>
          </a:xfrm>
          <a:prstGeom prst="rect">
            <a:avLst/>
          </a:prstGeom>
        </p:spPr>
      </p:pic>
      <mc:AlternateContent xmlns:mc="http://schemas.openxmlformats.org/markup-compatibility/2006" xmlns:a14="http://schemas.microsoft.com/office/drawing/2010/main">
        <mc:Choice Requires="a14">
          <p:sp>
            <p:nvSpPr>
              <p:cNvPr id="12" name="矩形 11"/>
              <p:cNvSpPr/>
              <p:nvPr/>
            </p:nvSpPr>
            <p:spPr>
              <a:xfrm>
                <a:off x="426720" y="3936807"/>
                <a:ext cx="11541760" cy="734240"/>
              </a:xfrm>
              <a:prstGeom prst="rect">
                <a:avLst/>
              </a:prstGeom>
            </p:spPr>
            <p:txBody>
              <a:bodyPr wrap="square">
                <a:spAutoFit/>
              </a:bodyPr>
              <a:lstStyle/>
              <a:p>
                <a14:m>
                  <m:oMath xmlns:m="http://schemas.openxmlformats.org/officeDocument/2006/math">
                    <m:sSup>
                      <m:sSupPr>
                        <m:ctrlPr>
                          <a:rPr lang="en-US" altLang="zh-CN" sz="2000" i="1" smtClean="0">
                            <a:latin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cs typeface="Arial" panose="020B0604020202020204" pitchFamily="34" charset="0"/>
                          </a:rPr>
                          <m:t>h</m:t>
                        </m:r>
                      </m:e>
                      <m:sup>
                        <m:r>
                          <a:rPr lang="en-US" altLang="zh-CN" sz="2000" b="0" i="1" smtClean="0">
                            <a:latin typeface="Cambria Math" panose="02040503050406030204" pitchFamily="18" charset="0"/>
                            <a:cs typeface="Arial" panose="020B0604020202020204" pitchFamily="34" charset="0"/>
                          </a:rPr>
                          <m:t>𝑒</m:t>
                        </m:r>
                      </m:sup>
                    </m:sSup>
                    <m:r>
                      <a:rPr lang="en-US" altLang="zh-CN" sz="2000" b="0" i="1" smtClean="0">
                        <a:latin typeface="Cambria Math" panose="02040503050406030204" pitchFamily="18" charset="0"/>
                        <a:cs typeface="Arial" panose="020B0604020202020204" pitchFamily="34" charset="0"/>
                      </a:rPr>
                      <m:t>,</m:t>
                    </m:r>
                    <m:sSup>
                      <m:sSupPr>
                        <m:ctrlPr>
                          <a:rPr lang="en-US" altLang="zh-CN" sz="2000" b="0" i="1" smtClean="0">
                            <a:latin typeface="Cambria Math" panose="02040503050406030204" pitchFamily="18" charset="0"/>
                            <a:cs typeface="Arial" panose="020B0604020202020204" pitchFamily="34" charset="0"/>
                          </a:rPr>
                        </m:ctrlPr>
                      </m:sSupPr>
                      <m:e>
                        <m:acc>
                          <m:accPr>
                            <m:chr m:val="̂"/>
                            <m:ctrlPr>
                              <a:rPr lang="en-US" altLang="zh-CN" sz="2000" b="0" i="1" smtClean="0">
                                <a:latin typeface="Cambria Math" panose="02040503050406030204" pitchFamily="18" charset="0"/>
                                <a:cs typeface="Arial" panose="020B0604020202020204" pitchFamily="34" charset="0"/>
                              </a:rPr>
                            </m:ctrlPr>
                          </m:accPr>
                          <m:e>
                            <m:r>
                              <a:rPr lang="en-US" altLang="zh-CN" sz="2000" b="0" i="1" smtClean="0">
                                <a:latin typeface="Cambria Math" panose="02040503050406030204" pitchFamily="18" charset="0"/>
                                <a:cs typeface="Arial" panose="020B0604020202020204" pitchFamily="34" charset="0"/>
                              </a:rPr>
                              <m:t>h</m:t>
                            </m:r>
                          </m:e>
                        </m:acc>
                      </m:e>
                      <m:sup>
                        <m:r>
                          <a:rPr lang="en-US" altLang="zh-CN" sz="2000" b="0" i="1" smtClean="0">
                            <a:latin typeface="Cambria Math" panose="02040503050406030204" pitchFamily="18" charset="0"/>
                            <a:cs typeface="Arial" panose="020B0604020202020204" pitchFamily="34" charset="0"/>
                          </a:rPr>
                          <m:t>𝑒</m:t>
                        </m:r>
                      </m:sup>
                    </m:sSup>
                  </m:oMath>
                </a14:m>
                <a:r>
                  <a:rPr lang="zh-CN" altLang="en-US" sz="2000" dirty="0" smtClean="0">
                    <a:latin typeface="Arial" panose="020B0604020202020204" pitchFamily="34" charset="0"/>
                    <a:cs typeface="Arial" panose="020B0604020202020204" pitchFamily="34" charset="0"/>
                  </a:rPr>
                  <a:t> is calculated by the encoders’ hidden states in the code summarization module and the code generation module when </a:t>
                </a:r>
                <a:r>
                  <a:rPr lang="en-US" altLang="zh-CN" sz="2000" dirty="0" smtClean="0">
                    <a:latin typeface="Arial" panose="020B0604020202020204" pitchFamily="34" charset="0"/>
                    <a:cs typeface="Arial" panose="020B0604020202020204" pitchFamily="34" charset="0"/>
                  </a:rPr>
                  <a:t>they take </a:t>
                </a:r>
                <a14:m>
                  <m:oMath xmlns:m="http://schemas.openxmlformats.org/officeDocument/2006/math">
                    <m:acc>
                      <m:accPr>
                        <m:chr m:val="̃"/>
                        <m:ctrlPr>
                          <a:rPr lang="zh-CN" altLang="en-US" sz="2000" i="1">
                            <a:latin typeface="Cambria Math" panose="02040503050406030204" pitchFamily="18" charset="0"/>
                            <a:cs typeface="Arial" panose="020B0604020202020204" pitchFamily="34" charset="0"/>
                          </a:rPr>
                        </m:ctrlPr>
                      </m:accPr>
                      <m:e>
                        <m:r>
                          <a:rPr lang="en-US" altLang="zh-CN" sz="2000" i="1">
                            <a:latin typeface="Cambria Math" panose="02040503050406030204" pitchFamily="18" charset="0"/>
                            <a:cs typeface="Arial" panose="020B0604020202020204" pitchFamily="34" charset="0"/>
                          </a:rPr>
                          <m:t>𝑥</m:t>
                        </m:r>
                      </m:e>
                    </m:acc>
                  </m:oMath>
                </a14:m>
                <a:r>
                  <a:rPr lang="en-US" altLang="zh-CN" sz="2000" dirty="0" smtClean="0">
                    <a:latin typeface="Arial" panose="020B0604020202020204" pitchFamily="34" charset="0"/>
                    <a:cs typeface="Arial" panose="020B0604020202020204" pitchFamily="34" charset="0"/>
                  </a:rPr>
                  <a:t> and </a:t>
                </a:r>
                <a14:m>
                  <m:oMath xmlns:m="http://schemas.openxmlformats.org/officeDocument/2006/math">
                    <m:acc>
                      <m:accPr>
                        <m:chr m:val="̃"/>
                        <m:ctrlPr>
                          <a:rPr lang="zh-CN" altLang="en-US" sz="2000" i="1">
                            <a:latin typeface="Cambria Math" panose="02040503050406030204" pitchFamily="18" charset="0"/>
                            <a:cs typeface="Arial" panose="020B0604020202020204" pitchFamily="34" charset="0"/>
                          </a:rPr>
                        </m:ctrlPr>
                      </m:accPr>
                      <m:e>
                        <m:r>
                          <a:rPr lang="en-US" altLang="zh-CN" sz="2000" i="1">
                            <a:latin typeface="Cambria Math" panose="02040503050406030204" pitchFamily="18" charset="0"/>
                            <a:cs typeface="Arial" panose="020B0604020202020204" pitchFamily="34" charset="0"/>
                          </a:rPr>
                          <m:t>𝑦</m:t>
                        </m:r>
                      </m:e>
                    </m:acc>
                  </m:oMath>
                </a14:m>
                <a:r>
                  <a:rPr lang="en-US" altLang="zh-CN" sz="2000" dirty="0" smtClean="0">
                    <a:latin typeface="Arial" panose="020B0604020202020204" pitchFamily="34" charset="0"/>
                    <a:cs typeface="Arial" panose="020B0604020202020204" pitchFamily="34" charset="0"/>
                  </a:rPr>
                  <a:t> as input:</a:t>
                </a:r>
                <a:endParaRPr lang="zh-CN" altLang="en-US" sz="2000" dirty="0">
                  <a:latin typeface="Arial" panose="020B0604020202020204" pitchFamily="34" charset="0"/>
                  <a:cs typeface="Arial" panose="020B0604020202020204" pitchFamily="34"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426720" y="3936807"/>
                <a:ext cx="11541760" cy="734240"/>
              </a:xfrm>
              <a:prstGeom prst="rect">
                <a:avLst/>
              </a:prstGeom>
              <a:blipFill>
                <a:blip r:embed="rId7"/>
                <a:stretch>
                  <a:fillRect l="-528" t="-5000"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4881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Approach</a:t>
            </a:r>
            <a:endParaRPr lang="zh-CN" altLang="en-US" dirty="0"/>
          </a:p>
        </p:txBody>
      </p:sp>
      <p:sp>
        <p:nvSpPr>
          <p:cNvPr id="3" name="矩形 2"/>
          <p:cNvSpPr/>
          <p:nvPr/>
        </p:nvSpPr>
        <p:spPr>
          <a:xfrm>
            <a:off x="291013" y="1429432"/>
            <a:ext cx="3320140"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Code Retrieval Module</a:t>
            </a:r>
            <a:endParaRPr lang="zh-CN" altLang="en-US" sz="2400" dirty="0">
              <a:latin typeface="Arial" panose="020B0604020202020204" pitchFamily="34" charset="0"/>
              <a:cs typeface="Arial" panose="020B0604020202020204" pitchFamily="34" charset="0"/>
            </a:endParaRPr>
          </a:p>
        </p:txBody>
      </p:sp>
      <p:sp>
        <p:nvSpPr>
          <p:cNvPr id="4" name="矩形 3"/>
          <p:cNvSpPr/>
          <p:nvPr/>
        </p:nvSpPr>
        <p:spPr>
          <a:xfrm>
            <a:off x="291013" y="2009616"/>
            <a:ext cx="11308080" cy="430887"/>
          </a:xfrm>
          <a:prstGeom prst="rect">
            <a:avLst/>
          </a:prstGeom>
        </p:spPr>
        <p:txBody>
          <a:bodyPr wrap="square">
            <a:spAutoFit/>
          </a:bodyPr>
          <a:lstStyle/>
          <a:p>
            <a:pPr marL="342900" indent="-342900">
              <a:buFont typeface="Arial" panose="020B0604020202020204" pitchFamily="34" charset="0"/>
              <a:buChar char="•"/>
            </a:pPr>
            <a:r>
              <a:rPr lang="en-US" altLang="zh-CN" sz="2200" dirty="0" smtClean="0">
                <a:latin typeface="Arial" panose="020B0604020202020204" pitchFamily="34" charset="0"/>
                <a:cs typeface="Arial" panose="020B0604020202020204" pitchFamily="34" charset="0"/>
              </a:rPr>
              <a:t>use Ranking Loss to define the training objective</a:t>
            </a:r>
            <a:endParaRPr lang="zh-CN" altLang="en-US" sz="22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a:stretch>
            <a:fillRect/>
          </a:stretch>
        </p:blipFill>
        <p:spPr>
          <a:xfrm>
            <a:off x="2329100" y="4085150"/>
            <a:ext cx="6103700" cy="505451"/>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291013" y="2754995"/>
                <a:ext cx="11687627" cy="1015663"/>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F</a:t>
                </a:r>
                <a:r>
                  <a:rPr lang="zh-CN" altLang="en-US" sz="2000" dirty="0" smtClean="0">
                    <a:latin typeface="Arial" panose="020B0604020202020204" pitchFamily="34" charset="0"/>
                    <a:cs typeface="Arial" panose="020B0604020202020204" pitchFamily="34" charset="0"/>
                  </a:rPr>
                  <a:t>or a paired sample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smtClean="0">
                    <a:latin typeface="Arial" panose="020B0604020202020204" pitchFamily="34" charset="0"/>
                    <a:cs typeface="Arial" panose="020B0604020202020204" pitchFamily="34" charset="0"/>
                  </a:rPr>
                  <a:t>, we randomly choose another source code input </a:t>
                </a:r>
                <a14:m>
                  <m:oMath xmlns:m="http://schemas.openxmlformats.org/officeDocument/2006/math">
                    <m:sSup>
                      <m:sSupPr>
                        <m:ctrlPr>
                          <a:rPr lang="en-US" altLang="zh-CN" sz="2000" i="1">
                            <a:latin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cs typeface="Arial" panose="020B0604020202020204" pitchFamily="34" charset="0"/>
                          </a:rPr>
                          <m:t>𝑥</m:t>
                        </m:r>
                      </m:e>
                      <m:sup>
                        <m:r>
                          <a:rPr lang="en-US" altLang="zh-CN" sz="2000" b="0" i="1" smtClean="0">
                            <a:latin typeface="Cambria Math" panose="02040503050406030204" pitchFamily="18" charset="0"/>
                            <a:cs typeface="Arial" panose="020B0604020202020204" pitchFamily="34" charset="0"/>
                          </a:rPr>
                          <m:t>𝑟</m:t>
                        </m:r>
                      </m:sup>
                    </m:sSup>
                  </m:oMath>
                </a14:m>
                <a:r>
                  <a:rPr lang="zh-CN" altLang="en-US" sz="2000" dirty="0" smtClean="0">
                    <a:latin typeface="Arial" panose="020B0604020202020204" pitchFamily="34" charset="0"/>
                    <a:cs typeface="Arial" panose="020B0604020202020204" pitchFamily="34" charset="0"/>
                  </a:rPr>
                  <a:t> and a text summary </a:t>
                </a:r>
                <a14:m>
                  <m:oMath xmlns:m="http://schemas.openxmlformats.org/officeDocument/2006/math">
                    <m:sSup>
                      <m:sSupPr>
                        <m:ctrlPr>
                          <a:rPr lang="en-US" altLang="zh-CN" sz="2000" i="1" smtClean="0">
                            <a:latin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cs typeface="Arial" panose="020B0604020202020204" pitchFamily="34" charset="0"/>
                          </a:rPr>
                          <m:t>𝑦</m:t>
                        </m:r>
                      </m:e>
                      <m:sup>
                        <m:r>
                          <a:rPr lang="en-US" altLang="zh-CN" sz="2000" b="0" i="1" smtClean="0">
                            <a:latin typeface="Cambria Math" panose="02040503050406030204" pitchFamily="18" charset="0"/>
                            <a:cs typeface="Arial" panose="020B0604020202020204" pitchFamily="34" charset="0"/>
                          </a:rPr>
                          <m:t>𝑟</m:t>
                        </m:r>
                      </m:sup>
                    </m:sSup>
                  </m:oMath>
                </a14:m>
                <a:r>
                  <a:rPr lang="zh-CN" altLang="en-US" sz="2000" dirty="0" smtClean="0">
                    <a:latin typeface="Arial" panose="020B0604020202020204" pitchFamily="34" charset="0"/>
                    <a:cs typeface="Arial" panose="020B0604020202020204" pitchFamily="34" charset="0"/>
                  </a:rPr>
                  <a:t>, and we assume the score of pair </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smtClean="0">
                    <a:latin typeface="Arial" panose="020B0604020202020204" pitchFamily="34" charset="0"/>
                    <a:cs typeface="Arial" panose="020B0604020202020204" pitchFamily="34" charset="0"/>
                  </a:rPr>
                  <a:t> is higher than that of pair (</a:t>
                </a:r>
                <a14:m>
                  <m:oMath xmlns:m="http://schemas.openxmlformats.org/officeDocument/2006/math">
                    <m:sSup>
                      <m:sSupPr>
                        <m:ctrlPr>
                          <a:rPr lang="en-US" altLang="zh-CN" sz="2000" i="1" smtClean="0">
                            <a:latin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cs typeface="Arial" panose="020B0604020202020204" pitchFamily="34" charset="0"/>
                          </a:rPr>
                          <m:t>𝑥</m:t>
                        </m:r>
                      </m:e>
                      <m:sup>
                        <m:r>
                          <a:rPr lang="en-US" altLang="zh-CN" sz="2000" b="0" i="1" smtClean="0">
                            <a:latin typeface="Cambria Math" panose="02040503050406030204" pitchFamily="18" charset="0"/>
                            <a:cs typeface="Arial" panose="020B0604020202020204" pitchFamily="34" charset="0"/>
                          </a:rPr>
                          <m:t>𝑟</m:t>
                        </m:r>
                      </m:sup>
                    </m:sSup>
                  </m:oMath>
                </a14:m>
                <a:r>
                  <a:rPr lang="en-US" altLang="zh-CN" sz="2000" dirty="0" smtClean="0">
                    <a:latin typeface="Arial" panose="020B0604020202020204" pitchFamily="34" charset="0"/>
                    <a:cs typeface="Arial" panose="020B0604020202020204" pitchFamily="34" charset="0"/>
                  </a:rPr>
                  <a:t>, </a:t>
                </a:r>
                <a14:m>
                  <m:oMath xmlns:m="http://schemas.openxmlformats.org/officeDocument/2006/math">
                    <m:sSup>
                      <m:sSupPr>
                        <m:ctrlPr>
                          <a:rPr lang="en-US" altLang="zh-CN" sz="2000" i="1">
                            <a:latin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cs typeface="Arial" panose="020B0604020202020204" pitchFamily="34" charset="0"/>
                          </a:rPr>
                          <m:t>𝑦</m:t>
                        </m:r>
                      </m:e>
                      <m:sup>
                        <m:r>
                          <a:rPr lang="en-US" altLang="zh-CN" sz="2000" b="0" i="1" smtClean="0">
                            <a:latin typeface="Cambria Math" panose="02040503050406030204" pitchFamily="18" charset="0"/>
                            <a:cs typeface="Arial" panose="020B0604020202020204" pitchFamily="34" charset="0"/>
                          </a:rPr>
                          <m:t>𝑟</m:t>
                        </m:r>
                      </m:sup>
                    </m:sSup>
                  </m:oMath>
                </a14:m>
                <a:r>
                  <a:rPr lang="zh-CN" altLang="en-US" sz="2000" dirty="0" smtClean="0">
                    <a:latin typeface="Arial" panose="020B0604020202020204" pitchFamily="34" charset="0"/>
                    <a:cs typeface="Arial" panose="020B0604020202020204" pitchFamily="34" charset="0"/>
                  </a:rPr>
                  <a:t>) with a margin of at least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smtClean="0">
                            <a:latin typeface="Cambria Math" panose="02040503050406030204" pitchFamily="18" charset="0"/>
                          </a:rPr>
                          <m:t>𝑐𝑟</m:t>
                        </m:r>
                      </m:sub>
                    </m:sSub>
                  </m:oMath>
                </a14:m>
                <a:r>
                  <a:rPr lang="zh-CN" altLang="en-US" sz="2000" dirty="0" smtClean="0">
                    <a:latin typeface="Arial" panose="020B0604020202020204" pitchFamily="34" charset="0"/>
                    <a:cs typeface="Arial" panose="020B0604020202020204" pitchFamily="34" charset="0"/>
                  </a:rPr>
                  <a:t>. So the loss function is:</a:t>
                </a:r>
                <a:endParaRPr lang="zh-CN" altLang="en-US" sz="2000" dirty="0">
                  <a:latin typeface="Arial" panose="020B0604020202020204" pitchFamily="34" charset="0"/>
                  <a:cs typeface="Arial" panose="020B0604020202020204" pitchFamily="34"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291013" y="2754995"/>
                <a:ext cx="11687627" cy="1015663"/>
              </a:xfrm>
              <a:prstGeom prst="rect">
                <a:avLst/>
              </a:prstGeom>
              <a:blipFill>
                <a:blip r:embed="rId4"/>
                <a:stretch>
                  <a:fillRect l="-574" t="-2994" r="-469" b="-101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1869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Approach</a:t>
            </a:r>
            <a:endParaRPr lang="zh-CN" altLang="en-US" dirty="0"/>
          </a:p>
        </p:txBody>
      </p:sp>
      <p:sp>
        <p:nvSpPr>
          <p:cNvPr id="3" name="矩形 2"/>
          <p:cNvSpPr/>
          <p:nvPr/>
        </p:nvSpPr>
        <p:spPr>
          <a:xfrm>
            <a:off x="291013" y="1429432"/>
            <a:ext cx="1287340"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Training</a:t>
            </a:r>
            <a:endParaRPr lang="zh-CN" altLang="en-US" sz="2400" dirty="0">
              <a:latin typeface="Arial" panose="020B0604020202020204" pitchFamily="34" charset="0"/>
              <a:cs typeface="Arial" panose="020B0604020202020204" pitchFamily="34" charset="0"/>
            </a:endParaRPr>
          </a:p>
        </p:txBody>
      </p:sp>
      <p:sp>
        <p:nvSpPr>
          <p:cNvPr id="4" name="矩形 3"/>
          <p:cNvSpPr/>
          <p:nvPr/>
        </p:nvSpPr>
        <p:spPr>
          <a:xfrm>
            <a:off x="291013" y="1999456"/>
            <a:ext cx="11308080" cy="430887"/>
          </a:xfrm>
          <a:prstGeom prst="rect">
            <a:avLst/>
          </a:prstGeom>
        </p:spPr>
        <p:txBody>
          <a:bodyPr wrap="square">
            <a:spAutoFit/>
          </a:bodyPr>
          <a:lstStyle/>
          <a:p>
            <a:pPr marL="342900" indent="-342900">
              <a:buFont typeface="Arial" panose="020B0604020202020204" pitchFamily="34" charset="0"/>
              <a:buChar char="•"/>
            </a:pPr>
            <a:r>
              <a:rPr lang="en-US" altLang="zh-CN" sz="2200" dirty="0" smtClean="0">
                <a:latin typeface="Arial" panose="020B0604020202020204" pitchFamily="34" charset="0"/>
                <a:cs typeface="Arial" panose="020B0604020202020204" pitchFamily="34" charset="0"/>
              </a:rPr>
              <a:t>The final training objectives are:</a:t>
            </a:r>
            <a:endParaRPr lang="zh-CN" altLang="en-US" sz="2200"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3"/>
          <a:stretch>
            <a:fillRect/>
          </a:stretch>
        </p:blipFill>
        <p:spPr>
          <a:xfrm>
            <a:off x="934683" y="2430343"/>
            <a:ext cx="4297350" cy="3077210"/>
          </a:xfrm>
          <a:prstGeom prst="rect">
            <a:avLst/>
          </a:prstGeom>
        </p:spPr>
      </p:pic>
      <mc:AlternateContent xmlns:mc="http://schemas.openxmlformats.org/markup-compatibility/2006" xmlns:a14="http://schemas.microsoft.com/office/drawing/2010/main">
        <mc:Choice Requires="a14">
          <p:sp>
            <p:nvSpPr>
              <p:cNvPr id="7" name="矩形 6"/>
              <p:cNvSpPr/>
              <p:nvPr/>
            </p:nvSpPr>
            <p:spPr>
              <a:xfrm>
                <a:off x="5485678" y="3212830"/>
                <a:ext cx="6442161"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where </a:t>
                </a:r>
                <a14:m>
                  <m:oMath xmlns:m="http://schemas.openxmlformats.org/officeDocument/2006/math">
                    <m:sSup>
                      <m:sSupPr>
                        <m:ctrlPr>
                          <a:rPr lang="en-US" altLang="zh-CN" sz="2000" i="1">
                            <a:latin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cs typeface="Arial" panose="020B0604020202020204" pitchFamily="34" charset="0"/>
                          </a:rPr>
                          <m:t>𝑥</m:t>
                        </m:r>
                      </m:e>
                      <m:sup>
                        <m:r>
                          <a:rPr lang="en-US" altLang="zh-CN" sz="2000" i="1">
                            <a:latin typeface="Cambria Math" panose="02040503050406030204" pitchFamily="18" charset="0"/>
                            <a:cs typeface="Arial" panose="020B0604020202020204" pitchFamily="34" charset="0"/>
                          </a:rPr>
                          <m:t>𝑟</m:t>
                        </m:r>
                      </m:sup>
                    </m:sSup>
                    <m:r>
                      <a:rPr lang="en-US" altLang="zh-CN" sz="2000" b="0" i="0" smtClean="0">
                        <a:latin typeface="Cambria Math" panose="02040503050406030204" pitchFamily="18" charset="0"/>
                        <a:cs typeface="Arial" panose="020B0604020202020204" pitchFamily="34" charset="0"/>
                      </a:rPr>
                      <m:t> </m:t>
                    </m:r>
                  </m:oMath>
                </a14:m>
                <a:r>
                  <a:rPr lang="en-US" altLang="zh-CN" sz="2000" dirty="0" smtClean="0">
                    <a:latin typeface="Arial" panose="020B0604020202020204" pitchFamily="34" charset="0"/>
                    <a:cs typeface="Arial" panose="020B0604020202020204" pitchFamily="34" charset="0"/>
                  </a:rPr>
                  <a:t>and </a:t>
                </a:r>
                <a14:m>
                  <m:oMath xmlns:m="http://schemas.openxmlformats.org/officeDocument/2006/math">
                    <m:sSup>
                      <m:sSupPr>
                        <m:ctrlPr>
                          <a:rPr lang="en-US" altLang="zh-CN" sz="2000" i="1">
                            <a:latin typeface="Cambria Math" panose="02040503050406030204" pitchFamily="18" charset="0"/>
                            <a:cs typeface="Arial" panose="020B0604020202020204" pitchFamily="34" charset="0"/>
                          </a:rPr>
                        </m:ctrlPr>
                      </m:sSupPr>
                      <m:e>
                        <m:r>
                          <a:rPr lang="en-US" altLang="zh-CN" sz="2000" i="1">
                            <a:latin typeface="Cambria Math" panose="02040503050406030204" pitchFamily="18" charset="0"/>
                            <a:cs typeface="Arial" panose="020B0604020202020204" pitchFamily="34" charset="0"/>
                          </a:rPr>
                          <m:t>𝑦</m:t>
                        </m:r>
                      </m:e>
                      <m:sup>
                        <m:r>
                          <a:rPr lang="en-US" altLang="zh-CN" sz="2000" i="1">
                            <a:latin typeface="Cambria Math" panose="02040503050406030204" pitchFamily="18" charset="0"/>
                            <a:cs typeface="Arial" panose="020B0604020202020204" pitchFamily="34" charset="0"/>
                          </a:rPr>
                          <m:t>𝑟</m:t>
                        </m:r>
                      </m:sup>
                    </m:sSup>
                  </m:oMath>
                </a14:m>
                <a:r>
                  <a:rPr lang="zh-CN" altLang="en-US" sz="2000" dirty="0" smtClean="0">
                    <a:latin typeface="Arial" panose="020B0604020202020204" pitchFamily="34" charset="0"/>
                    <a:cs typeface="Arial" panose="020B0604020202020204" pitchFamily="34" charset="0"/>
                  </a:rPr>
                  <a:t> in </a:t>
                </a:r>
                <a14:m>
                  <m:oMath xmlns:m="http://schemas.openxmlformats.org/officeDocument/2006/math">
                    <m:sSup>
                      <m:sSupPr>
                        <m:ctrlPr>
                          <a:rPr lang="en-US" altLang="zh-CN" sz="2000" i="1">
                            <a:latin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cs typeface="Arial" panose="020B0604020202020204" pitchFamily="34" charset="0"/>
                          </a:rPr>
                          <m:t>𝑋</m:t>
                        </m:r>
                      </m:e>
                      <m:sup>
                        <m:r>
                          <a:rPr lang="en-US" altLang="zh-CN" sz="2000" b="0" i="1" smtClean="0">
                            <a:latin typeface="Cambria Math" panose="02040503050406030204" pitchFamily="18" charset="0"/>
                            <a:cs typeface="Arial" panose="020B0604020202020204" pitchFamily="34" charset="0"/>
                          </a:rPr>
                          <m:t>𝑅</m:t>
                        </m:r>
                      </m:sup>
                    </m:sSup>
                  </m:oMath>
                </a14:m>
                <a:r>
                  <a:rPr lang="zh-CN" altLang="en-US" sz="2000" dirty="0" smtClean="0">
                    <a:latin typeface="Arial" panose="020B0604020202020204" pitchFamily="34" charset="0"/>
                    <a:cs typeface="Arial" panose="020B0604020202020204" pitchFamily="34" charset="0"/>
                  </a:rPr>
                  <a:t> and </a:t>
                </a:r>
                <a14:m>
                  <m:oMath xmlns:m="http://schemas.openxmlformats.org/officeDocument/2006/math">
                    <m:sSup>
                      <m:sSupPr>
                        <m:ctrlPr>
                          <a:rPr lang="en-US" altLang="zh-CN" sz="2000" i="1" smtClean="0">
                            <a:latin typeface="Cambria Math" panose="02040503050406030204" pitchFamily="18" charset="0"/>
                            <a:cs typeface="Arial" panose="020B0604020202020204" pitchFamily="34" charset="0"/>
                          </a:rPr>
                        </m:ctrlPr>
                      </m:sSupPr>
                      <m:e>
                        <m:r>
                          <a:rPr lang="en-US" altLang="zh-CN" sz="2000" b="0" i="1" smtClean="0">
                            <a:latin typeface="Cambria Math" panose="02040503050406030204" pitchFamily="18" charset="0"/>
                            <a:cs typeface="Arial" panose="020B0604020202020204" pitchFamily="34" charset="0"/>
                          </a:rPr>
                          <m:t>𝑌</m:t>
                        </m:r>
                      </m:e>
                      <m:sup>
                        <m:r>
                          <a:rPr lang="en-US" altLang="zh-CN" sz="2000" b="0" i="1" smtClean="0">
                            <a:latin typeface="Cambria Math" panose="02040503050406030204" pitchFamily="18" charset="0"/>
                            <a:cs typeface="Arial" panose="020B0604020202020204" pitchFamily="34" charset="0"/>
                          </a:rPr>
                          <m:t>𝑅</m:t>
                        </m:r>
                      </m:sup>
                    </m:sSup>
                  </m:oMath>
                </a14:m>
                <a:r>
                  <a:rPr lang="zh-CN" altLang="en-US" sz="2000" dirty="0" smtClean="0">
                    <a:latin typeface="Arial" panose="020B0604020202020204" pitchFamily="34" charset="0"/>
                    <a:cs typeface="Arial" panose="020B0604020202020204" pitchFamily="34" charset="0"/>
                  </a:rPr>
                  <a:t> are randomly sampled from X and Y</a:t>
                </a:r>
                <a:r>
                  <a:rPr lang="en-US" altLang="zh-CN" sz="2000" dirty="0" smtClean="0"/>
                  <a:t>.</a:t>
                </a:r>
                <a:endParaRPr lang="zh-CN" altLang="en-US" sz="2000" dirty="0"/>
              </a:p>
            </p:txBody>
          </p:sp>
        </mc:Choice>
        <mc:Fallback xmlns="">
          <p:sp>
            <p:nvSpPr>
              <p:cNvPr id="7" name="矩形 6"/>
              <p:cNvSpPr>
                <a:spLocks noRot="1" noChangeAspect="1" noMove="1" noResize="1" noEditPoints="1" noAdjustHandles="1" noChangeArrowheads="1" noChangeShapeType="1" noTextEdit="1"/>
              </p:cNvSpPr>
              <p:nvPr/>
            </p:nvSpPr>
            <p:spPr>
              <a:xfrm>
                <a:off x="5485678" y="3212830"/>
                <a:ext cx="6442161" cy="707886"/>
              </a:xfrm>
              <a:prstGeom prst="rect">
                <a:avLst/>
              </a:prstGeom>
              <a:blipFill>
                <a:blip r:embed="rId4"/>
                <a:stretch>
                  <a:fillRect l="-1041" t="-3448" b="-14655"/>
                </a:stretch>
              </a:blipFill>
            </p:spPr>
            <p:txBody>
              <a:bodyPr/>
              <a:lstStyle/>
              <a:p>
                <a:r>
                  <a:rPr lang="zh-CN" altLang="en-US">
                    <a:noFill/>
                  </a:rPr>
                  <a:t> </a:t>
                </a:r>
              </a:p>
            </p:txBody>
          </p:sp>
        </mc:Fallback>
      </mc:AlternateContent>
      <p:pic>
        <p:nvPicPr>
          <p:cNvPr id="10" name="图片 9"/>
          <p:cNvPicPr>
            <a:picLocks noChangeAspect="1"/>
          </p:cNvPicPr>
          <p:nvPr/>
        </p:nvPicPr>
        <p:blipFill>
          <a:blip r:embed="rId5"/>
          <a:stretch>
            <a:fillRect/>
          </a:stretch>
        </p:blipFill>
        <p:spPr>
          <a:xfrm>
            <a:off x="559951" y="5889308"/>
            <a:ext cx="4030522" cy="905486"/>
          </a:xfrm>
          <a:prstGeom prst="rect">
            <a:avLst/>
          </a:prstGeom>
        </p:spPr>
      </p:pic>
      <p:sp>
        <p:nvSpPr>
          <p:cNvPr id="11" name="矩形 10"/>
          <p:cNvSpPr/>
          <p:nvPr/>
        </p:nvSpPr>
        <p:spPr>
          <a:xfrm>
            <a:off x="5015345" y="5938440"/>
            <a:ext cx="7102764" cy="707886"/>
          </a:xfrm>
          <a:prstGeom prst="rect">
            <a:avLst/>
          </a:prstGeom>
        </p:spPr>
        <p:txBody>
          <a:bodyPr wrap="square">
            <a:spAutoFit/>
          </a:bodyPr>
          <a:lstStyle/>
          <a:p>
            <a:r>
              <a:rPr lang="en-US" altLang="zh-CN" sz="2000" dirty="0" smtClean="0">
                <a:latin typeface="Arial" panose="020B0604020202020204" pitchFamily="34" charset="0"/>
                <a:cs typeface="Arial" panose="020B0604020202020204" pitchFamily="34" charset="0"/>
              </a:rPr>
              <a:t>minimizing the weighted combination of the original loss functions and the added regularization term (to CS and CG).</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02215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5" name="矩形 4"/>
          <p:cNvSpPr/>
          <p:nvPr/>
        </p:nvSpPr>
        <p:spPr>
          <a:xfrm>
            <a:off x="467360" y="6367195"/>
            <a:ext cx="9530080" cy="369332"/>
          </a:xfrm>
          <a:prstGeom prst="rect">
            <a:avLst/>
          </a:prstGeom>
        </p:spPr>
        <p:txBody>
          <a:bodyPr wrap="square">
            <a:spAutoFit/>
          </a:bodyPr>
          <a:lstStyle/>
          <a:p>
            <a:r>
              <a:rPr lang="en-US" altLang="zh-CN" dirty="0" smtClean="0"/>
              <a:t>[1] </a:t>
            </a:r>
            <a:r>
              <a:rPr lang="zh-CN" altLang="en-US" dirty="0" smtClean="0"/>
              <a:t>StaQC: A Systematically Mined Question-Code Dataset from Stack Overflow </a:t>
            </a:r>
            <a:r>
              <a:rPr lang="en-US" altLang="zh-CN" dirty="0" smtClean="0"/>
              <a:t>(WWW-2018)</a:t>
            </a:r>
            <a:endParaRPr lang="zh-CN" altLang="en-US" dirty="0"/>
          </a:p>
        </p:txBody>
      </p:sp>
      <p:sp>
        <p:nvSpPr>
          <p:cNvPr id="6" name="矩形 5"/>
          <p:cNvSpPr/>
          <p:nvPr/>
        </p:nvSpPr>
        <p:spPr>
          <a:xfrm>
            <a:off x="291229" y="1244766"/>
            <a:ext cx="2553904" cy="430887"/>
          </a:xfrm>
          <a:prstGeom prst="rect">
            <a:avLst/>
          </a:prstGeom>
        </p:spPr>
        <p:txBody>
          <a:bodyPr wrap="none">
            <a:spAutoFit/>
          </a:bodyPr>
          <a:lstStyle/>
          <a:p>
            <a:r>
              <a:rPr lang="zh-CN" altLang="en-US" sz="2200" dirty="0" smtClean="0">
                <a:latin typeface="Arial" panose="020B0604020202020204" pitchFamily="34" charset="0"/>
                <a:cs typeface="Arial" panose="020B0604020202020204" pitchFamily="34" charset="0"/>
              </a:rPr>
              <a:t>Details of Datasets</a:t>
            </a:r>
            <a:endParaRPr lang="zh-CN" altLang="en-US" sz="2200" dirty="0">
              <a:latin typeface="Arial" panose="020B0604020202020204" pitchFamily="34" charset="0"/>
              <a:cs typeface="Arial" panose="020B0604020202020204" pitchFamily="34" charset="0"/>
            </a:endParaRPr>
          </a:p>
        </p:txBody>
      </p:sp>
      <p:sp>
        <p:nvSpPr>
          <p:cNvPr id="7" name="矩形 6"/>
          <p:cNvSpPr/>
          <p:nvPr/>
        </p:nvSpPr>
        <p:spPr>
          <a:xfrm>
            <a:off x="467360" y="1820993"/>
            <a:ext cx="11582400" cy="400110"/>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dataset StaQC [</a:t>
            </a:r>
            <a:r>
              <a:rPr lang="en-US" altLang="zh-CN" sz="2000" dirty="0" smtClean="0">
                <a:latin typeface="Arial" panose="020B0604020202020204" pitchFamily="34" charset="0"/>
                <a:cs typeface="Arial" panose="020B0604020202020204" pitchFamily="34" charset="0"/>
              </a:rPr>
              <a:t>1</a:t>
            </a:r>
            <a:r>
              <a:rPr lang="zh-CN" altLang="en-US" sz="2000" dirty="0" smtClean="0">
                <a:latin typeface="Arial" panose="020B0604020202020204" pitchFamily="34" charset="0"/>
                <a:cs typeface="Arial" panose="020B0604020202020204" pitchFamily="34" charset="0"/>
              </a:rPr>
              <a:t>], which contains data of two different programming languages—SQL and python</a:t>
            </a:r>
            <a:endParaRPr lang="zh-CN" altLang="en-US" sz="2000" dirty="0">
              <a:latin typeface="Arial" panose="020B0604020202020204" pitchFamily="34" charset="0"/>
              <a:cs typeface="Arial" panose="020B0604020202020204" pitchFamily="34" charset="0"/>
            </a:endParaRPr>
          </a:p>
        </p:txBody>
      </p:sp>
      <p:sp>
        <p:nvSpPr>
          <p:cNvPr id="8" name="矩形 7"/>
          <p:cNvSpPr/>
          <p:nvPr/>
        </p:nvSpPr>
        <p:spPr>
          <a:xfrm>
            <a:off x="467360" y="2265077"/>
            <a:ext cx="11582400"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It contains 119,519 and 147,546 &lt;question title, code&gt; pairs in SQL and Python respectively, which were mined from Stack Overflow</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9" name="矩形 8"/>
          <p:cNvSpPr/>
          <p:nvPr/>
        </p:nvSpPr>
        <p:spPr>
          <a:xfrm>
            <a:off x="467360" y="3016937"/>
            <a:ext cx="11003280" cy="400110"/>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75% of the pairs for training, 10% for validation and 15% for testing</a:t>
            </a:r>
            <a:r>
              <a:rPr lang="zh-CN" altLang="en-US" sz="2000" dirty="0" smtClean="0"/>
              <a:t>.</a:t>
            </a:r>
            <a:endParaRPr lang="zh-CN" altLang="en-US" sz="2000" dirty="0"/>
          </a:p>
        </p:txBody>
      </p:sp>
      <p:sp>
        <p:nvSpPr>
          <p:cNvPr id="10" name="矩形 9"/>
          <p:cNvSpPr/>
          <p:nvPr/>
        </p:nvSpPr>
        <p:spPr>
          <a:xfrm>
            <a:off x="291229" y="3559759"/>
            <a:ext cx="3057247" cy="430887"/>
          </a:xfrm>
          <a:prstGeom prst="rect">
            <a:avLst/>
          </a:prstGeom>
        </p:spPr>
        <p:txBody>
          <a:bodyPr wrap="none">
            <a:spAutoFit/>
          </a:bodyPr>
          <a:lstStyle/>
          <a:p>
            <a:r>
              <a:rPr lang="en-US" altLang="zh-CN" sz="2200" dirty="0" smtClean="0">
                <a:latin typeface="Arial" panose="020B0604020202020204" pitchFamily="34" charset="0"/>
                <a:cs typeface="Arial" panose="020B0604020202020204" pitchFamily="34" charset="0"/>
              </a:rPr>
              <a:t>Implementation Details</a:t>
            </a:r>
            <a:endParaRPr lang="zh-CN" altLang="en-US" sz="2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矩形 10"/>
              <p:cNvSpPr/>
              <p:nvPr/>
            </p:nvSpPr>
            <p:spPr>
              <a:xfrm>
                <a:off x="467360" y="4136332"/>
                <a:ext cx="10596880" cy="1200329"/>
              </a:xfrm>
              <a:prstGeom prst="rect">
                <a:avLst/>
              </a:prstGeom>
            </p:spPr>
            <p:txBody>
              <a:bodyPr wrap="square">
                <a:spAutoFit/>
              </a:bodyPr>
              <a:lstStyle/>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dimensionality of the LSTM hidden states, code embeddings, query embeddings </a:t>
                </a:r>
                <a:r>
                  <a:rPr lang="en-US" altLang="zh-CN" dirty="0" smtClean="0">
                    <a:latin typeface="Arial" panose="020B0604020202020204" pitchFamily="34" charset="0"/>
                    <a:cs typeface="Arial" panose="020B0604020202020204" pitchFamily="34" charset="0"/>
                  </a:rPr>
                  <a:t>are</a:t>
                </a:r>
                <a:r>
                  <a:rPr lang="zh-CN" altLang="en-US" dirty="0" smtClean="0">
                    <a:latin typeface="Arial" panose="020B0604020202020204" pitchFamily="34" charset="0"/>
                    <a:cs typeface="Arial" panose="020B0604020202020204" pitchFamily="34" charset="0"/>
                  </a:rPr>
                  <a:t> 400, 200, 200</a:t>
                </a:r>
                <a:r>
                  <a:rPr lang="en-US" altLang="zh-C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the maximum lengths for query sequence and code sequence as 200 and 120.</a:t>
                </a:r>
              </a:p>
              <a:p>
                <a:pPr marL="285750" indent="-285750">
                  <a:buFont typeface="Arial" panose="020B0604020202020204" pitchFamily="34" charset="0"/>
                  <a:buChar char="•"/>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𝑐𝑟</m:t>
                        </m:r>
                      </m:sub>
                    </m:sSub>
                  </m:oMath>
                </a14:m>
                <a:r>
                  <a:rPr lang="en-US" altLang="zh-CN" dirty="0" smtClean="0">
                    <a:latin typeface="Arial" panose="020B0604020202020204" pitchFamily="34" charset="0"/>
                    <a:cs typeface="Arial" panose="020B0604020202020204" pitchFamily="34" charset="0"/>
                  </a:rPr>
                  <a:t>: 0.05</a:t>
                </a:r>
              </a:p>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Adam was used for parameter optimization and the learning rate was set to 0.001.</a:t>
                </a:r>
                <a:endParaRPr lang="zh-CN" altLang="en-US" dirty="0">
                  <a:latin typeface="Arial" panose="020B0604020202020204" pitchFamily="34" charset="0"/>
                  <a:cs typeface="Arial" panose="020B0604020202020204" pitchFamily="34"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467360" y="4136332"/>
                <a:ext cx="10596880" cy="1200329"/>
              </a:xfrm>
              <a:prstGeom prst="rect">
                <a:avLst/>
              </a:prstGeom>
              <a:blipFill>
                <a:blip r:embed="rId3"/>
                <a:stretch>
                  <a:fillRect l="-403" t="-3061" b="-76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2854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6" name="矩形 5"/>
          <p:cNvSpPr/>
          <p:nvPr/>
        </p:nvSpPr>
        <p:spPr>
          <a:xfrm>
            <a:off x="291229" y="1244766"/>
            <a:ext cx="2553904" cy="430887"/>
          </a:xfrm>
          <a:prstGeom prst="rect">
            <a:avLst/>
          </a:prstGeom>
        </p:spPr>
        <p:txBody>
          <a:bodyPr wrap="none">
            <a:spAutoFit/>
          </a:bodyPr>
          <a:lstStyle/>
          <a:p>
            <a:r>
              <a:rPr lang="en-US" altLang="zh-CN" sz="2200" dirty="0" smtClean="0">
                <a:latin typeface="Arial" panose="020B0604020202020204" pitchFamily="34" charset="0"/>
                <a:cs typeface="Arial" panose="020B0604020202020204" pitchFamily="34" charset="0"/>
              </a:rPr>
              <a:t>Evaluation Metrics</a:t>
            </a:r>
            <a:endParaRPr lang="zh-CN" altLang="en-US" sz="2200" dirty="0">
              <a:latin typeface="Arial" panose="020B0604020202020204" pitchFamily="34" charset="0"/>
              <a:cs typeface="Arial" panose="020B0604020202020204" pitchFamily="34" charset="0"/>
            </a:endParaRPr>
          </a:p>
        </p:txBody>
      </p:sp>
      <p:sp>
        <p:nvSpPr>
          <p:cNvPr id="7" name="矩形 6"/>
          <p:cNvSpPr/>
          <p:nvPr/>
        </p:nvSpPr>
        <p:spPr>
          <a:xfrm>
            <a:off x="467360" y="1820993"/>
            <a:ext cx="11582400" cy="430887"/>
          </a:xfrm>
          <a:prstGeom prst="rect">
            <a:avLst/>
          </a:prstGeom>
        </p:spPr>
        <p:txBody>
          <a:bodyPr wrap="square">
            <a:spAutoFit/>
          </a:bodyPr>
          <a:lstStyle/>
          <a:p>
            <a:pPr marL="342900" indent="-342900">
              <a:buFont typeface="Arial" panose="020B0604020202020204" pitchFamily="34" charset="0"/>
              <a:buChar char="•"/>
            </a:pPr>
            <a:r>
              <a:rPr lang="en-US" altLang="zh-CN" sz="2200" dirty="0" smtClean="0">
                <a:latin typeface="Arial" panose="020B0604020202020204" pitchFamily="34" charset="0"/>
                <a:cs typeface="Arial" panose="020B0604020202020204" pitchFamily="34" charset="0"/>
              </a:rPr>
              <a:t>Code retrieval</a:t>
            </a:r>
            <a:endParaRPr lang="zh-CN" altLang="en-US" sz="2200" dirty="0">
              <a:latin typeface="Arial" panose="020B0604020202020204" pitchFamily="34" charset="0"/>
              <a:cs typeface="Arial" panose="020B0604020202020204" pitchFamily="34" charset="0"/>
            </a:endParaRPr>
          </a:p>
        </p:txBody>
      </p:sp>
      <p:sp>
        <p:nvSpPr>
          <p:cNvPr id="3" name="矩形 2"/>
          <p:cNvSpPr/>
          <p:nvPr/>
        </p:nvSpPr>
        <p:spPr>
          <a:xfrm>
            <a:off x="909241" y="2385663"/>
            <a:ext cx="2095445" cy="400110"/>
          </a:xfrm>
          <a:prstGeom prst="rect">
            <a:avLst/>
          </a:prstGeom>
        </p:spPr>
        <p:txBody>
          <a:bodyPr wrap="none">
            <a:spAutoFit/>
          </a:bodyPr>
          <a:lstStyle/>
          <a:p>
            <a:r>
              <a:rPr lang="zh-CN" altLang="en-US" sz="2000" dirty="0" smtClean="0">
                <a:latin typeface="Arial" panose="020B0604020202020204" pitchFamily="34" charset="0"/>
                <a:cs typeface="Arial" panose="020B0604020202020204" pitchFamily="34" charset="0"/>
              </a:rPr>
              <a:t>MRR and NDCG</a:t>
            </a:r>
            <a:endParaRPr lang="zh-CN" altLang="en-US" sz="2000" dirty="0">
              <a:latin typeface="Arial" panose="020B0604020202020204" pitchFamily="34" charset="0"/>
              <a:cs typeface="Arial" panose="020B0604020202020204" pitchFamily="34" charset="0"/>
            </a:endParaRPr>
          </a:p>
        </p:txBody>
      </p:sp>
      <p:sp>
        <p:nvSpPr>
          <p:cNvPr id="12" name="矩形 11"/>
          <p:cNvSpPr/>
          <p:nvPr/>
        </p:nvSpPr>
        <p:spPr>
          <a:xfrm>
            <a:off x="467360" y="2919556"/>
            <a:ext cx="11582400" cy="430887"/>
          </a:xfrm>
          <a:prstGeom prst="rect">
            <a:avLst/>
          </a:prstGeom>
        </p:spPr>
        <p:txBody>
          <a:bodyPr wrap="square">
            <a:spAutoFit/>
          </a:bodyPr>
          <a:lstStyle/>
          <a:p>
            <a:pPr marL="342900" indent="-342900">
              <a:buFont typeface="Arial" panose="020B0604020202020204" pitchFamily="34" charset="0"/>
              <a:buChar char="•"/>
            </a:pPr>
            <a:r>
              <a:rPr lang="en-US" altLang="zh-CN" sz="2200" dirty="0" smtClean="0">
                <a:latin typeface="Arial" panose="020B0604020202020204" pitchFamily="34" charset="0"/>
                <a:cs typeface="Arial" panose="020B0604020202020204" pitchFamily="34" charset="0"/>
              </a:rPr>
              <a:t>Code Summarization.</a:t>
            </a:r>
            <a:endParaRPr lang="zh-CN" altLang="en-US" sz="2200" dirty="0">
              <a:latin typeface="Arial" panose="020B0604020202020204" pitchFamily="34" charset="0"/>
              <a:cs typeface="Arial" panose="020B0604020202020204" pitchFamily="34" charset="0"/>
            </a:endParaRPr>
          </a:p>
        </p:txBody>
      </p:sp>
      <p:sp>
        <p:nvSpPr>
          <p:cNvPr id="4" name="矩形 3"/>
          <p:cNvSpPr/>
          <p:nvPr/>
        </p:nvSpPr>
        <p:spPr>
          <a:xfrm>
            <a:off x="909241" y="3484226"/>
            <a:ext cx="2523448" cy="400110"/>
          </a:xfrm>
          <a:prstGeom prst="rect">
            <a:avLst/>
          </a:prstGeom>
        </p:spPr>
        <p:txBody>
          <a:bodyPr wrap="none">
            <a:spAutoFit/>
          </a:bodyPr>
          <a:lstStyle/>
          <a:p>
            <a:r>
              <a:rPr lang="zh-CN" altLang="en-US" sz="2000" dirty="0">
                <a:latin typeface="Arial" panose="020B0604020202020204" pitchFamily="34" charset="0"/>
                <a:cs typeface="Arial" panose="020B0604020202020204" pitchFamily="34" charset="0"/>
              </a:rPr>
              <a:t>BLEU and METEOR</a:t>
            </a:r>
          </a:p>
        </p:txBody>
      </p:sp>
    </p:spTree>
    <p:extLst>
      <p:ext uri="{BB962C8B-B14F-4D97-AF65-F5344CB8AC3E}">
        <p14:creationId xmlns:p14="http://schemas.microsoft.com/office/powerpoint/2010/main" val="36952528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6" name="矩形 5"/>
          <p:cNvSpPr/>
          <p:nvPr/>
        </p:nvSpPr>
        <p:spPr>
          <a:xfrm>
            <a:off x="291229" y="1244766"/>
            <a:ext cx="1407758" cy="430887"/>
          </a:xfrm>
          <a:prstGeom prst="rect">
            <a:avLst/>
          </a:prstGeom>
        </p:spPr>
        <p:txBody>
          <a:bodyPr wrap="none">
            <a:spAutoFit/>
          </a:bodyPr>
          <a:lstStyle/>
          <a:p>
            <a:r>
              <a:rPr lang="en-US" altLang="zh-CN" sz="2200" dirty="0" smtClean="0">
                <a:latin typeface="Arial" panose="020B0604020202020204" pitchFamily="34" charset="0"/>
                <a:cs typeface="Arial" panose="020B0604020202020204" pitchFamily="34" charset="0"/>
              </a:rPr>
              <a:t>Baselines</a:t>
            </a:r>
            <a:endParaRPr lang="zh-CN" altLang="en-US" sz="2200" dirty="0">
              <a:latin typeface="Arial" panose="020B0604020202020204" pitchFamily="34" charset="0"/>
              <a:cs typeface="Arial" panose="020B0604020202020204" pitchFamily="34" charset="0"/>
            </a:endParaRPr>
          </a:p>
        </p:txBody>
      </p:sp>
      <p:sp>
        <p:nvSpPr>
          <p:cNvPr id="7" name="矩形 6"/>
          <p:cNvSpPr/>
          <p:nvPr/>
        </p:nvSpPr>
        <p:spPr>
          <a:xfrm>
            <a:off x="467360" y="1820993"/>
            <a:ext cx="11582400" cy="430887"/>
          </a:xfrm>
          <a:prstGeom prst="rect">
            <a:avLst/>
          </a:prstGeom>
        </p:spPr>
        <p:txBody>
          <a:bodyPr wrap="square">
            <a:spAutoFit/>
          </a:bodyPr>
          <a:lstStyle/>
          <a:p>
            <a:pPr marL="342900" indent="-342900">
              <a:buFont typeface="Arial" panose="020B0604020202020204" pitchFamily="34" charset="0"/>
              <a:buChar char="•"/>
            </a:pPr>
            <a:r>
              <a:rPr lang="en-US" altLang="zh-CN" sz="2200" dirty="0" smtClean="0">
                <a:latin typeface="Arial" panose="020B0604020202020204" pitchFamily="34" charset="0"/>
                <a:cs typeface="Arial" panose="020B0604020202020204" pitchFamily="34" charset="0"/>
              </a:rPr>
              <a:t>Code retrieval</a:t>
            </a:r>
            <a:endParaRPr lang="zh-CN" altLang="en-US" sz="2200" dirty="0">
              <a:latin typeface="Arial" panose="020B0604020202020204" pitchFamily="34" charset="0"/>
              <a:cs typeface="Arial" panose="020B0604020202020204" pitchFamily="34" charset="0"/>
            </a:endParaRPr>
          </a:p>
        </p:txBody>
      </p:sp>
      <p:sp>
        <p:nvSpPr>
          <p:cNvPr id="3" name="矩形 2"/>
          <p:cNvSpPr/>
          <p:nvPr/>
        </p:nvSpPr>
        <p:spPr>
          <a:xfrm>
            <a:off x="749260" y="2315664"/>
            <a:ext cx="11018599" cy="1631216"/>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DCS [1]: a deep code search model which uses two deep neural networks to encode source code and natural language description into vector representation, and then uses a cosine similarity function to calculate their similarity.</a:t>
            </a:r>
          </a:p>
          <a:p>
            <a:pPr marL="342900" indent="-342900">
              <a:buFont typeface="Arial" panose="020B0604020202020204" pitchFamily="34" charset="0"/>
              <a:buChar char="•"/>
            </a:pPr>
            <a:r>
              <a:rPr lang="en-US" altLang="zh-CN" sz="2000" dirty="0" err="1" smtClean="0">
                <a:latin typeface="Arial" panose="020B0604020202020204" pitchFamily="34" charset="0"/>
                <a:cs typeface="Arial" panose="020B0604020202020204" pitchFamily="34" charset="0"/>
              </a:rPr>
              <a:t>CoaCor</a:t>
            </a:r>
            <a:r>
              <a:rPr lang="en-US" altLang="zh-CN" sz="2000" dirty="0" smtClean="0">
                <a:latin typeface="Arial" panose="020B0604020202020204" pitchFamily="34" charset="0"/>
                <a:cs typeface="Arial" panose="020B0604020202020204" pitchFamily="34" charset="0"/>
              </a:rPr>
              <a:t> [2]:  trained a code summarization model to generate code summaries that can be used for the retrieval task based on reinforcement learning</a:t>
            </a:r>
            <a:endParaRPr lang="zh-CN" altLang="en-US" sz="2000" dirty="0">
              <a:latin typeface="Arial" panose="020B0604020202020204" pitchFamily="34" charset="0"/>
              <a:cs typeface="Arial" panose="020B0604020202020204" pitchFamily="34" charset="0"/>
            </a:endParaRPr>
          </a:p>
        </p:txBody>
      </p:sp>
      <p:sp>
        <p:nvSpPr>
          <p:cNvPr id="12" name="矩形 11"/>
          <p:cNvSpPr/>
          <p:nvPr/>
        </p:nvSpPr>
        <p:spPr>
          <a:xfrm>
            <a:off x="487319" y="4072498"/>
            <a:ext cx="11582400" cy="430887"/>
          </a:xfrm>
          <a:prstGeom prst="rect">
            <a:avLst/>
          </a:prstGeom>
        </p:spPr>
        <p:txBody>
          <a:bodyPr wrap="square">
            <a:spAutoFit/>
          </a:bodyPr>
          <a:lstStyle/>
          <a:p>
            <a:pPr marL="342900" indent="-342900">
              <a:buFont typeface="Arial" panose="020B0604020202020204" pitchFamily="34" charset="0"/>
              <a:buChar char="•"/>
            </a:pPr>
            <a:r>
              <a:rPr lang="en-US" altLang="zh-CN" sz="2200" dirty="0" smtClean="0">
                <a:latin typeface="Arial" panose="020B0604020202020204" pitchFamily="34" charset="0"/>
                <a:cs typeface="Arial" panose="020B0604020202020204" pitchFamily="34" charset="0"/>
              </a:rPr>
              <a:t>Code Summarization.</a:t>
            </a:r>
            <a:endParaRPr lang="zh-CN" altLang="en-US" sz="2200" dirty="0">
              <a:latin typeface="Arial" panose="020B0604020202020204" pitchFamily="34" charset="0"/>
              <a:cs typeface="Arial" panose="020B0604020202020204" pitchFamily="34" charset="0"/>
            </a:endParaRPr>
          </a:p>
        </p:txBody>
      </p:sp>
      <p:sp>
        <p:nvSpPr>
          <p:cNvPr id="4" name="矩形 3"/>
          <p:cNvSpPr/>
          <p:nvPr/>
        </p:nvSpPr>
        <p:spPr>
          <a:xfrm>
            <a:off x="749261" y="4547447"/>
            <a:ext cx="11300500" cy="1323439"/>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CODE-NN [3] is an end-to-end code summarization approach. </a:t>
            </a:r>
          </a:p>
          <a:p>
            <a:pPr marL="342900" indent="-34290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Seq2Seq: is a basic encoder-decoder model. Bi- LSTM for the encoder and LSTM for the decoder, and the attention mechanism is applied in each decoding step.</a:t>
            </a:r>
          </a:p>
          <a:p>
            <a:pPr marL="342900" indent="-342900">
              <a:buFont typeface="Arial" panose="020B0604020202020204" pitchFamily="34" charset="0"/>
              <a:buChar char="•"/>
            </a:pPr>
            <a:r>
              <a:rPr lang="en-US" altLang="zh-CN" sz="2000" dirty="0" err="1" smtClean="0">
                <a:latin typeface="Arial" panose="020B0604020202020204" pitchFamily="34" charset="0"/>
                <a:cs typeface="Arial" panose="020B0604020202020204" pitchFamily="34" charset="0"/>
              </a:rPr>
              <a:t>CoaCor</a:t>
            </a:r>
            <a:r>
              <a:rPr lang="en-US" altLang="zh-CN" sz="2000" dirty="0" smtClean="0">
                <a:latin typeface="Arial" panose="020B0604020202020204" pitchFamily="34" charset="0"/>
                <a:cs typeface="Arial" panose="020B0604020202020204" pitchFamily="34" charset="0"/>
              </a:rPr>
              <a:t> [2].</a:t>
            </a:r>
            <a:endParaRPr lang="zh-CN" altLang="en-US" sz="2000" dirty="0">
              <a:latin typeface="Arial" panose="020B0604020202020204" pitchFamily="34" charset="0"/>
              <a:cs typeface="Arial" panose="020B0604020202020204" pitchFamily="34" charset="0"/>
            </a:endParaRPr>
          </a:p>
        </p:txBody>
      </p:sp>
      <p:sp>
        <p:nvSpPr>
          <p:cNvPr id="5" name="矩形 4"/>
          <p:cNvSpPr/>
          <p:nvPr/>
        </p:nvSpPr>
        <p:spPr>
          <a:xfrm>
            <a:off x="487319" y="5934670"/>
            <a:ext cx="11430362" cy="923330"/>
          </a:xfrm>
          <a:prstGeom prst="rect">
            <a:avLst/>
          </a:prstGeom>
        </p:spPr>
        <p:txBody>
          <a:bodyPr wrap="square">
            <a:spAutoFit/>
          </a:bodyPr>
          <a:lstStyle/>
          <a:p>
            <a:r>
              <a:rPr lang="en-US" altLang="zh-CN" dirty="0" smtClean="0"/>
              <a:t>[1] </a:t>
            </a:r>
            <a:r>
              <a:rPr lang="zh-CN" altLang="en-US" dirty="0" smtClean="0"/>
              <a:t>Deep code search</a:t>
            </a:r>
            <a:r>
              <a:rPr lang="en-US" altLang="zh-CN" dirty="0" smtClean="0"/>
              <a:t>. (ICSE-2018)</a:t>
            </a:r>
          </a:p>
          <a:p>
            <a:r>
              <a:rPr lang="en-US" altLang="zh-CN" dirty="0" smtClean="0"/>
              <a:t>[2] </a:t>
            </a:r>
            <a:r>
              <a:rPr lang="en-US" altLang="zh-CN" dirty="0" err="1" smtClean="0"/>
              <a:t>CoaCor</a:t>
            </a:r>
            <a:r>
              <a:rPr lang="en-US" altLang="zh-CN" dirty="0" smtClean="0"/>
              <a:t>: Code Annotation for Code Retrieval with Reinforcement Learning. (WWW-2019)</a:t>
            </a:r>
          </a:p>
          <a:p>
            <a:r>
              <a:rPr lang="en-US" altLang="zh-CN" dirty="0" smtClean="0"/>
              <a:t>[3] Summarizing Source Code using a Neural Attention Model. (ACL-2016)</a:t>
            </a:r>
            <a:endParaRPr lang="zh-CN" altLang="en-US" dirty="0"/>
          </a:p>
        </p:txBody>
      </p:sp>
    </p:spTree>
    <p:extLst>
      <p:ext uri="{BB962C8B-B14F-4D97-AF65-F5344CB8AC3E}">
        <p14:creationId xmlns:p14="http://schemas.microsoft.com/office/powerpoint/2010/main" val="3713725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357909" y="1429432"/>
            <a:ext cx="11002818" cy="788266"/>
          </a:xfrm>
        </p:spPr>
        <p:txBody>
          <a:bodyPr>
            <a:normAutofit/>
          </a:bodyPr>
          <a:lstStyle/>
          <a:p>
            <a:pPr marL="0" indent="0">
              <a:buNone/>
            </a:pPr>
            <a:r>
              <a:rPr lang="en-US" altLang="zh-CN" sz="2400" dirty="0" smtClean="0"/>
              <a:t>During software development and maintenance, developers often spend lots of time understanding code and searching for the code snippets they need.</a:t>
            </a:r>
            <a:endParaRPr lang="zh-CN" altLang="en-US" sz="2400" dirty="0"/>
          </a:p>
        </p:txBody>
      </p:sp>
      <p:sp>
        <p:nvSpPr>
          <p:cNvPr id="4" name="矩形 3"/>
          <p:cNvSpPr/>
          <p:nvPr/>
        </p:nvSpPr>
        <p:spPr>
          <a:xfrm>
            <a:off x="357908" y="2557987"/>
            <a:ext cx="11661371" cy="1089529"/>
          </a:xfrm>
          <a:prstGeom prst="rect">
            <a:avLst/>
          </a:prstGeom>
        </p:spPr>
        <p:txBody>
          <a:bodyPr vert="horz" lIns="91440" tIns="45720" rIns="91440" bIns="45720" rtlCol="0">
            <a:normAutofit/>
          </a:bodyPr>
          <a:lstStyle/>
          <a:p>
            <a:pPr>
              <a:lnSpc>
                <a:spcPct val="90000"/>
              </a:lnSpc>
              <a:spcBef>
                <a:spcPts val="1000"/>
              </a:spcBef>
              <a:buFont typeface="Arial" panose="020B0604020202020204" pitchFamily="34" charset="0"/>
              <a:buNone/>
            </a:pPr>
            <a:r>
              <a:rPr lang="zh-CN" altLang="en-US" sz="2400" dirty="0">
                <a:latin typeface="Arial" panose="020B0604020202020204" pitchFamily="34" charset="0"/>
                <a:cs typeface="Arial" panose="020B0604020202020204" pitchFamily="34" charset="0"/>
              </a:rPr>
              <a:t>A large amount of code and related text information have been accumulated on the Web</a:t>
            </a:r>
            <a:r>
              <a:rPr lang="en-US" altLang="zh-CN" sz="2400" dirty="0">
                <a:latin typeface="Arial" panose="020B0604020202020204" pitchFamily="34" charset="0"/>
                <a:cs typeface="Arial" panose="020B0604020202020204" pitchFamily="34" charset="0"/>
              </a:rPr>
              <a:t>. These datasets have greatly </a:t>
            </a:r>
            <a:r>
              <a:rPr lang="en-US" altLang="zh-CN" sz="2400" dirty="0" smtClean="0">
                <a:latin typeface="Arial" panose="020B0604020202020204" pitchFamily="34" charset="0"/>
                <a:cs typeface="Arial" panose="020B0604020202020204" pitchFamily="34" charset="0"/>
              </a:rPr>
              <a:t>contributed </a:t>
            </a:r>
            <a:r>
              <a:rPr lang="en-US" altLang="zh-CN" sz="2400" dirty="0">
                <a:latin typeface="Arial" panose="020B0604020202020204" pitchFamily="34" charset="0"/>
                <a:cs typeface="Arial" panose="020B0604020202020204" pitchFamily="34" charset="0"/>
              </a:rPr>
              <a:t>to the progress of research on code retrieval and code </a:t>
            </a:r>
            <a:r>
              <a:rPr lang="en-US" altLang="zh-CN" sz="2400" dirty="0" smtClean="0">
                <a:latin typeface="Arial" panose="020B0604020202020204" pitchFamily="34" charset="0"/>
                <a:cs typeface="Arial" panose="020B0604020202020204" pitchFamily="34" charset="0"/>
              </a:rPr>
              <a:t>summarization.</a:t>
            </a:r>
            <a:endParaRPr lang="zh-CN" altLang="en-US" sz="2400" dirty="0">
              <a:latin typeface="Arial" panose="020B0604020202020204" pitchFamily="34" charset="0"/>
              <a:cs typeface="Arial" panose="020B0604020202020204" pitchFamily="34" charset="0"/>
            </a:endParaRPr>
          </a:p>
        </p:txBody>
      </p:sp>
      <p:sp>
        <p:nvSpPr>
          <p:cNvPr id="7" name="矩形 6"/>
          <p:cNvSpPr/>
          <p:nvPr/>
        </p:nvSpPr>
        <p:spPr>
          <a:xfrm>
            <a:off x="357909" y="4094218"/>
            <a:ext cx="11834091" cy="1200329"/>
          </a:xfrm>
          <a:prstGeom prst="rect">
            <a:avLst/>
          </a:prstGeom>
        </p:spPr>
        <p:txBody>
          <a:bodyPr wrap="square">
            <a:spAutoFit/>
          </a:bodyPr>
          <a:lstStyle/>
          <a:p>
            <a:r>
              <a:rPr lang="zh-CN" altLang="en-US" sz="2400" dirty="0">
                <a:latin typeface="Arial" panose="020B0604020202020204" pitchFamily="34" charset="0"/>
                <a:cs typeface="Arial" panose="020B0604020202020204" pitchFamily="34" charset="0"/>
              </a:rPr>
              <a:t>Since both </a:t>
            </a:r>
            <a:r>
              <a:rPr lang="zh-CN" altLang="en-US" sz="2400" b="1" dirty="0">
                <a:latin typeface="Arial" panose="020B0604020202020204" pitchFamily="34" charset="0"/>
                <a:cs typeface="Arial" panose="020B0604020202020204" pitchFamily="34" charset="0"/>
              </a:rPr>
              <a:t>code retrieval </a:t>
            </a:r>
            <a:r>
              <a:rPr lang="zh-CN" altLang="en-US" sz="2400" dirty="0">
                <a:latin typeface="Arial" panose="020B0604020202020204" pitchFamily="34" charset="0"/>
                <a:cs typeface="Arial" panose="020B0604020202020204" pitchFamily="34" charset="0"/>
              </a:rPr>
              <a:t>and </a:t>
            </a:r>
            <a:r>
              <a:rPr lang="zh-CN" altLang="en-US" sz="2400" b="1" dirty="0">
                <a:latin typeface="Arial" panose="020B0604020202020204" pitchFamily="34" charset="0"/>
                <a:cs typeface="Arial" panose="020B0604020202020204" pitchFamily="34" charset="0"/>
              </a:rPr>
              <a:t>code summarization </a:t>
            </a:r>
            <a:r>
              <a:rPr lang="zh-CN" altLang="en-US" sz="2400" dirty="0">
                <a:latin typeface="Arial" panose="020B0604020202020204" pitchFamily="34" charset="0"/>
                <a:cs typeface="Arial" panose="020B0604020202020204" pitchFamily="34" charset="0"/>
              </a:rPr>
              <a:t>tasks </a:t>
            </a:r>
            <a:r>
              <a:rPr lang="zh-CN" altLang="en-US" sz="2400" dirty="0" smtClean="0">
                <a:latin typeface="Arial" panose="020B0604020202020204" pitchFamily="34" charset="0"/>
                <a:cs typeface="Arial" panose="020B0604020202020204" pitchFamily="34" charset="0"/>
              </a:rPr>
              <a:t>aim to </a:t>
            </a:r>
            <a:r>
              <a:rPr lang="zh-CN" altLang="en-US" sz="2400" dirty="0">
                <a:latin typeface="Arial" panose="020B0604020202020204" pitchFamily="34" charset="0"/>
                <a:cs typeface="Arial" panose="020B0604020202020204" pitchFamily="34" charset="0"/>
              </a:rPr>
              <a:t>model the association between natural language and </a:t>
            </a:r>
            <a:r>
              <a:rPr lang="zh-CN" altLang="en-US" sz="2400" dirty="0" smtClean="0">
                <a:latin typeface="Arial" panose="020B0604020202020204" pitchFamily="34" charset="0"/>
                <a:cs typeface="Arial" panose="020B0604020202020204" pitchFamily="34" charset="0"/>
              </a:rPr>
              <a:t>programming </a:t>
            </a:r>
            <a:r>
              <a:rPr lang="zh-CN" altLang="en-US" sz="2400" dirty="0">
                <a:latin typeface="Arial" panose="020B0604020202020204" pitchFamily="34" charset="0"/>
                <a:cs typeface="Arial" panose="020B0604020202020204" pitchFamily="34" charset="0"/>
              </a:rPr>
              <a:t>language, recent studies have combined these two tasks to improve their </a:t>
            </a:r>
            <a:r>
              <a:rPr lang="zh-CN" altLang="en-US" sz="2400" dirty="0" smtClean="0">
                <a:latin typeface="Arial" panose="020B0604020202020204" pitchFamily="34" charset="0"/>
                <a:cs typeface="Arial" panose="020B0604020202020204" pitchFamily="34" charset="0"/>
              </a:rPr>
              <a:t>performance</a:t>
            </a:r>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41094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Experiments</a:t>
            </a:r>
            <a:endParaRPr lang="zh-CN" altLang="en-US" dirty="0"/>
          </a:p>
        </p:txBody>
      </p:sp>
      <p:sp>
        <p:nvSpPr>
          <p:cNvPr id="6" name="矩形 5"/>
          <p:cNvSpPr/>
          <p:nvPr/>
        </p:nvSpPr>
        <p:spPr>
          <a:xfrm>
            <a:off x="291229" y="1244766"/>
            <a:ext cx="1858073" cy="430887"/>
          </a:xfrm>
          <a:prstGeom prst="rect">
            <a:avLst/>
          </a:prstGeom>
        </p:spPr>
        <p:txBody>
          <a:bodyPr wrap="none">
            <a:spAutoFit/>
          </a:bodyPr>
          <a:lstStyle/>
          <a:p>
            <a:r>
              <a:rPr lang="en-US" altLang="zh-CN" sz="2200" dirty="0" smtClean="0">
                <a:latin typeface="Arial" panose="020B0604020202020204" pitchFamily="34" charset="0"/>
                <a:cs typeface="Arial" panose="020B0604020202020204" pitchFamily="34" charset="0"/>
              </a:rPr>
              <a:t>CO3 Variants</a:t>
            </a:r>
            <a:endParaRPr lang="zh-CN" altLang="en-US" sz="2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7" name="矩形 6"/>
              <p:cNvSpPr/>
              <p:nvPr/>
            </p:nvSpPr>
            <p:spPr>
              <a:xfrm>
                <a:off x="467360" y="1820993"/>
                <a:ext cx="11582400" cy="3860480"/>
              </a:xfrm>
              <a:prstGeom prst="rect">
                <a:avLst/>
              </a:prstGeom>
            </p:spPr>
            <p:txBody>
              <a:bodyPr wrap="square">
                <a:spAutoFit/>
              </a:bodyPr>
              <a:lstStyle/>
              <a:p>
                <a:pPr marL="342900" indent="-342900">
                  <a:spcBef>
                    <a:spcPts val="600"/>
                  </a:spcBef>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CO3: the full model. Loss functions of CO3 consist of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i="1">
                            <a:latin typeface="Cambria Math" panose="02040503050406030204" pitchFamily="18" charset="0"/>
                          </a:rPr>
                          <m:t>𝑐</m:t>
                        </m:r>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i="1">
                            <a:latin typeface="Cambria Math" panose="02040503050406030204" pitchFamily="18" charset="0"/>
                          </a:rPr>
                          <m:t>𝑐</m:t>
                        </m:r>
                        <m:r>
                          <a:rPr lang="en-US" altLang="zh-CN" sz="2000" b="0" i="1" smtClean="0">
                            <a:latin typeface="Cambria Math" panose="02040503050406030204" pitchFamily="18" charset="0"/>
                          </a:rPr>
                          <m:t>𝑔</m:t>
                        </m:r>
                      </m:sub>
                    </m:sSub>
                  </m:oMath>
                </a14:m>
                <a:r>
                  <a:rPr lang="en-US" altLang="zh-CN" sz="2000" dirty="0" smtClean="0">
                    <a:latin typeface="Arial" panose="020B0604020202020204" pitchFamily="34" charset="0"/>
                    <a:cs typeface="Arial" panose="020B0604020202020204" pitchFamily="34" charset="0"/>
                  </a:rPr>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i="1">
                            <a:latin typeface="Cambria Math" panose="02040503050406030204" pitchFamily="18" charset="0"/>
                          </a:rPr>
                          <m:t>𝑐</m:t>
                        </m:r>
                        <m:r>
                          <a:rPr lang="en-US" altLang="zh-CN" sz="2000" b="0" i="1" smtClean="0">
                            <a:latin typeface="Cambria Math" panose="02040503050406030204" pitchFamily="18" charset="0"/>
                          </a:rPr>
                          <m:t>𝑟</m:t>
                        </m:r>
                      </m:sub>
                    </m:sSub>
                  </m:oMath>
                </a14:m>
                <a:r>
                  <a:rPr lang="en-US" altLang="zh-CN" sz="2000" dirty="0" smtClean="0">
                    <a:latin typeface="Arial" panose="020B0604020202020204" pitchFamily="34" charset="0"/>
                    <a:cs typeface="Arial" panose="020B0604020202020204" pitchFamily="34" charset="0"/>
                  </a:rPr>
                  <a:t>, and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𝑑𝑢𝑎𝑙</m:t>
                        </m:r>
                      </m:sub>
                    </m:sSub>
                  </m:oMath>
                </a14:m>
                <a:r>
                  <a:rPr lang="en-US" altLang="zh-CN" sz="2000" dirty="0" smtClean="0">
                    <a:latin typeface="Arial" panose="020B0604020202020204" pitchFamily="34" charset="0"/>
                    <a:cs typeface="Arial" panose="020B0604020202020204" pitchFamily="34" charset="0"/>
                  </a:rPr>
                  <a:t>.</a:t>
                </a:r>
              </a:p>
              <a:p>
                <a:pPr marL="342900" indent="-342900">
                  <a:spcBef>
                    <a:spcPts val="600"/>
                  </a:spcBef>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CO3(−Dual Learning)-1: This is a CO3-variant that removes the regularization term of dual learning. The loss functions consist of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i="1">
                            <a:latin typeface="Cambria Math" panose="02040503050406030204" pitchFamily="18" charset="0"/>
                          </a:rPr>
                          <m:t>𝑐</m:t>
                        </m:r>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i="1">
                            <a:latin typeface="Cambria Math" panose="02040503050406030204" pitchFamily="18" charset="0"/>
                          </a:rPr>
                          <m:t>𝑐</m:t>
                        </m:r>
                        <m:r>
                          <a:rPr lang="en-US" altLang="zh-CN" sz="2000" b="0" i="1" smtClean="0">
                            <a:latin typeface="Cambria Math" panose="02040503050406030204" pitchFamily="18" charset="0"/>
                          </a:rPr>
                          <m:t>𝑔</m:t>
                        </m:r>
                      </m:sub>
                    </m:sSub>
                  </m:oMath>
                </a14:m>
                <a:r>
                  <a:rPr lang="en-US" altLang="zh-CN" sz="2000" dirty="0" smtClean="0">
                    <a:latin typeface="Arial" panose="020B0604020202020204" pitchFamily="34" charset="0"/>
                    <a:cs typeface="Arial" panose="020B0604020202020204" pitchFamily="34" charset="0"/>
                  </a:rPr>
                  <a:t>, and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i="1">
                            <a:latin typeface="Cambria Math" panose="02040503050406030204" pitchFamily="18" charset="0"/>
                          </a:rPr>
                          <m:t>𝑐</m:t>
                        </m:r>
                        <m:r>
                          <a:rPr lang="en-US" altLang="zh-CN" sz="2000" b="0" i="1" smtClean="0">
                            <a:latin typeface="Cambria Math" panose="02040503050406030204" pitchFamily="18" charset="0"/>
                          </a:rPr>
                          <m:t>𝑟</m:t>
                        </m:r>
                      </m:sub>
                    </m:sSub>
                  </m:oMath>
                </a14:m>
                <a:r>
                  <a:rPr lang="en-US" altLang="zh-CN" sz="2000" dirty="0" smtClean="0">
                    <a:latin typeface="Arial" panose="020B0604020202020204" pitchFamily="34" charset="0"/>
                    <a:cs typeface="Arial" panose="020B0604020202020204" pitchFamily="34" charset="0"/>
                  </a:rPr>
                  <a:t>.</a:t>
                </a:r>
              </a:p>
              <a:p>
                <a:pPr marL="342900" indent="-342900">
                  <a:spcBef>
                    <a:spcPts val="600"/>
                  </a:spcBef>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CO3(−Dual Learning)-2: This is a CO3-variant that removes the regularization term of dual learning and parameter sharing between code summarization and code generation, modeling them as two independent tasks. The loss functions consist of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i="1">
                            <a:latin typeface="Cambria Math" panose="02040503050406030204" pitchFamily="18" charset="0"/>
                          </a:rPr>
                          <m:t>𝑐</m:t>
                        </m:r>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i="1">
                            <a:latin typeface="Cambria Math" panose="02040503050406030204" pitchFamily="18" charset="0"/>
                          </a:rPr>
                          <m:t>𝑐</m:t>
                        </m:r>
                        <m:r>
                          <a:rPr lang="en-US" altLang="zh-CN" sz="2000" b="0" i="1" smtClean="0">
                            <a:latin typeface="Cambria Math" panose="02040503050406030204" pitchFamily="18" charset="0"/>
                          </a:rPr>
                          <m:t>𝑔</m:t>
                        </m:r>
                      </m:sub>
                    </m:sSub>
                  </m:oMath>
                </a14:m>
                <a:r>
                  <a:rPr lang="en-US" altLang="zh-CN" sz="2000" dirty="0" smtClean="0">
                    <a:latin typeface="Arial" panose="020B0604020202020204" pitchFamily="34" charset="0"/>
                    <a:cs typeface="Arial" panose="020B0604020202020204" pitchFamily="34" charset="0"/>
                  </a:rPr>
                  <a:t>, and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i="1">
                            <a:latin typeface="Cambria Math" panose="02040503050406030204" pitchFamily="18" charset="0"/>
                          </a:rPr>
                          <m:t>𝑐</m:t>
                        </m:r>
                        <m:r>
                          <a:rPr lang="en-US" altLang="zh-CN" sz="2000" b="0" i="1" smtClean="0">
                            <a:latin typeface="Cambria Math" panose="02040503050406030204" pitchFamily="18" charset="0"/>
                          </a:rPr>
                          <m:t>𝑟</m:t>
                        </m:r>
                      </m:sub>
                    </m:sSub>
                  </m:oMath>
                </a14:m>
                <a:r>
                  <a:rPr lang="en-US" altLang="zh-CN" sz="2000" dirty="0" smtClean="0">
                    <a:latin typeface="Arial" panose="020B0604020202020204" pitchFamily="34" charset="0"/>
                    <a:cs typeface="Arial" panose="020B0604020202020204" pitchFamily="34" charset="0"/>
                  </a:rPr>
                  <a:t>.</a:t>
                </a:r>
              </a:p>
              <a:p>
                <a:pPr marL="342900" indent="-342900">
                  <a:spcBef>
                    <a:spcPts val="600"/>
                  </a:spcBef>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CO3(−Code Generation): This is a CO3-variant that removes the code generation module, which means it has only the code summarization module and the code retrieval module, sharing only the code encoder. The loss functions consist of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i="1">
                            <a:latin typeface="Cambria Math" panose="02040503050406030204" pitchFamily="18" charset="0"/>
                          </a:rPr>
                          <m:t>𝑐</m:t>
                        </m:r>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m:t>
                    </m:r>
                  </m:oMath>
                </a14:m>
                <a:r>
                  <a:rPr lang="en-US" altLang="zh-CN" sz="2000" dirty="0" smtClean="0">
                    <a:latin typeface="Arial" panose="020B0604020202020204" pitchFamily="34" charset="0"/>
                    <a:cs typeface="Arial" panose="020B0604020202020204" pitchFamily="34" charset="0"/>
                  </a:rPr>
                  <a:t> and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i="1">
                            <a:latin typeface="Cambria Math" panose="02040503050406030204" pitchFamily="18" charset="0"/>
                          </a:rPr>
                          <m:t>𝑐</m:t>
                        </m:r>
                        <m:r>
                          <a:rPr lang="en-US" altLang="zh-CN" sz="2000" b="0" i="1" smtClean="0">
                            <a:latin typeface="Cambria Math" panose="02040503050406030204" pitchFamily="18" charset="0"/>
                          </a:rPr>
                          <m:t>𝑟</m:t>
                        </m:r>
                      </m:sub>
                    </m:sSub>
                  </m:oMath>
                </a14:m>
                <a:r>
                  <a:rPr lang="en-US" altLang="zh-CN" sz="2000" dirty="0" smtClean="0">
                    <a:latin typeface="Arial" panose="020B0604020202020204" pitchFamily="34" charset="0"/>
                    <a:cs typeface="Arial" panose="020B0604020202020204" pitchFamily="34" charset="0"/>
                  </a:rPr>
                  <a:t>.</a:t>
                </a:r>
              </a:p>
              <a:p>
                <a:pPr marL="342900" indent="-342900">
                  <a:spcBef>
                    <a:spcPts val="600"/>
                  </a:spcBef>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DCS: This is a CO3-variant that has only code retrieval module, which is a simplified DCS. The loss function is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i="1">
                            <a:latin typeface="Cambria Math" panose="02040503050406030204" pitchFamily="18" charset="0"/>
                          </a:rPr>
                          <m:t>𝑐</m:t>
                        </m:r>
                        <m:r>
                          <a:rPr lang="en-US" altLang="zh-CN" sz="2000" b="0" i="1" smtClean="0">
                            <a:latin typeface="Cambria Math" panose="02040503050406030204" pitchFamily="18" charset="0"/>
                          </a:rPr>
                          <m:t>𝑟</m:t>
                        </m:r>
                      </m:sub>
                    </m:sSub>
                  </m:oMath>
                </a14:m>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467360" y="1820993"/>
                <a:ext cx="11582400" cy="3860480"/>
              </a:xfrm>
              <a:prstGeom prst="rect">
                <a:avLst/>
              </a:prstGeom>
              <a:blipFill>
                <a:blip r:embed="rId3"/>
                <a:stretch>
                  <a:fillRect l="-474" t="-948" r="-526" b="-20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67815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endParaRPr lang="zh-CN" altLang="en-US" dirty="0"/>
          </a:p>
        </p:txBody>
      </p:sp>
      <p:sp>
        <p:nvSpPr>
          <p:cNvPr id="4" name="矩形 3"/>
          <p:cNvSpPr/>
          <p:nvPr/>
        </p:nvSpPr>
        <p:spPr>
          <a:xfrm>
            <a:off x="482652" y="1244766"/>
            <a:ext cx="4062331" cy="430887"/>
          </a:xfrm>
          <a:prstGeom prst="rect">
            <a:avLst/>
          </a:prstGeom>
        </p:spPr>
        <p:txBody>
          <a:bodyPr wrap="none">
            <a:spAutoFit/>
          </a:bodyPr>
          <a:lstStyle/>
          <a:p>
            <a:r>
              <a:rPr lang="zh-CN" altLang="en-US" sz="2200" dirty="0" smtClean="0">
                <a:latin typeface="Arial" panose="020B0604020202020204" pitchFamily="34" charset="0"/>
                <a:cs typeface="Arial" panose="020B0604020202020204" pitchFamily="34" charset="0"/>
              </a:rPr>
              <a:t>Performance of Code Retrieval</a:t>
            </a:r>
            <a:endParaRPr lang="zh-CN" altLang="en-US" sz="22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stretch>
            <a:fillRect/>
          </a:stretch>
        </p:blipFill>
        <p:spPr>
          <a:xfrm>
            <a:off x="482651" y="2105632"/>
            <a:ext cx="6500039" cy="3184437"/>
          </a:xfrm>
          <a:prstGeom prst="rect">
            <a:avLst/>
          </a:prstGeom>
        </p:spPr>
      </p:pic>
    </p:spTree>
    <p:extLst>
      <p:ext uri="{BB962C8B-B14F-4D97-AF65-F5344CB8AC3E}">
        <p14:creationId xmlns:p14="http://schemas.microsoft.com/office/powerpoint/2010/main" val="9582873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endParaRPr lang="zh-CN" altLang="en-US" dirty="0"/>
          </a:p>
        </p:txBody>
      </p:sp>
      <p:sp>
        <p:nvSpPr>
          <p:cNvPr id="4" name="矩形 3"/>
          <p:cNvSpPr/>
          <p:nvPr/>
        </p:nvSpPr>
        <p:spPr>
          <a:xfrm>
            <a:off x="482652" y="1244766"/>
            <a:ext cx="4831772" cy="430887"/>
          </a:xfrm>
          <a:prstGeom prst="rect">
            <a:avLst/>
          </a:prstGeom>
        </p:spPr>
        <p:txBody>
          <a:bodyPr wrap="none">
            <a:spAutoFit/>
          </a:bodyPr>
          <a:lstStyle/>
          <a:p>
            <a:r>
              <a:rPr lang="zh-CN" altLang="en-US" sz="2200" dirty="0" smtClean="0">
                <a:latin typeface="Arial" panose="020B0604020202020204" pitchFamily="34" charset="0"/>
                <a:cs typeface="Arial" panose="020B0604020202020204" pitchFamily="34" charset="0"/>
              </a:rPr>
              <a:t>Performance of Code </a:t>
            </a:r>
            <a:r>
              <a:rPr lang="en-US" altLang="zh-CN" sz="2200" dirty="0" smtClean="0">
                <a:latin typeface="Arial" panose="020B0604020202020204" pitchFamily="34" charset="0"/>
                <a:cs typeface="Arial" panose="020B0604020202020204" pitchFamily="34" charset="0"/>
              </a:rPr>
              <a:t>Summarization</a:t>
            </a:r>
            <a:endParaRPr lang="zh-CN" altLang="en-US" sz="2200"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2"/>
          <a:stretch>
            <a:fillRect/>
          </a:stretch>
        </p:blipFill>
        <p:spPr>
          <a:xfrm>
            <a:off x="482652" y="2045176"/>
            <a:ext cx="5823549" cy="2406751"/>
          </a:xfrm>
          <a:prstGeom prst="rect">
            <a:avLst/>
          </a:prstGeom>
        </p:spPr>
      </p:pic>
      <p:sp>
        <p:nvSpPr>
          <p:cNvPr id="6" name="矩形 5"/>
          <p:cNvSpPr/>
          <p:nvPr/>
        </p:nvSpPr>
        <p:spPr>
          <a:xfrm>
            <a:off x="563419" y="4934681"/>
            <a:ext cx="11342254"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CoaCor prefers to generate code summary with longer length, which contains more conceptual words for code retrieval and thus weakens human readability</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5036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endParaRPr lang="zh-CN" altLang="en-US" dirty="0"/>
          </a:p>
        </p:txBody>
      </p:sp>
      <p:sp>
        <p:nvSpPr>
          <p:cNvPr id="4" name="矩形 3"/>
          <p:cNvSpPr/>
          <p:nvPr/>
        </p:nvSpPr>
        <p:spPr>
          <a:xfrm>
            <a:off x="286327" y="1289289"/>
            <a:ext cx="4099456" cy="430887"/>
          </a:xfrm>
          <a:prstGeom prst="rect">
            <a:avLst/>
          </a:prstGeom>
        </p:spPr>
        <p:txBody>
          <a:bodyPr wrap="none">
            <a:spAutoFit/>
          </a:bodyPr>
          <a:lstStyle/>
          <a:p>
            <a:r>
              <a:rPr lang="en-US" altLang="zh-CN" sz="2200" dirty="0" smtClean="0">
                <a:latin typeface="Arial" panose="020B0604020202020204" pitchFamily="34" charset="0"/>
                <a:cs typeface="Arial" panose="020B0604020202020204" pitchFamily="34" charset="0"/>
              </a:rPr>
              <a:t>Effect of Code Generation Task</a:t>
            </a:r>
          </a:p>
        </p:txBody>
      </p:sp>
      <p:pic>
        <p:nvPicPr>
          <p:cNvPr id="5" name="图片 4"/>
          <p:cNvPicPr>
            <a:picLocks noChangeAspect="1"/>
          </p:cNvPicPr>
          <p:nvPr/>
        </p:nvPicPr>
        <p:blipFill>
          <a:blip r:embed="rId2"/>
          <a:stretch>
            <a:fillRect/>
          </a:stretch>
        </p:blipFill>
        <p:spPr>
          <a:xfrm>
            <a:off x="219893" y="1802987"/>
            <a:ext cx="5409248" cy="2349919"/>
          </a:xfrm>
          <a:prstGeom prst="rect">
            <a:avLst/>
          </a:prstGeom>
        </p:spPr>
      </p:pic>
      <p:pic>
        <p:nvPicPr>
          <p:cNvPr id="7" name="图片 6"/>
          <p:cNvPicPr>
            <a:picLocks noChangeAspect="1"/>
          </p:cNvPicPr>
          <p:nvPr/>
        </p:nvPicPr>
        <p:blipFill>
          <a:blip r:embed="rId3"/>
          <a:stretch>
            <a:fillRect/>
          </a:stretch>
        </p:blipFill>
        <p:spPr>
          <a:xfrm>
            <a:off x="5629141" y="1802987"/>
            <a:ext cx="6415633" cy="2267108"/>
          </a:xfrm>
          <a:prstGeom prst="rect">
            <a:avLst/>
          </a:prstGeom>
        </p:spPr>
      </p:pic>
      <p:sp>
        <p:nvSpPr>
          <p:cNvPr id="8" name="矩形 7"/>
          <p:cNvSpPr/>
          <p:nvPr/>
        </p:nvSpPr>
        <p:spPr>
          <a:xfrm>
            <a:off x="286327" y="4244700"/>
            <a:ext cx="11606999"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the code generation task can be helpful even without dual learning</a:t>
            </a:r>
            <a:r>
              <a:rPr lang="en-US" altLang="zh-CN"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whether sharing LSTM parameters for dual learning or not does not have too much effect on the performance.</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50428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endParaRPr lang="zh-CN" altLang="en-US" dirty="0"/>
          </a:p>
        </p:txBody>
      </p:sp>
      <p:pic>
        <p:nvPicPr>
          <p:cNvPr id="5" name="图片 4"/>
          <p:cNvPicPr>
            <a:picLocks noChangeAspect="1"/>
          </p:cNvPicPr>
          <p:nvPr/>
        </p:nvPicPr>
        <p:blipFill>
          <a:blip r:embed="rId2"/>
          <a:stretch>
            <a:fillRect/>
          </a:stretch>
        </p:blipFill>
        <p:spPr>
          <a:xfrm>
            <a:off x="219893" y="1802987"/>
            <a:ext cx="5409248" cy="2349919"/>
          </a:xfrm>
          <a:prstGeom prst="rect">
            <a:avLst/>
          </a:prstGeom>
        </p:spPr>
      </p:pic>
      <p:pic>
        <p:nvPicPr>
          <p:cNvPr id="7" name="图片 6"/>
          <p:cNvPicPr>
            <a:picLocks noChangeAspect="1"/>
          </p:cNvPicPr>
          <p:nvPr/>
        </p:nvPicPr>
        <p:blipFill>
          <a:blip r:embed="rId3"/>
          <a:stretch>
            <a:fillRect/>
          </a:stretch>
        </p:blipFill>
        <p:spPr>
          <a:xfrm>
            <a:off x="5629141" y="1802987"/>
            <a:ext cx="6415633" cy="2267108"/>
          </a:xfrm>
          <a:prstGeom prst="rect">
            <a:avLst/>
          </a:prstGeom>
        </p:spPr>
      </p:pic>
      <p:sp>
        <p:nvSpPr>
          <p:cNvPr id="8" name="矩形 7"/>
          <p:cNvSpPr/>
          <p:nvPr/>
        </p:nvSpPr>
        <p:spPr>
          <a:xfrm>
            <a:off x="286327" y="4244700"/>
            <a:ext cx="11606999" cy="707886"/>
          </a:xfrm>
          <a:prstGeom prst="rect">
            <a:avLst/>
          </a:prstGeom>
        </p:spPr>
        <p:txBody>
          <a:bodyPr wrap="square">
            <a:spAutoFit/>
          </a:bodyPr>
          <a:lstStyle/>
          <a:p>
            <a:pPr marL="342900" indent="-342900">
              <a:buFont typeface="Arial" panose="020B0604020202020204" pitchFamily="34" charset="0"/>
              <a:buChar char="•"/>
            </a:pPr>
            <a:r>
              <a:rPr lang="zh-CN" altLang="en-US" sz="2000" dirty="0">
                <a:latin typeface="Arial" panose="020B0604020202020204" pitchFamily="34" charset="0"/>
                <a:cs typeface="Arial" panose="020B0604020202020204" pitchFamily="34" charset="0"/>
              </a:rPr>
              <a:t>Compared with code retrieval, the improvement caused by dual learning for code summarization is larger</a:t>
            </a:r>
            <a:r>
              <a:rPr lang="en-US" altLang="zh-CN" sz="2000" dirty="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9" name="矩形 8"/>
          <p:cNvSpPr/>
          <p:nvPr/>
        </p:nvSpPr>
        <p:spPr>
          <a:xfrm>
            <a:off x="286327" y="1259886"/>
            <a:ext cx="3052182" cy="430887"/>
          </a:xfrm>
          <a:prstGeom prst="rect">
            <a:avLst/>
          </a:prstGeom>
        </p:spPr>
        <p:txBody>
          <a:bodyPr wrap="none">
            <a:spAutoFit/>
          </a:bodyPr>
          <a:lstStyle/>
          <a:p>
            <a:r>
              <a:rPr lang="en-US" altLang="zh-CN" sz="2200" dirty="0" smtClean="0">
                <a:latin typeface="Arial" panose="020B0604020202020204" pitchFamily="34" charset="0"/>
                <a:cs typeface="Arial" panose="020B0604020202020204" pitchFamily="34" charset="0"/>
              </a:rPr>
              <a:t>Effect of Dual Learning</a:t>
            </a:r>
          </a:p>
        </p:txBody>
      </p:sp>
    </p:spTree>
    <p:extLst>
      <p:ext uri="{BB962C8B-B14F-4D97-AF65-F5344CB8AC3E}">
        <p14:creationId xmlns:p14="http://schemas.microsoft.com/office/powerpoint/2010/main" val="9948479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Results</a:t>
            </a:r>
            <a:endParaRPr lang="zh-CN" altLang="en-US" dirty="0"/>
          </a:p>
        </p:txBody>
      </p:sp>
      <p:sp>
        <p:nvSpPr>
          <p:cNvPr id="4" name="矩形 3"/>
          <p:cNvSpPr/>
          <p:nvPr/>
        </p:nvSpPr>
        <p:spPr>
          <a:xfrm>
            <a:off x="286327" y="1289289"/>
            <a:ext cx="3680559" cy="430887"/>
          </a:xfrm>
          <a:prstGeom prst="rect">
            <a:avLst/>
          </a:prstGeom>
        </p:spPr>
        <p:txBody>
          <a:bodyPr wrap="none">
            <a:spAutoFit/>
          </a:bodyPr>
          <a:lstStyle/>
          <a:p>
            <a:r>
              <a:rPr lang="en-US" altLang="zh-CN" sz="2200" dirty="0" smtClean="0">
                <a:latin typeface="Arial" panose="020B0604020202020204" pitchFamily="34" charset="0"/>
                <a:cs typeface="Arial" panose="020B0604020202020204" pitchFamily="34" charset="0"/>
              </a:rPr>
              <a:t>Effect of Multi-task Learning</a:t>
            </a:r>
          </a:p>
        </p:txBody>
      </p:sp>
      <p:pic>
        <p:nvPicPr>
          <p:cNvPr id="5" name="图片 4"/>
          <p:cNvPicPr>
            <a:picLocks noChangeAspect="1"/>
          </p:cNvPicPr>
          <p:nvPr/>
        </p:nvPicPr>
        <p:blipFill>
          <a:blip r:embed="rId2"/>
          <a:stretch>
            <a:fillRect/>
          </a:stretch>
        </p:blipFill>
        <p:spPr>
          <a:xfrm>
            <a:off x="252088" y="1807478"/>
            <a:ext cx="5409248" cy="2349919"/>
          </a:xfrm>
          <a:prstGeom prst="rect">
            <a:avLst/>
          </a:prstGeom>
        </p:spPr>
      </p:pic>
      <p:sp>
        <p:nvSpPr>
          <p:cNvPr id="8" name="矩形 7"/>
          <p:cNvSpPr/>
          <p:nvPr/>
        </p:nvSpPr>
        <p:spPr>
          <a:xfrm>
            <a:off x="286327" y="4244700"/>
            <a:ext cx="11606999" cy="369332"/>
          </a:xfrm>
          <a:prstGeom prst="rect">
            <a:avLst/>
          </a:prstGeom>
        </p:spPr>
        <p:txBody>
          <a:bodyPr wrap="square">
            <a:spAutoFit/>
          </a:bodyPr>
          <a:lstStyle/>
          <a:p>
            <a:pPr marL="285750" indent="-285750">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Compared to DCS</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7831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4" name="矩形 3"/>
          <p:cNvSpPr/>
          <p:nvPr/>
        </p:nvSpPr>
        <p:spPr>
          <a:xfrm>
            <a:off x="378690" y="1429432"/>
            <a:ext cx="10081863" cy="830997"/>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   Approach is simple and several tasks can be learned simultaneously. </a:t>
            </a:r>
          </a:p>
          <a:p>
            <a:r>
              <a:rPr lang="en-US" altLang="zh-CN" sz="2400" dirty="0" smtClean="0">
                <a:latin typeface="Arial" panose="020B0604020202020204" pitchFamily="34" charset="0"/>
                <a:cs typeface="Arial" panose="020B0604020202020204" pitchFamily="34" charset="0"/>
              </a:rPr>
              <a:t> </a:t>
            </a:r>
          </a:p>
        </p:txBody>
      </p:sp>
      <p:sp>
        <p:nvSpPr>
          <p:cNvPr id="5" name="矩形 4"/>
          <p:cNvSpPr/>
          <p:nvPr/>
        </p:nvSpPr>
        <p:spPr>
          <a:xfrm>
            <a:off x="378690" y="2385663"/>
            <a:ext cx="5190836" cy="1200329"/>
          </a:xfrm>
          <a:prstGeom prst="rect">
            <a:avLst/>
          </a:prstGeom>
        </p:spPr>
        <p:txBody>
          <a:bodyPr wrap="square">
            <a:spAutoFit/>
          </a:bodyPr>
          <a:lstStyle/>
          <a:p>
            <a:pPr marL="342900" indent="-342900">
              <a:buFontTx/>
              <a:buChar char="-"/>
            </a:pPr>
            <a:r>
              <a:rPr lang="en-US" altLang="zh-CN" sz="2400" dirty="0" smtClean="0">
                <a:latin typeface="Arial" panose="020B0604020202020204" pitchFamily="34" charset="0"/>
                <a:cs typeface="Arial" panose="020B0604020202020204" pitchFamily="34" charset="0"/>
              </a:rPr>
              <a:t>Novelty is</a:t>
            </a:r>
            <a:r>
              <a:rPr lang="zh-CN" altLang="en-US"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limited</a:t>
            </a:r>
          </a:p>
          <a:p>
            <a:pPr marL="342900" indent="-342900">
              <a:buFontTx/>
              <a:buChar char="-"/>
            </a:pPr>
            <a:r>
              <a:rPr lang="en-US" altLang="zh-CN" sz="2400" dirty="0" smtClean="0">
                <a:latin typeface="Arial" panose="020B0604020202020204" pitchFamily="34" charset="0"/>
                <a:cs typeface="Arial" panose="020B0604020202020204" pitchFamily="34" charset="0"/>
              </a:rPr>
              <a:t>Improvements are limited</a:t>
            </a:r>
            <a:endParaRPr lang="en-US" altLang="zh-CN" sz="2400" dirty="0">
              <a:latin typeface="Arial" panose="020B0604020202020204" pitchFamily="34" charset="0"/>
              <a:cs typeface="Arial" panose="020B0604020202020204" pitchFamily="34" charset="0"/>
            </a:endParaRPr>
          </a:p>
          <a:p>
            <a:pPr marL="342900" indent="-342900">
              <a:buFontTx/>
              <a:buChar char="-"/>
            </a:pPr>
            <a:r>
              <a:rPr lang="en-US" altLang="zh-CN" sz="2400" dirty="0" smtClean="0">
                <a:latin typeface="Arial" panose="020B0604020202020204" pitchFamily="34" charset="0"/>
                <a:cs typeface="Arial" panose="020B0604020202020204" pitchFamily="34" charset="0"/>
              </a:rPr>
              <a:t>Baselines are simple</a:t>
            </a:r>
          </a:p>
        </p:txBody>
      </p:sp>
    </p:spTree>
    <p:extLst>
      <p:ext uri="{BB962C8B-B14F-4D97-AF65-F5344CB8AC3E}">
        <p14:creationId xmlns:p14="http://schemas.microsoft.com/office/powerpoint/2010/main" val="20287621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53348" y="2680814"/>
            <a:ext cx="2985125" cy="1325563"/>
          </a:xfrm>
        </p:spPr>
        <p:txBody>
          <a:bodyPr>
            <a:normAutofit/>
          </a:bodyPr>
          <a:lstStyle/>
          <a:p>
            <a:r>
              <a:rPr lang="en-US" altLang="zh-CN" sz="5400" dirty="0" smtClean="0"/>
              <a:t>Thanks !</a:t>
            </a:r>
            <a:endParaRPr lang="zh-CN" altLang="en-US" sz="5400" dirty="0"/>
          </a:p>
        </p:txBody>
      </p:sp>
    </p:spTree>
    <p:extLst>
      <p:ext uri="{BB962C8B-B14F-4D97-AF65-F5344CB8AC3E}">
        <p14:creationId xmlns:p14="http://schemas.microsoft.com/office/powerpoint/2010/main" val="365405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3" name="内容占位符 2"/>
          <p:cNvSpPr>
            <a:spLocks noGrp="1"/>
          </p:cNvSpPr>
          <p:nvPr>
            <p:ph idx="1"/>
          </p:nvPr>
        </p:nvSpPr>
        <p:spPr>
          <a:xfrm>
            <a:off x="357909" y="1248727"/>
            <a:ext cx="11002818" cy="569913"/>
          </a:xfrm>
        </p:spPr>
        <p:txBody>
          <a:bodyPr>
            <a:normAutofit/>
          </a:bodyPr>
          <a:lstStyle/>
          <a:p>
            <a:pPr marL="0" indent="0">
              <a:buNone/>
            </a:pPr>
            <a:r>
              <a:rPr lang="en-US" altLang="zh-CN" sz="2400" dirty="0" smtClean="0"/>
              <a:t>Existing solutions:</a:t>
            </a:r>
            <a:endParaRPr lang="zh-CN" altLang="en-US" sz="2400" dirty="0"/>
          </a:p>
        </p:txBody>
      </p:sp>
      <p:sp>
        <p:nvSpPr>
          <p:cNvPr id="4" name="矩形 3"/>
          <p:cNvSpPr/>
          <p:nvPr/>
        </p:nvSpPr>
        <p:spPr>
          <a:xfrm>
            <a:off x="439188" y="4075678"/>
            <a:ext cx="10921539" cy="970836"/>
          </a:xfrm>
          <a:prstGeom prst="rect">
            <a:avLst/>
          </a:prstGeom>
        </p:spPr>
        <p:txBody>
          <a:bodyPr vert="horz" lIns="91440" tIns="45720" rIns="91440" bIns="45720" rtlCol="0">
            <a:normAutofit/>
          </a:bodyPr>
          <a:lstStyle/>
          <a:p>
            <a:pPr marL="342900" indent="-342900">
              <a:lnSpc>
                <a:spcPct val="90000"/>
              </a:lnSpc>
              <a:spcBef>
                <a:spcPts val="600"/>
              </a:spcBef>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Performance cannot be well balanced between code retrieval and code summarization.</a:t>
            </a:r>
          </a:p>
          <a:p>
            <a:pPr marL="342900" indent="-342900">
              <a:lnSpc>
                <a:spcPct val="90000"/>
              </a:lnSpc>
              <a:spcBef>
                <a:spcPts val="600"/>
              </a:spcBef>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The complexity of overall procedure makes the model training more challenging.</a:t>
            </a:r>
            <a:endParaRPr lang="zh-CN" altLang="en-US" sz="2000" dirty="0">
              <a:latin typeface="Arial" panose="020B0604020202020204" pitchFamily="34" charset="0"/>
              <a:cs typeface="Arial" panose="020B0604020202020204" pitchFamily="34" charset="0"/>
            </a:endParaRPr>
          </a:p>
        </p:txBody>
      </p:sp>
      <p:sp>
        <p:nvSpPr>
          <p:cNvPr id="9" name="矩形 8"/>
          <p:cNvSpPr/>
          <p:nvPr/>
        </p:nvSpPr>
        <p:spPr>
          <a:xfrm>
            <a:off x="429986" y="3416518"/>
            <a:ext cx="3214341" cy="461665"/>
          </a:xfrm>
          <a:prstGeom prst="rect">
            <a:avLst/>
          </a:prstGeom>
        </p:spPr>
        <p:txBody>
          <a:bodyPr wrap="none">
            <a:spAutoFit/>
          </a:bodyPr>
          <a:lstStyle/>
          <a:p>
            <a:r>
              <a:rPr lang="en-US" altLang="zh-CN" sz="2400" dirty="0" smtClean="0">
                <a:latin typeface="Arial" panose="020B0604020202020204" pitchFamily="34" charset="0"/>
                <a:cs typeface="Arial" panose="020B0604020202020204" pitchFamily="34" charset="0"/>
              </a:rPr>
              <a:t>Lead </a:t>
            </a:r>
            <a:r>
              <a:rPr lang="en-US" altLang="zh-CN" sz="2400" dirty="0">
                <a:latin typeface="Arial" panose="020B0604020202020204" pitchFamily="34" charset="0"/>
                <a:cs typeface="Arial" panose="020B0604020202020204" pitchFamily="34" charset="0"/>
              </a:rPr>
              <a:t>to two problems:</a:t>
            </a:r>
            <a:endParaRPr lang="zh-CN" altLang="en-US" sz="2400" dirty="0">
              <a:latin typeface="Arial" panose="020B0604020202020204" pitchFamily="34" charset="0"/>
              <a:cs typeface="Arial" panose="020B0604020202020204" pitchFamily="34" charset="0"/>
            </a:endParaRPr>
          </a:p>
        </p:txBody>
      </p:sp>
      <p:sp>
        <p:nvSpPr>
          <p:cNvPr id="11" name="矩形 10"/>
          <p:cNvSpPr/>
          <p:nvPr/>
        </p:nvSpPr>
        <p:spPr>
          <a:xfrm>
            <a:off x="429986" y="1818640"/>
            <a:ext cx="10858663" cy="1400383"/>
          </a:xfrm>
          <a:prstGeom prst="rect">
            <a:avLst/>
          </a:prstGeom>
        </p:spPr>
        <p:txBody>
          <a:bodyPr wrap="square">
            <a:spAutoFit/>
          </a:bodyPr>
          <a:lstStyle/>
          <a:p>
            <a:pPr marL="342900" indent="-342900">
              <a:spcAft>
                <a:spcPts val="600"/>
              </a:spcAft>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BVAE </a:t>
            </a:r>
            <a:r>
              <a:rPr lang="en-US" altLang="zh-CN" sz="2000" dirty="0" smtClean="0">
                <a:latin typeface="Arial" panose="020B0604020202020204" pitchFamily="34" charset="0"/>
                <a:cs typeface="Arial" panose="020B0604020202020204" pitchFamily="34" charset="0"/>
              </a:rPr>
              <a:t>[1]</a:t>
            </a:r>
            <a:r>
              <a:rPr lang="zh-CN" altLang="en-US" sz="2000" dirty="0" smtClean="0">
                <a:latin typeface="Arial" panose="020B0604020202020204" pitchFamily="34" charset="0"/>
                <a:cs typeface="Arial" panose="020B0604020202020204" pitchFamily="34" charset="0"/>
              </a:rPr>
              <a:t>, a neural framework that contains two Variational-Auto-Encoders (VAEs) to model source code and natural language respectively</a:t>
            </a:r>
            <a:r>
              <a:rPr lang="en-US" altLang="zh-CN" sz="2000" dirty="0" smtClean="0">
                <a:latin typeface="Arial" panose="020B0604020202020204" pitchFamily="34" charset="0"/>
                <a:cs typeface="Arial" panose="020B0604020202020204" pitchFamily="34" charset="0"/>
              </a:rPr>
              <a:t>.</a:t>
            </a:r>
          </a:p>
          <a:p>
            <a:pPr marL="342900" indent="-342900">
              <a:spcAft>
                <a:spcPts val="600"/>
              </a:spcAft>
              <a:buFont typeface="Arial" panose="020B0604020202020204" pitchFamily="34" charset="0"/>
              <a:buChar char="•"/>
            </a:pPr>
            <a:r>
              <a:rPr lang="en-US" altLang="zh-CN" sz="2000" dirty="0" err="1" smtClean="0">
                <a:latin typeface="Arial" panose="020B0604020202020204" pitchFamily="34" charset="0"/>
                <a:cs typeface="Arial" panose="020B0604020202020204" pitchFamily="34" charset="0"/>
              </a:rPr>
              <a:t>CoaCor</a:t>
            </a:r>
            <a:r>
              <a:rPr lang="en-US" altLang="zh-CN" sz="2000" dirty="0" smtClean="0">
                <a:latin typeface="Arial" panose="020B0604020202020204" pitchFamily="34" charset="0"/>
                <a:cs typeface="Arial" panose="020B0604020202020204" pitchFamily="34" charset="0"/>
              </a:rPr>
              <a:t> [2], trained a code summarization model to generate code summaries that can be used for the retrieval task based on reinforcement learning</a:t>
            </a:r>
            <a:endParaRPr lang="zh-CN" altLang="en-US" sz="2000" dirty="0">
              <a:latin typeface="Arial" panose="020B0604020202020204" pitchFamily="34" charset="0"/>
              <a:cs typeface="Arial" panose="020B0604020202020204" pitchFamily="34" charset="0"/>
            </a:endParaRPr>
          </a:p>
        </p:txBody>
      </p:sp>
      <p:sp>
        <p:nvSpPr>
          <p:cNvPr id="12" name="矩形 11"/>
          <p:cNvSpPr/>
          <p:nvPr/>
        </p:nvSpPr>
        <p:spPr>
          <a:xfrm>
            <a:off x="439188" y="6135221"/>
            <a:ext cx="10608887" cy="646331"/>
          </a:xfrm>
          <a:prstGeom prst="rect">
            <a:avLst/>
          </a:prstGeom>
        </p:spPr>
        <p:txBody>
          <a:bodyPr wrap="square">
            <a:spAutoFit/>
          </a:bodyPr>
          <a:lstStyle/>
          <a:p>
            <a:r>
              <a:rPr lang="en-US" altLang="zh-CN" dirty="0" smtClean="0"/>
              <a:t>[1] </a:t>
            </a:r>
            <a:r>
              <a:rPr lang="zh-CN" altLang="en-US" dirty="0" smtClean="0"/>
              <a:t>A neural framework for retrieval and summarization of source code. </a:t>
            </a:r>
            <a:r>
              <a:rPr lang="en-US" altLang="zh-CN" dirty="0" smtClean="0"/>
              <a:t>(ASE-2018)</a:t>
            </a:r>
          </a:p>
          <a:p>
            <a:r>
              <a:rPr lang="en-US" altLang="zh-CN" dirty="0" smtClean="0"/>
              <a:t>[2] </a:t>
            </a:r>
            <a:r>
              <a:rPr lang="en-US" altLang="zh-CN" dirty="0" err="1" smtClean="0"/>
              <a:t>CoaCor</a:t>
            </a:r>
            <a:r>
              <a:rPr lang="en-US" altLang="zh-CN" dirty="0" smtClean="0"/>
              <a:t>: Code Annotation for Code Retrieval with Reinforcement Learning. (WWW-2019)</a:t>
            </a:r>
            <a:endParaRPr lang="zh-CN" altLang="en-US" dirty="0"/>
          </a:p>
        </p:txBody>
      </p:sp>
    </p:spTree>
    <p:extLst>
      <p:ext uri="{BB962C8B-B14F-4D97-AF65-F5344CB8AC3E}">
        <p14:creationId xmlns:p14="http://schemas.microsoft.com/office/powerpoint/2010/main" val="291433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Introduction</a:t>
            </a:r>
            <a:endParaRPr lang="zh-CN" altLang="en-US" dirty="0"/>
          </a:p>
        </p:txBody>
      </p:sp>
      <p:sp>
        <p:nvSpPr>
          <p:cNvPr id="5" name="矩形 4"/>
          <p:cNvSpPr/>
          <p:nvPr/>
        </p:nvSpPr>
        <p:spPr>
          <a:xfrm>
            <a:off x="407852" y="1386303"/>
            <a:ext cx="11145520" cy="830997"/>
          </a:xfrm>
          <a:prstGeom prst="rect">
            <a:avLst/>
          </a:prstGeom>
        </p:spPr>
        <p:txBody>
          <a:bodyPr wrap="square">
            <a:spAutoFit/>
          </a:bodyPr>
          <a:lstStyle/>
          <a:p>
            <a:r>
              <a:rPr lang="en-US" altLang="zh-CN" sz="2400" dirty="0" smtClean="0">
                <a:latin typeface="Arial" panose="020B0604020202020204" pitchFamily="34" charset="0"/>
                <a:cs typeface="Arial" panose="020B0604020202020204" pitchFamily="34" charset="0"/>
              </a:rPr>
              <a:t>To overcome these issues, we propose an easy-to-train, end-to-end method to improve both code retrieval and code summarization. </a:t>
            </a:r>
            <a:endParaRPr lang="zh-CN" altLang="en-US" sz="2400" dirty="0">
              <a:latin typeface="Arial" panose="020B0604020202020204" pitchFamily="34" charset="0"/>
              <a:cs typeface="Arial" panose="020B0604020202020204" pitchFamily="34" charset="0"/>
            </a:endParaRPr>
          </a:p>
        </p:txBody>
      </p:sp>
      <p:sp>
        <p:nvSpPr>
          <p:cNvPr id="9" name="矩形 8"/>
          <p:cNvSpPr/>
          <p:nvPr/>
        </p:nvSpPr>
        <p:spPr>
          <a:xfrm>
            <a:off x="428172" y="3171123"/>
            <a:ext cx="11104880" cy="2000548"/>
          </a:xfrm>
          <a:prstGeom prst="rect">
            <a:avLst/>
          </a:prstGeom>
        </p:spPr>
        <p:txBody>
          <a:bodyPr wrap="square">
            <a:spAutoFit/>
          </a:bodyPr>
          <a:lstStyle/>
          <a:p>
            <a:r>
              <a:rPr lang="en-US" altLang="zh-CN" sz="2400" b="1" dirty="0">
                <a:latin typeface="Arial" panose="020B0604020202020204" pitchFamily="34" charset="0"/>
                <a:cs typeface="Arial" panose="020B0604020202020204" pitchFamily="34" charset="0"/>
              </a:rPr>
              <a:t>I</a:t>
            </a:r>
            <a:r>
              <a:rPr lang="zh-CN" altLang="en-US" sz="2400" b="1" dirty="0" smtClean="0">
                <a:latin typeface="Arial" panose="020B0604020202020204" pitchFamily="34" charset="0"/>
                <a:cs typeface="Arial" panose="020B0604020202020204" pitchFamily="34" charset="0"/>
              </a:rPr>
              <a:t>ntroduce an additional code generation task</a:t>
            </a:r>
            <a:r>
              <a:rPr lang="en-US" altLang="zh-CN" sz="2000" b="1" dirty="0" smtClean="0">
                <a:latin typeface="Arial" panose="020B0604020202020204" pitchFamily="34" charset="0"/>
                <a:cs typeface="Arial" panose="020B0604020202020204" pitchFamily="34" charset="0"/>
              </a:rPr>
              <a:t>:</a:t>
            </a:r>
          </a:p>
          <a:p>
            <a:endParaRPr lang="en-US" altLang="zh-CN" sz="2000" b="1"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E</a:t>
            </a:r>
            <a:r>
              <a:rPr lang="zh-CN" altLang="en-US" sz="2000" dirty="0" smtClean="0">
                <a:latin typeface="Arial" panose="020B0604020202020204" pitchFamily="34" charset="0"/>
                <a:cs typeface="Arial" panose="020B0604020202020204" pitchFamily="34" charset="0"/>
              </a:rPr>
              <a:t>xploit the probabilistic correlation between code summarization and code generation with dual learning</a:t>
            </a:r>
            <a:r>
              <a:rPr lang="en-US" altLang="zh-CN" sz="20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The two encoders for code summarization and code generation are also shared with a code retrieval scorer via multi-task learning</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3853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endParaRPr lang="zh-CN" altLang="en-US" dirty="0"/>
          </a:p>
        </p:txBody>
      </p:sp>
      <p:sp>
        <p:nvSpPr>
          <p:cNvPr id="3" name="内容占位符 2"/>
          <p:cNvSpPr>
            <a:spLocks noGrp="1"/>
          </p:cNvSpPr>
          <p:nvPr>
            <p:ph idx="1"/>
          </p:nvPr>
        </p:nvSpPr>
        <p:spPr>
          <a:xfrm>
            <a:off x="502919" y="1426304"/>
            <a:ext cx="8803641" cy="440055"/>
          </a:xfrm>
        </p:spPr>
        <p:txBody>
          <a:bodyPr>
            <a:normAutofit/>
          </a:bodyPr>
          <a:lstStyle/>
          <a:p>
            <a:pPr marL="0" indent="0">
              <a:buNone/>
            </a:pPr>
            <a:r>
              <a:rPr lang="en-US" altLang="zh-CN" sz="2400" dirty="0" smtClean="0"/>
              <a:t>Code Retrieval</a:t>
            </a:r>
            <a:endParaRPr lang="zh-CN" altLang="en-US" sz="2400" dirty="0"/>
          </a:p>
        </p:txBody>
      </p:sp>
      <mc:AlternateContent xmlns:mc="http://schemas.openxmlformats.org/markup-compatibility/2006" xmlns:a14="http://schemas.microsoft.com/office/drawing/2010/main">
        <mc:Choice Requires="a14">
          <p:sp>
            <p:nvSpPr>
              <p:cNvPr id="4" name="矩形 3"/>
              <p:cNvSpPr/>
              <p:nvPr/>
            </p:nvSpPr>
            <p:spPr>
              <a:xfrm>
                <a:off x="564154" y="1892368"/>
                <a:ext cx="10982960" cy="707886"/>
              </a:xfrm>
              <a:prstGeom prst="rect">
                <a:avLst/>
              </a:prstGeom>
            </p:spPr>
            <p:txBody>
              <a:bodyPr wrap="square">
                <a:spAutoFit/>
              </a:bodyPr>
              <a:lstStyle/>
              <a:p>
                <a:pPr marL="342900" indent="-342900">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given a set of code snippets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𝑋</m:t>
                    </m:r>
                  </m:oMath>
                </a14:m>
                <a:r>
                  <a:rPr lang="zh-CN" altLang="en-US" sz="2000" dirty="0" smtClean="0">
                    <a:latin typeface="Arial" panose="020B0604020202020204" pitchFamily="34" charset="0"/>
                    <a:cs typeface="Arial" panose="020B0604020202020204" pitchFamily="34" charset="0"/>
                  </a:rPr>
                  <a:t> and a natural language query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𝑦</m:t>
                    </m:r>
                  </m:oMath>
                </a14:m>
                <a:r>
                  <a:rPr lang="zh-CN" altLang="en-US" sz="2000" dirty="0" smtClean="0">
                    <a:latin typeface="Arial" panose="020B0604020202020204" pitchFamily="34" charset="0"/>
                    <a:cs typeface="Arial" panose="020B0604020202020204" pitchFamily="34" charset="0"/>
                  </a:rPr>
                  <a:t>, code retrieval aims to retrieve the  corresponding code snippet </a:t>
                </a:r>
                <a14:m>
                  <m:oMath xmlns:m="http://schemas.openxmlformats.org/officeDocument/2006/math">
                    <m:r>
                      <a:rPr lang="en-US" altLang="zh-CN" sz="2000" i="1">
                        <a:latin typeface="Cambria Math" panose="02040503050406030204" pitchFamily="18" charset="0"/>
                        <a:cs typeface="Arial" panose="020B0604020202020204" pitchFamily="34" charset="0"/>
                      </a:rPr>
                      <m:t>𝑥</m:t>
                    </m:r>
                  </m:oMath>
                </a14:m>
                <a:r>
                  <a:rPr lang="zh-CN" altLang="en-US" sz="2000" dirty="0" smtClean="0">
                    <a:latin typeface="Arial" panose="020B0604020202020204" pitchFamily="34" charset="0"/>
                    <a:cs typeface="Arial" panose="020B0604020202020204" pitchFamily="34" charset="0"/>
                  </a:rPr>
                  <a:t> ∈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𝑋</m:t>
                    </m:r>
                  </m:oMath>
                </a14:m>
                <a:r>
                  <a:rPr lang="zh-CN" altLang="en-US" sz="2000" dirty="0" smtClean="0">
                    <a:latin typeface="Arial" panose="020B0604020202020204" pitchFamily="34" charset="0"/>
                    <a:cs typeface="Arial" panose="020B0604020202020204" pitchFamily="34" charset="0"/>
                  </a:rPr>
                  <a:t> that matches the semantics of the query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𝑦</m:t>
                    </m:r>
                  </m:oMath>
                </a14:m>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564154" y="1892368"/>
                <a:ext cx="10982960" cy="707886"/>
              </a:xfrm>
              <a:prstGeom prst="rect">
                <a:avLst/>
              </a:prstGeom>
              <a:blipFill>
                <a:blip r:embed="rId2"/>
                <a:stretch>
                  <a:fillRect l="-500" t="-3419" r="-1055" b="-136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823235" y="3364630"/>
                <a:ext cx="144488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𝑉</m:t>
                          </m:r>
                        </m:e>
                        <m:sub>
                          <m:r>
                            <a:rPr lang="en-US" altLang="zh-CN" sz="2000" b="0" i="1" smtClean="0">
                              <a:latin typeface="Cambria Math" panose="02040503050406030204" pitchFamily="18" charset="0"/>
                              <a:cs typeface="Arial" panose="020B0604020202020204" pitchFamily="34" charset="0"/>
                            </a:rPr>
                            <m:t>𝑥</m:t>
                          </m:r>
                        </m:sub>
                      </m:sSub>
                      <m:r>
                        <a:rPr lang="en-US" altLang="zh-CN" sz="2000" b="0" i="1" smtClean="0">
                          <a:latin typeface="Cambria Math" panose="02040503050406030204" pitchFamily="18" charset="0"/>
                          <a:cs typeface="Arial" panose="020B0604020202020204" pitchFamily="34" charset="0"/>
                        </a:rPr>
                        <m:t>=</m:t>
                      </m:r>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𝐸</m:t>
                          </m:r>
                        </m:e>
                        <m:sub>
                          <m:r>
                            <a:rPr lang="en-US" altLang="zh-CN" sz="2000" b="0" i="1" smtClean="0">
                              <a:latin typeface="Cambria Math" panose="02040503050406030204" pitchFamily="18" charset="0"/>
                              <a:cs typeface="Arial" panose="020B0604020202020204" pitchFamily="34" charset="0"/>
                            </a:rPr>
                            <m:t>𝑥</m:t>
                          </m:r>
                        </m:sub>
                      </m:sSub>
                      <m:r>
                        <a:rPr lang="en-US" altLang="zh-CN" sz="2000" b="0" i="1" smtClean="0">
                          <a:latin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cs typeface="Arial" panose="020B0604020202020204" pitchFamily="34" charset="0"/>
                        </a:rPr>
                        <m:t>𝑥</m:t>
                      </m:r>
                      <m:r>
                        <a:rPr lang="en-US" altLang="zh-CN" sz="2000" b="0" i="1" smtClean="0">
                          <a:latin typeface="Cambria Math" panose="02040503050406030204" pitchFamily="18" charset="0"/>
                          <a:cs typeface="Arial" panose="020B0604020202020204" pitchFamily="34" charset="0"/>
                        </a:rPr>
                        <m:t>)</m:t>
                      </m:r>
                    </m:oMath>
                  </m:oMathPara>
                </a14:m>
                <a:endParaRPr lang="zh-CN" altLang="en-US" sz="2000" dirty="0">
                  <a:latin typeface="Arial" panose="020B0604020202020204" pitchFamily="34" charset="0"/>
                  <a:cs typeface="Arial" panose="020B0604020202020204" pitchFamily="34"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823235" y="3364630"/>
                <a:ext cx="1444883" cy="400110"/>
              </a:xfrm>
              <a:prstGeom prst="rect">
                <a:avLst/>
              </a:prstGeom>
              <a:blipFill>
                <a:blip r:embed="rId3"/>
                <a:stretch>
                  <a:fillRect b="-16667"/>
                </a:stretch>
              </a:blipFill>
            </p:spPr>
            <p:txBody>
              <a:bodyPr/>
              <a:lstStyle/>
              <a:p>
                <a:r>
                  <a:rPr lang="zh-CN" altLang="en-US">
                    <a:noFill/>
                  </a:rPr>
                  <a:t> </a:t>
                </a:r>
              </a:p>
            </p:txBody>
          </p:sp>
        </mc:Fallback>
      </mc:AlternateContent>
      <p:sp>
        <p:nvSpPr>
          <p:cNvPr id="13" name="矩形 12"/>
          <p:cNvSpPr/>
          <p:nvPr/>
        </p:nvSpPr>
        <p:spPr>
          <a:xfrm>
            <a:off x="704078" y="2821730"/>
            <a:ext cx="2794355"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Source code encoder</a:t>
            </a:r>
            <a:endParaRPr lang="zh-CN" altLang="en-US" sz="2000" b="1" dirty="0"/>
          </a:p>
        </p:txBody>
      </p:sp>
      <p:sp>
        <p:nvSpPr>
          <p:cNvPr id="14" name="矩形 13"/>
          <p:cNvSpPr/>
          <p:nvPr/>
        </p:nvSpPr>
        <p:spPr>
          <a:xfrm>
            <a:off x="4558856" y="2821730"/>
            <a:ext cx="3334567"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Natural language encoder</a:t>
            </a:r>
            <a:endParaRPr lang="zh-CN" altLang="en-US" sz="2000" b="1" dirty="0"/>
          </a:p>
        </p:txBody>
      </p:sp>
      <mc:AlternateContent xmlns:mc="http://schemas.openxmlformats.org/markup-compatibility/2006" xmlns:a14="http://schemas.microsoft.com/office/drawing/2010/main">
        <mc:Choice Requires="a14">
          <p:sp>
            <p:nvSpPr>
              <p:cNvPr id="15" name="矩形 14"/>
              <p:cNvSpPr/>
              <p:nvPr/>
            </p:nvSpPr>
            <p:spPr>
              <a:xfrm>
                <a:off x="4904739" y="3350042"/>
                <a:ext cx="1464632" cy="4242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𝑉</m:t>
                          </m:r>
                        </m:e>
                        <m:sub>
                          <m:r>
                            <a:rPr lang="en-US" altLang="zh-CN" sz="2000" b="0" i="1" smtClean="0">
                              <a:latin typeface="Cambria Math" panose="02040503050406030204" pitchFamily="18" charset="0"/>
                              <a:cs typeface="Arial" panose="020B0604020202020204" pitchFamily="34" charset="0"/>
                            </a:rPr>
                            <m:t>𝑦</m:t>
                          </m:r>
                        </m:sub>
                      </m:sSub>
                      <m:r>
                        <a:rPr lang="en-US" altLang="zh-CN" sz="2000" b="0" i="1" smtClean="0">
                          <a:latin typeface="Cambria Math" panose="02040503050406030204" pitchFamily="18" charset="0"/>
                          <a:cs typeface="Arial" panose="020B0604020202020204" pitchFamily="34" charset="0"/>
                        </a:rPr>
                        <m:t>=</m:t>
                      </m:r>
                      <m:sSub>
                        <m:sSubPr>
                          <m:ctrlPr>
                            <a:rPr lang="en-US" altLang="zh-CN" sz="2000" b="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𝐸</m:t>
                          </m:r>
                        </m:e>
                        <m:sub>
                          <m:r>
                            <a:rPr lang="en-US" altLang="zh-CN" sz="2000" b="0" i="1" smtClean="0">
                              <a:latin typeface="Cambria Math" panose="02040503050406030204" pitchFamily="18" charset="0"/>
                              <a:cs typeface="Arial" panose="020B0604020202020204" pitchFamily="34" charset="0"/>
                            </a:rPr>
                            <m:t>𝑦</m:t>
                          </m:r>
                        </m:sub>
                      </m:sSub>
                      <m:r>
                        <a:rPr lang="en-US" altLang="zh-CN" sz="2000" b="0" i="1" smtClean="0">
                          <a:latin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cs typeface="Arial" panose="020B0604020202020204" pitchFamily="34" charset="0"/>
                        </a:rPr>
                        <m:t>𝑦</m:t>
                      </m:r>
                      <m:r>
                        <a:rPr lang="en-US" altLang="zh-CN" sz="2000" b="0" i="1" smtClean="0">
                          <a:latin typeface="Cambria Math" panose="02040503050406030204" pitchFamily="18" charset="0"/>
                          <a:cs typeface="Arial" panose="020B0604020202020204" pitchFamily="34" charset="0"/>
                        </a:rPr>
                        <m:t>)</m:t>
                      </m:r>
                    </m:oMath>
                  </m:oMathPara>
                </a14:m>
                <a:endParaRPr lang="zh-CN" altLang="en-US" sz="2000" dirty="0">
                  <a:latin typeface="Arial" panose="020B0604020202020204" pitchFamily="34" charset="0"/>
                  <a:cs typeface="Arial" panose="020B0604020202020204" pitchFamily="34" charset="0"/>
                </a:endParaRPr>
              </a:p>
            </p:txBody>
          </p:sp>
        </mc:Choice>
        <mc:Fallback xmlns="">
          <p:sp>
            <p:nvSpPr>
              <p:cNvPr id="15" name="矩形 14"/>
              <p:cNvSpPr>
                <a:spLocks noRot="1" noChangeAspect="1" noMove="1" noResize="1" noEditPoints="1" noAdjustHandles="1" noChangeArrowheads="1" noChangeShapeType="1" noTextEdit="1"/>
              </p:cNvSpPr>
              <p:nvPr/>
            </p:nvSpPr>
            <p:spPr>
              <a:xfrm>
                <a:off x="4904739" y="3350042"/>
                <a:ext cx="1464632" cy="424283"/>
              </a:xfrm>
              <a:prstGeom prst="rect">
                <a:avLst/>
              </a:prstGeom>
              <a:blipFill>
                <a:blip r:embed="rId4"/>
                <a:stretch>
                  <a:fillRect b="-1014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p:cNvSpPr/>
              <p:nvPr/>
            </p:nvSpPr>
            <p:spPr>
              <a:xfrm>
                <a:off x="755630" y="4691691"/>
                <a:ext cx="2691250" cy="4242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cs typeface="Arial" panose="020B0604020202020204" pitchFamily="34" charset="0"/>
                        </a:rPr>
                        <m:t>𝑆𝑖𝑚𝑖𝑙𝑎𝑟𝑖𝑡𝑦</m:t>
                      </m:r>
                      <m:r>
                        <a:rPr lang="en-US" altLang="zh-CN" sz="2000" b="0" i="1" smtClean="0">
                          <a:latin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cs typeface="Arial" panose="020B0604020202020204" pitchFamily="34" charset="0"/>
                        </a:rPr>
                        <m:t>𝑆</m:t>
                      </m:r>
                      <m:r>
                        <a:rPr lang="en-US" altLang="zh-CN" sz="2000" b="0" i="1" smtClean="0">
                          <a:latin typeface="Cambria Math" panose="02040503050406030204" pitchFamily="18" charset="0"/>
                          <a:cs typeface="Arial" panose="020B0604020202020204" pitchFamily="34" charset="0"/>
                        </a:rPr>
                        <m:t>(</m:t>
                      </m:r>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𝑉</m:t>
                          </m:r>
                        </m:e>
                        <m:sub>
                          <m:r>
                            <a:rPr lang="en-US" altLang="zh-CN" sz="2000" b="0" i="1" smtClean="0">
                              <a:latin typeface="Cambria Math" panose="02040503050406030204" pitchFamily="18" charset="0"/>
                              <a:cs typeface="Arial" panose="020B0604020202020204" pitchFamily="34" charset="0"/>
                            </a:rPr>
                            <m:t>𝑥</m:t>
                          </m:r>
                        </m:sub>
                      </m:sSub>
                      <m:r>
                        <a:rPr lang="en-US" altLang="zh-CN" sz="2000" b="0" i="1" smtClean="0">
                          <a:latin typeface="Cambria Math" panose="02040503050406030204" pitchFamily="18" charset="0"/>
                          <a:cs typeface="Arial" panose="020B0604020202020204" pitchFamily="34" charset="0"/>
                        </a:rPr>
                        <m:t>,</m:t>
                      </m:r>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𝑉</m:t>
                          </m:r>
                        </m:e>
                        <m:sub>
                          <m:r>
                            <a:rPr lang="en-US" altLang="zh-CN" sz="2000" b="0" i="1" smtClean="0">
                              <a:latin typeface="Cambria Math" panose="02040503050406030204" pitchFamily="18" charset="0"/>
                              <a:cs typeface="Arial" panose="020B0604020202020204" pitchFamily="34" charset="0"/>
                            </a:rPr>
                            <m:t>𝑦</m:t>
                          </m:r>
                        </m:sub>
                      </m:sSub>
                      <m:r>
                        <a:rPr lang="en-US" altLang="zh-CN" sz="2000" b="0" i="1" smtClean="0">
                          <a:latin typeface="Cambria Math" panose="02040503050406030204" pitchFamily="18" charset="0"/>
                          <a:cs typeface="Arial" panose="020B0604020202020204" pitchFamily="34" charset="0"/>
                        </a:rPr>
                        <m:t>)</m:t>
                      </m:r>
                    </m:oMath>
                  </m:oMathPara>
                </a14:m>
                <a:endParaRPr lang="zh-CN" altLang="en-US" sz="2000" dirty="0">
                  <a:latin typeface="Arial" panose="020B0604020202020204" pitchFamily="34" charset="0"/>
                  <a:cs typeface="Arial" panose="020B0604020202020204" pitchFamily="34" charset="0"/>
                </a:endParaRPr>
              </a:p>
            </p:txBody>
          </p:sp>
        </mc:Choice>
        <mc:Fallback xmlns="">
          <p:sp>
            <p:nvSpPr>
              <p:cNvPr id="16" name="矩形 15"/>
              <p:cNvSpPr>
                <a:spLocks noRot="1" noChangeAspect="1" noMove="1" noResize="1" noEditPoints="1" noAdjustHandles="1" noChangeArrowheads="1" noChangeShapeType="1" noTextEdit="1"/>
              </p:cNvSpPr>
              <p:nvPr/>
            </p:nvSpPr>
            <p:spPr>
              <a:xfrm>
                <a:off x="755630" y="4691691"/>
                <a:ext cx="2691250" cy="424283"/>
              </a:xfrm>
              <a:prstGeom prst="rect">
                <a:avLst/>
              </a:prstGeom>
              <a:blipFill>
                <a:blip r:embed="rId5"/>
                <a:stretch>
                  <a:fillRect b="-10145"/>
                </a:stretch>
              </a:blipFill>
            </p:spPr>
            <p:txBody>
              <a:bodyPr/>
              <a:lstStyle/>
              <a:p>
                <a:r>
                  <a:rPr lang="zh-CN" altLang="en-US">
                    <a:noFill/>
                  </a:rPr>
                  <a:t> </a:t>
                </a:r>
              </a:p>
            </p:txBody>
          </p:sp>
        </mc:Fallback>
      </mc:AlternateContent>
      <p:sp>
        <p:nvSpPr>
          <p:cNvPr id="17" name="矩形 16"/>
          <p:cNvSpPr/>
          <p:nvPr/>
        </p:nvSpPr>
        <p:spPr>
          <a:xfrm>
            <a:off x="704078" y="4224088"/>
            <a:ext cx="2574744"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Compute s</a:t>
            </a:r>
            <a:r>
              <a:rPr lang="zh-CN" altLang="en-US" sz="2000" b="1" dirty="0" smtClean="0">
                <a:latin typeface="Arial" panose="020B0604020202020204" pitchFamily="34" charset="0"/>
                <a:cs typeface="Arial" panose="020B0604020202020204" pitchFamily="34" charset="0"/>
              </a:rPr>
              <a:t>imilarit</a:t>
            </a:r>
            <a:r>
              <a:rPr lang="en-US" altLang="zh-CN" sz="2000" b="1" dirty="0" smtClean="0">
                <a:latin typeface="Arial" panose="020B0604020202020204" pitchFamily="34" charset="0"/>
                <a:cs typeface="Arial" panose="020B0604020202020204" pitchFamily="34" charset="0"/>
              </a:rPr>
              <a:t>y:</a:t>
            </a:r>
            <a:endParaRPr lang="zh-CN" altLang="en-US" sz="2000" b="1" dirty="0">
              <a:latin typeface="Arial" panose="020B0604020202020204" pitchFamily="34" charset="0"/>
              <a:cs typeface="Arial" panose="020B0604020202020204" pitchFamily="34" charset="0"/>
            </a:endParaRPr>
          </a:p>
        </p:txBody>
      </p:sp>
      <p:sp>
        <p:nvSpPr>
          <p:cNvPr id="18" name="矩形 17"/>
          <p:cNvSpPr/>
          <p:nvPr/>
        </p:nvSpPr>
        <p:spPr>
          <a:xfrm>
            <a:off x="704078" y="5426391"/>
            <a:ext cx="10723879" cy="400110"/>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By maximizing the similarity function, we can get the most relative code to a given description.</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0575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endParaRPr lang="zh-CN" altLang="en-US" dirty="0"/>
          </a:p>
        </p:txBody>
      </p:sp>
      <p:sp>
        <p:nvSpPr>
          <p:cNvPr id="3" name="内容占位符 2"/>
          <p:cNvSpPr>
            <a:spLocks noGrp="1"/>
          </p:cNvSpPr>
          <p:nvPr>
            <p:ph idx="1"/>
          </p:nvPr>
        </p:nvSpPr>
        <p:spPr>
          <a:xfrm>
            <a:off x="502919" y="1426304"/>
            <a:ext cx="8803641" cy="440055"/>
          </a:xfrm>
        </p:spPr>
        <p:txBody>
          <a:bodyPr>
            <a:normAutofit/>
          </a:bodyPr>
          <a:lstStyle/>
          <a:p>
            <a:pPr marL="0" indent="0">
              <a:buNone/>
            </a:pPr>
            <a:r>
              <a:rPr lang="en-US" altLang="zh-CN" sz="2400" dirty="0" smtClean="0"/>
              <a:t>Code Summarization and Code Generation</a:t>
            </a:r>
            <a:endParaRPr lang="zh-CN" altLang="en-US" sz="2400" dirty="0"/>
          </a:p>
        </p:txBody>
      </p:sp>
      <p:sp>
        <p:nvSpPr>
          <p:cNvPr id="4" name="矩形 3"/>
          <p:cNvSpPr/>
          <p:nvPr/>
        </p:nvSpPr>
        <p:spPr>
          <a:xfrm>
            <a:off x="564154" y="1892368"/>
            <a:ext cx="10982960" cy="400110"/>
          </a:xfrm>
          <a:prstGeom prst="rect">
            <a:avLst/>
          </a:prstGeom>
        </p:spPr>
        <p:txBody>
          <a:bodyPr wrap="square">
            <a:spAutoFit/>
          </a:bodyPr>
          <a:lstStyle/>
          <a:p>
            <a:pPr marL="342900" indent="-342900">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code summarization and code generation are dual tasks of each other.</a:t>
            </a:r>
            <a:endParaRPr lang="zh-CN" altLang="en-US" sz="2000" dirty="0">
              <a:latin typeface="Arial" panose="020B0604020202020204" pitchFamily="34" charset="0"/>
              <a:cs typeface="Arial" panose="020B0604020202020204" pitchFamily="34" charset="0"/>
            </a:endParaRPr>
          </a:p>
        </p:txBody>
      </p:sp>
      <p:sp>
        <p:nvSpPr>
          <p:cNvPr id="6" name="矩形 5"/>
          <p:cNvSpPr/>
          <p:nvPr/>
        </p:nvSpPr>
        <p:spPr>
          <a:xfrm>
            <a:off x="502919" y="2599585"/>
            <a:ext cx="2735044"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Code Summarization</a:t>
            </a:r>
            <a:endParaRPr lang="zh-CN" altLang="en-US" sz="2000" b="1" dirty="0"/>
          </a:p>
        </p:txBody>
      </p:sp>
      <p:sp>
        <p:nvSpPr>
          <p:cNvPr id="7" name="矩形 6"/>
          <p:cNvSpPr/>
          <p:nvPr/>
        </p:nvSpPr>
        <p:spPr>
          <a:xfrm>
            <a:off x="564154" y="4622331"/>
            <a:ext cx="2250937" cy="400110"/>
          </a:xfrm>
          <a:prstGeom prst="rect">
            <a:avLst/>
          </a:prstGeom>
        </p:spPr>
        <p:txBody>
          <a:bodyPr wrap="none">
            <a:spAutoFit/>
          </a:bodyPr>
          <a:lstStyle/>
          <a:p>
            <a:r>
              <a:rPr lang="en-US" altLang="zh-CN" sz="2000" b="1" dirty="0" smtClean="0">
                <a:latin typeface="Arial" panose="020B0604020202020204" pitchFamily="34" charset="0"/>
                <a:cs typeface="Arial" panose="020B0604020202020204" pitchFamily="34" charset="0"/>
              </a:rPr>
              <a:t>Code Generation</a:t>
            </a:r>
            <a:endParaRPr lang="zh-CN" altLang="en-US" sz="2000" b="1" dirty="0"/>
          </a:p>
        </p:txBody>
      </p:sp>
      <mc:AlternateContent xmlns:mc="http://schemas.openxmlformats.org/markup-compatibility/2006" xmlns:a14="http://schemas.microsoft.com/office/drawing/2010/main">
        <mc:Choice Requires="a14">
          <p:sp>
            <p:nvSpPr>
              <p:cNvPr id="12" name="矩形 11"/>
              <p:cNvSpPr/>
              <p:nvPr/>
            </p:nvSpPr>
            <p:spPr>
              <a:xfrm>
                <a:off x="546597" y="3025704"/>
                <a:ext cx="11411723"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Given an input code snippet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𝑥</m:t>
                    </m:r>
                    <m:r>
                      <a:rPr lang="en-US" altLang="zh-CN" sz="2000" i="1">
                        <a:latin typeface="Cambria Math" panose="02040503050406030204" pitchFamily="18" charset="0"/>
                        <a:cs typeface="Arial" panose="020B0604020202020204" pitchFamily="34" charset="0"/>
                      </a:rPr>
                      <m:t>=</m:t>
                    </m:r>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cs typeface="Arial" panose="020B0604020202020204" pitchFamily="34" charset="0"/>
                          </a:rPr>
                          <m:t>𝑥</m:t>
                        </m:r>
                      </m:e>
                      <m:sub>
                        <m:r>
                          <a:rPr lang="en-US" altLang="zh-CN" sz="2000" b="0" i="1" smtClean="0">
                            <a:latin typeface="Cambria Math" panose="02040503050406030204" pitchFamily="18" charset="0"/>
                            <a:cs typeface="Arial" panose="020B0604020202020204" pitchFamily="34" charset="0"/>
                          </a:rPr>
                          <m:t>1</m:t>
                        </m:r>
                      </m:sub>
                    </m:sSub>
                    <m:r>
                      <a:rPr lang="en-US" altLang="zh-CN" sz="2000" b="0" i="1" smtClean="0">
                        <a:latin typeface="Cambria Math" panose="02040503050406030204" pitchFamily="18" charset="0"/>
                        <a:cs typeface="Arial" panose="020B0604020202020204" pitchFamily="34" charset="0"/>
                      </a:rPr>
                      <m:t>,</m:t>
                    </m:r>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𝑥</m:t>
                        </m:r>
                      </m:e>
                      <m:sub>
                        <m:r>
                          <a:rPr lang="en-US" altLang="zh-CN" sz="2000" b="0" i="1" smtClean="0">
                            <a:latin typeface="Cambria Math" panose="02040503050406030204" pitchFamily="18" charset="0"/>
                            <a:cs typeface="Arial" panose="020B0604020202020204" pitchFamily="34" charset="0"/>
                          </a:rPr>
                          <m:t>2</m:t>
                        </m:r>
                      </m:sub>
                    </m:sSub>
                    <m:r>
                      <a:rPr lang="en-US" altLang="zh-CN" sz="2000" b="0" i="1" smtClean="0">
                        <a:latin typeface="Cambria Math" panose="02040503050406030204" pitchFamily="18" charset="0"/>
                        <a:cs typeface="Arial" panose="020B0604020202020204" pitchFamily="34" charset="0"/>
                      </a:rPr>
                      <m:t>,…,</m:t>
                    </m:r>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𝑥</m:t>
                        </m:r>
                      </m:e>
                      <m:sub>
                        <m:r>
                          <a:rPr lang="en-US" altLang="zh-CN" sz="2000" b="0" i="1" smtClean="0">
                            <a:latin typeface="Cambria Math" panose="02040503050406030204" pitchFamily="18" charset="0"/>
                            <a:cs typeface="Arial" panose="020B0604020202020204" pitchFamily="34" charset="0"/>
                          </a:rPr>
                          <m:t>𝑚</m:t>
                        </m:r>
                      </m:sub>
                    </m:sSub>
                    <m:r>
                      <a:rPr lang="en-US" altLang="zh-CN" sz="2000" b="0" i="1" smtClean="0">
                        <a:latin typeface="Cambria Math" panose="02040503050406030204" pitchFamily="18" charset="0"/>
                        <a:cs typeface="Arial" panose="020B0604020202020204" pitchFamily="34" charset="0"/>
                      </a:rPr>
                      <m:t>)</m:t>
                    </m:r>
                  </m:oMath>
                </a14:m>
                <a:r>
                  <a:rPr lang="zh-CN" altLang="en-US" sz="2000" dirty="0" smtClean="0">
                    <a:latin typeface="Arial" panose="020B0604020202020204" pitchFamily="34" charset="0"/>
                    <a:cs typeface="Arial" panose="020B0604020202020204" pitchFamily="34" charset="0"/>
                  </a:rPr>
                  <a:t>, code summarization aims to generate a readable natural language query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𝑥</m:t>
                    </m:r>
                    <m:r>
                      <a:rPr lang="en-US" altLang="zh-CN" sz="2000" i="1">
                        <a:latin typeface="Cambria Math" panose="02040503050406030204" pitchFamily="18" charset="0"/>
                        <a:cs typeface="Arial" panose="020B0604020202020204" pitchFamily="34" charset="0"/>
                      </a:rPr>
                      <m:t>=</m:t>
                    </m:r>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m:t>
                        </m:r>
                        <m:r>
                          <a:rPr lang="en-US" altLang="zh-CN" sz="2000" b="0" i="1" smtClean="0">
                            <a:latin typeface="Cambria Math" panose="02040503050406030204" pitchFamily="18" charset="0"/>
                            <a:cs typeface="Arial" panose="020B0604020202020204" pitchFamily="34" charset="0"/>
                          </a:rPr>
                          <m:t>𝑦</m:t>
                        </m:r>
                      </m:e>
                      <m:sub>
                        <m:r>
                          <a:rPr lang="en-US" altLang="zh-CN" sz="2000" b="0" i="1" smtClean="0">
                            <a:latin typeface="Cambria Math" panose="02040503050406030204" pitchFamily="18" charset="0"/>
                            <a:cs typeface="Arial" panose="020B0604020202020204" pitchFamily="34" charset="0"/>
                          </a:rPr>
                          <m:t>1</m:t>
                        </m:r>
                      </m:sub>
                    </m:sSub>
                    <m:r>
                      <a:rPr lang="en-US" altLang="zh-CN" sz="2000" b="0" i="1" smtClean="0">
                        <a:latin typeface="Cambria Math" panose="02040503050406030204" pitchFamily="18" charset="0"/>
                        <a:cs typeface="Arial" panose="020B0604020202020204" pitchFamily="34" charset="0"/>
                      </a:rPr>
                      <m:t>,</m:t>
                    </m:r>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𝑦</m:t>
                        </m:r>
                      </m:e>
                      <m:sub>
                        <m:r>
                          <a:rPr lang="en-US" altLang="zh-CN" sz="2000" b="0" i="1" smtClean="0">
                            <a:latin typeface="Cambria Math" panose="02040503050406030204" pitchFamily="18" charset="0"/>
                            <a:cs typeface="Arial" panose="020B0604020202020204" pitchFamily="34" charset="0"/>
                          </a:rPr>
                          <m:t>2</m:t>
                        </m:r>
                      </m:sub>
                    </m:sSub>
                    <m:r>
                      <a:rPr lang="en-US" altLang="zh-CN" sz="2000" b="0" i="1" smtClean="0">
                        <a:latin typeface="Cambria Math" panose="02040503050406030204" pitchFamily="18" charset="0"/>
                        <a:cs typeface="Arial" panose="020B0604020202020204" pitchFamily="34" charset="0"/>
                      </a:rPr>
                      <m:t>,…,</m:t>
                    </m:r>
                    <m:sSub>
                      <m:sSubPr>
                        <m:ctrlPr>
                          <a:rPr lang="en-US" altLang="zh-CN" sz="2000" i="1" smtClean="0">
                            <a:latin typeface="Cambria Math" panose="02040503050406030204" pitchFamily="18" charset="0"/>
                            <a:cs typeface="Arial" panose="020B0604020202020204" pitchFamily="34" charset="0"/>
                          </a:rPr>
                        </m:ctrlPr>
                      </m:sSubPr>
                      <m:e>
                        <m:r>
                          <a:rPr lang="en-US" altLang="zh-CN" sz="2000" b="0" i="1" smtClean="0">
                            <a:latin typeface="Cambria Math" panose="02040503050406030204" pitchFamily="18" charset="0"/>
                            <a:cs typeface="Arial" panose="020B0604020202020204" pitchFamily="34" charset="0"/>
                          </a:rPr>
                          <m:t>𝑦</m:t>
                        </m:r>
                      </m:e>
                      <m:sub>
                        <m:r>
                          <a:rPr lang="en-US" altLang="zh-CN" sz="2000" b="0" i="1" smtClean="0">
                            <a:latin typeface="Cambria Math" panose="02040503050406030204" pitchFamily="18" charset="0"/>
                            <a:cs typeface="Arial" panose="020B0604020202020204" pitchFamily="34" charset="0"/>
                          </a:rPr>
                          <m:t>𝑛</m:t>
                        </m:r>
                      </m:sub>
                    </m:sSub>
                    <m:r>
                      <a:rPr lang="en-US" altLang="zh-CN" sz="2000" b="0" i="1" smtClean="0">
                        <a:latin typeface="Cambria Math" panose="02040503050406030204" pitchFamily="18" charset="0"/>
                        <a:cs typeface="Arial" panose="020B0604020202020204" pitchFamily="34" charset="0"/>
                      </a:rPr>
                      <m:t>)</m:t>
                    </m:r>
                  </m:oMath>
                </a14:m>
                <a:r>
                  <a:rPr lang="zh-CN" altLang="en-US" sz="2000" dirty="0" smtClean="0">
                    <a:latin typeface="Arial" panose="020B0604020202020204" pitchFamily="34" charset="0"/>
                    <a:cs typeface="Arial" panose="020B0604020202020204" pitchFamily="34" charset="0"/>
                  </a:rPr>
                  <a:t> </a:t>
                </a:r>
                <a:r>
                  <a:rPr lang="en-US" altLang="zh-CN" sz="2000" dirty="0" smtClean="0">
                    <a:latin typeface="Arial" panose="020B0604020202020204" pitchFamily="34" charset="0"/>
                    <a:cs typeface="Arial" panose="020B0604020202020204" pitchFamily="34" charset="0"/>
                  </a:rPr>
                  <a:t>which describe the input code snippet </a:t>
                </a:r>
                <a14:m>
                  <m:oMath xmlns:m="http://schemas.openxmlformats.org/officeDocument/2006/math">
                    <m:r>
                      <a:rPr lang="en-US" altLang="zh-CN" sz="2000" b="0" i="1" smtClean="0">
                        <a:latin typeface="Cambria Math" panose="02040503050406030204" pitchFamily="18" charset="0"/>
                        <a:cs typeface="Arial" panose="020B0604020202020204" pitchFamily="34" charset="0"/>
                      </a:rPr>
                      <m:t>𝑥</m:t>
                    </m:r>
                  </m:oMath>
                </a14:m>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546597" y="3025704"/>
                <a:ext cx="11411723" cy="707886"/>
              </a:xfrm>
              <a:prstGeom prst="rect">
                <a:avLst/>
              </a:prstGeom>
              <a:blipFill>
                <a:blip r:embed="rId2"/>
                <a:stretch>
                  <a:fillRect l="-588" t="-3448" b="-15517"/>
                </a:stretch>
              </a:blipFill>
            </p:spPr>
            <p:txBody>
              <a:bodyPr/>
              <a:lstStyle/>
              <a:p>
                <a:r>
                  <a:rPr lang="zh-CN" altLang="en-US">
                    <a:noFill/>
                  </a:rPr>
                  <a:t> </a:t>
                </a:r>
              </a:p>
            </p:txBody>
          </p:sp>
        </mc:Fallback>
      </mc:AlternateContent>
      <p:pic>
        <p:nvPicPr>
          <p:cNvPr id="13" name="图片 12"/>
          <p:cNvPicPr>
            <a:picLocks noChangeAspect="1"/>
          </p:cNvPicPr>
          <p:nvPr/>
        </p:nvPicPr>
        <p:blipFill>
          <a:blip r:embed="rId3"/>
          <a:stretch>
            <a:fillRect/>
          </a:stretch>
        </p:blipFill>
        <p:spPr>
          <a:xfrm>
            <a:off x="4904740" y="3824353"/>
            <a:ext cx="1860642" cy="642464"/>
          </a:xfrm>
          <a:prstGeom prst="rect">
            <a:avLst/>
          </a:prstGeom>
        </p:spPr>
      </p:pic>
      <p:pic>
        <p:nvPicPr>
          <p:cNvPr id="14" name="图片 13"/>
          <p:cNvPicPr>
            <a:picLocks noChangeAspect="1"/>
          </p:cNvPicPr>
          <p:nvPr/>
        </p:nvPicPr>
        <p:blipFill>
          <a:blip r:embed="rId4"/>
          <a:stretch>
            <a:fillRect/>
          </a:stretch>
        </p:blipFill>
        <p:spPr>
          <a:xfrm>
            <a:off x="4893401" y="5102254"/>
            <a:ext cx="1871981" cy="632098"/>
          </a:xfrm>
          <a:prstGeom prst="rect">
            <a:avLst/>
          </a:prstGeom>
        </p:spPr>
      </p:pic>
    </p:spTree>
    <p:extLst>
      <p:ext uri="{BB962C8B-B14F-4D97-AF65-F5344CB8AC3E}">
        <p14:creationId xmlns:p14="http://schemas.microsoft.com/office/powerpoint/2010/main" val="1120563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893" y="76160"/>
            <a:ext cx="10515600" cy="1325563"/>
          </a:xfrm>
        </p:spPr>
        <p:txBody>
          <a:bodyPr/>
          <a:lstStyle/>
          <a:p>
            <a:r>
              <a:rPr lang="en-US" altLang="zh-CN" dirty="0" smtClean="0"/>
              <a:t>Background</a:t>
            </a:r>
            <a:endParaRPr lang="zh-CN" altLang="en-US" dirty="0"/>
          </a:p>
        </p:txBody>
      </p:sp>
      <p:sp>
        <p:nvSpPr>
          <p:cNvPr id="3" name="内容占位符 2"/>
          <p:cNvSpPr>
            <a:spLocks noGrp="1"/>
          </p:cNvSpPr>
          <p:nvPr>
            <p:ph idx="1"/>
          </p:nvPr>
        </p:nvSpPr>
        <p:spPr>
          <a:xfrm>
            <a:off x="421639" y="1220844"/>
            <a:ext cx="8803641" cy="440055"/>
          </a:xfrm>
        </p:spPr>
        <p:txBody>
          <a:bodyPr>
            <a:normAutofit/>
          </a:bodyPr>
          <a:lstStyle/>
          <a:p>
            <a:pPr marL="0" indent="0">
              <a:buNone/>
            </a:pPr>
            <a:r>
              <a:rPr lang="en-US" altLang="zh-CN" sz="2400" dirty="0" smtClean="0"/>
              <a:t>Dual Learning</a:t>
            </a:r>
            <a:endParaRPr lang="zh-CN" altLang="en-US" sz="2400" dirty="0"/>
          </a:p>
        </p:txBody>
      </p:sp>
      <p:sp>
        <p:nvSpPr>
          <p:cNvPr id="4" name="矩形 3"/>
          <p:cNvSpPr/>
          <p:nvPr/>
        </p:nvSpPr>
        <p:spPr>
          <a:xfrm>
            <a:off x="564154" y="1799168"/>
            <a:ext cx="10982960" cy="769441"/>
          </a:xfrm>
          <a:prstGeom prst="rect">
            <a:avLst/>
          </a:prstGeom>
        </p:spPr>
        <p:txBody>
          <a:bodyPr wrap="square">
            <a:spAutoFit/>
          </a:bodyPr>
          <a:lstStyle/>
          <a:p>
            <a:pPr marL="342900" indent="-342900">
              <a:buFont typeface="Arial" panose="020B0604020202020204" pitchFamily="34" charset="0"/>
              <a:buChar char="•"/>
            </a:pPr>
            <a:r>
              <a:rPr lang="en-US" altLang="zh-CN" sz="2200" dirty="0" smtClean="0">
                <a:latin typeface="Arial" panose="020B0604020202020204" pitchFamily="34" charset="0"/>
                <a:cs typeface="Arial" panose="020B0604020202020204" pitchFamily="34" charset="0"/>
              </a:rPr>
              <a:t>utilize the duality so that two dual tasks can keep learning from each other until convergence.</a:t>
            </a:r>
            <a:endParaRPr lang="zh-CN" altLang="en-US" sz="2200" dirty="0">
              <a:latin typeface="Arial" panose="020B0604020202020204" pitchFamily="34" charset="0"/>
              <a:cs typeface="Arial" panose="020B0604020202020204" pitchFamily="34" charset="0"/>
            </a:endParaRPr>
          </a:p>
        </p:txBody>
      </p:sp>
      <p:sp>
        <p:nvSpPr>
          <p:cNvPr id="5" name="矩形 4"/>
          <p:cNvSpPr/>
          <p:nvPr/>
        </p:nvSpPr>
        <p:spPr>
          <a:xfrm>
            <a:off x="635274" y="2751867"/>
            <a:ext cx="10601686" cy="769441"/>
          </a:xfrm>
          <a:prstGeom prst="rect">
            <a:avLst/>
          </a:prstGeom>
        </p:spPr>
        <p:txBody>
          <a:bodyPr wrap="square">
            <a:spAutoFit/>
          </a:bodyPr>
          <a:lstStyle/>
          <a:p>
            <a:r>
              <a:rPr lang="zh-CN" altLang="en-US" sz="2200" dirty="0" smtClean="0">
                <a:latin typeface="Arial" panose="020B0604020202020204" pitchFamily="34" charset="0"/>
                <a:cs typeface="Arial" panose="020B0604020202020204" pitchFamily="34" charset="0"/>
              </a:rPr>
              <a:t>a primal task</a:t>
            </a:r>
            <a:r>
              <a:rPr lang="en-US" altLang="zh-CN" sz="2200" dirty="0" smtClean="0">
                <a:latin typeface="Arial" panose="020B0604020202020204" pitchFamily="34" charset="0"/>
                <a:cs typeface="Arial" panose="020B0604020202020204" pitchFamily="34" charset="0"/>
              </a:rPr>
              <a:t>:</a:t>
            </a:r>
            <a:r>
              <a:rPr lang="zh-CN" altLang="en-US" sz="2200" dirty="0" smtClean="0">
                <a:latin typeface="Arial" panose="020B0604020202020204" pitchFamily="34" charset="0"/>
                <a:cs typeface="Arial" panose="020B0604020202020204" pitchFamily="34" charset="0"/>
              </a:rPr>
              <a:t> takes samples from space X as input to map into output space Y</a:t>
            </a:r>
            <a:endParaRPr lang="en-US" altLang="zh-CN" sz="2200" dirty="0" smtClean="0">
              <a:latin typeface="Arial" panose="020B0604020202020204" pitchFamily="34" charset="0"/>
              <a:cs typeface="Arial" panose="020B0604020202020204" pitchFamily="34" charset="0"/>
            </a:endParaRPr>
          </a:p>
          <a:p>
            <a:r>
              <a:rPr lang="en-US" altLang="zh-CN" sz="2200" dirty="0" smtClean="0">
                <a:latin typeface="Arial" panose="020B0604020202020204" pitchFamily="34" charset="0"/>
                <a:cs typeface="Arial" panose="020B0604020202020204" pitchFamily="34" charset="0"/>
              </a:rPr>
              <a:t>a dual task: takes samples from space Y as input to map to output space X.</a:t>
            </a:r>
            <a:endParaRPr lang="zh-CN" altLang="en-US" sz="22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8" name="矩形 7"/>
              <p:cNvSpPr/>
              <p:nvPr/>
            </p:nvSpPr>
            <p:spPr>
              <a:xfrm>
                <a:off x="635274" y="3704566"/>
                <a:ext cx="11333206" cy="770596"/>
              </a:xfrm>
              <a:prstGeom prst="rect">
                <a:avLst/>
              </a:prstGeom>
            </p:spPr>
            <p:txBody>
              <a:bodyPr wrap="square">
                <a:spAutoFit/>
              </a:bodyPr>
              <a:lstStyle/>
              <a:p>
                <a:r>
                  <a:rPr lang="zh-CN" altLang="en-US" sz="2200" dirty="0" smtClean="0">
                    <a:latin typeface="Arial" panose="020B0604020202020204" pitchFamily="34" charset="0"/>
                    <a:cs typeface="Arial" panose="020B0604020202020204" pitchFamily="34" charset="0"/>
                  </a:rPr>
                  <a:t>for n training pairs </a:t>
                </a:r>
                <a14:m>
                  <m:oMath xmlns:m="http://schemas.openxmlformats.org/officeDocument/2006/math">
                    <m:sSubSup>
                      <m:sSubSupPr>
                        <m:ctrlPr>
                          <a:rPr lang="en-US" altLang="zh-CN" sz="2200" i="1" smtClean="0">
                            <a:latin typeface="Cambria Math" panose="02040503050406030204" pitchFamily="18" charset="0"/>
                          </a:rPr>
                        </m:ctrlPr>
                      </m:sSubSupPr>
                      <m:e>
                        <m:d>
                          <m:dPr>
                            <m:ctrlPr>
                              <a:rPr lang="en-US" altLang="zh-CN" sz="2200" i="1" smtClean="0">
                                <a:latin typeface="Cambria Math" panose="02040503050406030204" pitchFamily="18" charset="0"/>
                              </a:rPr>
                            </m:ctrlPr>
                          </m:dPr>
                          <m:e>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𝑥</m:t>
                                </m:r>
                              </m:e>
                              <m:sub>
                                <m:r>
                                  <a:rPr lang="en-US" altLang="zh-CN" sz="2200" b="0" i="1" smtClean="0">
                                    <a:latin typeface="Cambria Math" panose="02040503050406030204" pitchFamily="18" charset="0"/>
                                  </a:rPr>
                                  <m:t>𝑖</m:t>
                                </m:r>
                              </m:sub>
                            </m:sSub>
                            <m:r>
                              <a:rPr lang="en-US" altLang="zh-CN" sz="2200" b="0" i="1" smtClean="0">
                                <a:latin typeface="Cambria Math" panose="02040503050406030204" pitchFamily="18" charset="0"/>
                              </a:rPr>
                              <m: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𝑦</m:t>
                                </m:r>
                              </m:e>
                              <m:sub>
                                <m:r>
                                  <a:rPr lang="en-US" altLang="zh-CN" sz="2200" b="0" i="1" smtClean="0">
                                    <a:latin typeface="Cambria Math" panose="02040503050406030204" pitchFamily="18" charset="0"/>
                                  </a:rPr>
                                  <m:t>𝑖</m:t>
                                </m:r>
                              </m:sub>
                            </m:sSub>
                          </m:e>
                        </m:d>
                      </m:e>
                      <m:sub>
                        <m:r>
                          <a:rPr lang="en-US" altLang="zh-CN" sz="2200" b="0" i="1" smtClean="0">
                            <a:latin typeface="Cambria Math" panose="02040503050406030204" pitchFamily="18" charset="0"/>
                          </a:rPr>
                          <m:t>𝑖</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𝑖</m:t>
                        </m:r>
                      </m:sub>
                      <m:sup>
                        <m:r>
                          <a:rPr lang="en-US" altLang="zh-CN" sz="2200" b="0" i="1" smtClean="0">
                            <a:latin typeface="Cambria Math" panose="02040503050406030204" pitchFamily="18" charset="0"/>
                          </a:rPr>
                          <m:t>𝑛</m:t>
                        </m:r>
                      </m:sup>
                    </m:sSubSup>
                  </m:oMath>
                </a14:m>
                <a:r>
                  <a:rPr lang="zh-CN" altLang="en-US" sz="2200" dirty="0" smtClean="0">
                    <a:latin typeface="Arial" panose="020B0604020202020204" pitchFamily="34" charset="0"/>
                    <a:cs typeface="Arial" panose="020B0604020202020204" pitchFamily="34" charset="0"/>
                  </a:rPr>
                  <a:t> the primal task is to find function </a:t>
                </a:r>
                <a14:m>
                  <m:oMath xmlns:m="http://schemas.openxmlformats.org/officeDocument/2006/math">
                    <m:r>
                      <a:rPr lang="en-US" altLang="zh-CN" sz="2200" b="0" i="1" smtClean="0">
                        <a:latin typeface="Cambria Math" panose="02040503050406030204" pitchFamily="18" charset="0"/>
                      </a:rPr>
                      <m:t>𝑓</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𝑋</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ea typeface="Cambria Math" panose="02040503050406030204" pitchFamily="18" charset="0"/>
                      </a:rPr>
                      <m:t>𝑌</m:t>
                    </m:r>
                  </m:oMath>
                </a14:m>
                <a:r>
                  <a:rPr lang="zh-CN" altLang="en-US" sz="2200" dirty="0" smtClean="0">
                    <a:latin typeface="Arial" panose="020B0604020202020204" pitchFamily="34" charset="0"/>
                    <a:cs typeface="Arial" panose="020B0604020202020204" pitchFamily="34" charset="0"/>
                  </a:rPr>
                  <a:t> , and the dual task is to find function </a:t>
                </a:r>
                <a14:m>
                  <m:oMath xmlns:m="http://schemas.openxmlformats.org/officeDocument/2006/math">
                    <m:r>
                      <a:rPr lang="en-US" altLang="zh-CN" sz="2200" b="0" i="1" smtClean="0">
                        <a:latin typeface="Cambria Math" panose="02040503050406030204" pitchFamily="18" charset="0"/>
                      </a:rPr>
                      <m:t>𝑓</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𝑌</m:t>
                    </m:r>
                    <m:r>
                      <a:rPr lang="en-US" altLang="zh-CN" sz="2200" b="0" i="1" smtClean="0">
                        <a:latin typeface="Cambria Math" panose="02040503050406030204" pitchFamily="18" charset="0"/>
                      </a:rPr>
                      <m:t> ↦</m:t>
                    </m:r>
                    <m:r>
                      <a:rPr lang="en-US" altLang="zh-CN" sz="2200" b="0" i="1" smtClean="0">
                        <a:latin typeface="Cambria Math" panose="02040503050406030204" pitchFamily="18" charset="0"/>
                      </a:rPr>
                      <m:t>𝑋</m:t>
                    </m:r>
                  </m:oMath>
                </a14:m>
                <a:r>
                  <a:rPr lang="zh-CN" altLang="en-US" sz="2200" dirty="0" smtClean="0">
                    <a:latin typeface="Arial" panose="020B0604020202020204" pitchFamily="34" charset="0"/>
                    <a:cs typeface="Arial" panose="020B0604020202020204" pitchFamily="34" charset="0"/>
                  </a:rPr>
                  <a:t> </a:t>
                </a:r>
                <a:endParaRPr lang="zh-CN" altLang="en-US" sz="2200" dirty="0">
                  <a:latin typeface="Arial" panose="020B0604020202020204" pitchFamily="34" charset="0"/>
                  <a:cs typeface="Arial" panose="020B0604020202020204" pitchFamily="34"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635274" y="3704566"/>
                <a:ext cx="11333206" cy="770596"/>
              </a:xfrm>
              <a:prstGeom prst="rect">
                <a:avLst/>
              </a:prstGeom>
              <a:blipFill>
                <a:blip r:embed="rId2"/>
                <a:stretch>
                  <a:fillRect l="-699" t="-5556" r="-646" b="-15873"/>
                </a:stretch>
              </a:blipFill>
            </p:spPr>
            <p:txBody>
              <a:bodyPr/>
              <a:lstStyle/>
              <a:p>
                <a:r>
                  <a:rPr lang="zh-CN" altLang="en-US">
                    <a:noFill/>
                  </a:rPr>
                  <a:t> </a:t>
                </a:r>
              </a:p>
            </p:txBody>
          </p:sp>
        </mc:Fallback>
      </mc:AlternateContent>
      <p:pic>
        <p:nvPicPr>
          <p:cNvPr id="9" name="图片 8"/>
          <p:cNvPicPr>
            <a:picLocks noChangeAspect="1"/>
          </p:cNvPicPr>
          <p:nvPr/>
        </p:nvPicPr>
        <p:blipFill>
          <a:blip r:embed="rId3"/>
          <a:stretch>
            <a:fillRect/>
          </a:stretch>
        </p:blipFill>
        <p:spPr>
          <a:xfrm>
            <a:off x="3956843" y="5136490"/>
            <a:ext cx="5502117" cy="510584"/>
          </a:xfrm>
          <a:prstGeom prst="rect">
            <a:avLst/>
          </a:prstGeom>
        </p:spPr>
      </p:pic>
      <p:sp>
        <p:nvSpPr>
          <p:cNvPr id="10" name="矩形 9"/>
          <p:cNvSpPr/>
          <p:nvPr/>
        </p:nvSpPr>
        <p:spPr>
          <a:xfrm>
            <a:off x="635274" y="5136490"/>
            <a:ext cx="3190297" cy="461665"/>
          </a:xfrm>
          <a:prstGeom prst="rect">
            <a:avLst/>
          </a:prstGeom>
        </p:spPr>
        <p:txBody>
          <a:bodyPr wrap="none">
            <a:spAutoFit/>
          </a:bodyPr>
          <a:lstStyle/>
          <a:p>
            <a:r>
              <a:rPr lang="zh-CN" altLang="en-US" sz="2400" b="1" dirty="0" smtClean="0">
                <a:latin typeface="Arial" panose="020B0604020202020204" pitchFamily="34" charset="0"/>
                <a:cs typeface="Arial" panose="020B0604020202020204" pitchFamily="34" charset="0"/>
              </a:rPr>
              <a:t>probabilistic duality</a:t>
            </a:r>
            <a:r>
              <a:rPr lang="en-US" altLang="zh-CN" sz="2400" b="1" dirty="0" smtClean="0">
                <a:latin typeface="Arial" panose="020B0604020202020204" pitchFamily="34" charset="0"/>
                <a:cs typeface="Arial" panose="020B0604020202020204" pitchFamily="34" charset="0"/>
              </a:rPr>
              <a:t>:</a:t>
            </a:r>
            <a:endParaRPr lang="zh-CN" alt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50652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endParaRPr lang="zh-CN" altLang="en-US" dirty="0"/>
          </a:p>
        </p:txBody>
      </p:sp>
      <p:sp>
        <p:nvSpPr>
          <p:cNvPr id="3" name="内容占位符 2"/>
          <p:cNvSpPr>
            <a:spLocks noGrp="1"/>
          </p:cNvSpPr>
          <p:nvPr>
            <p:ph idx="1"/>
          </p:nvPr>
        </p:nvSpPr>
        <p:spPr>
          <a:xfrm>
            <a:off x="360679" y="1233850"/>
            <a:ext cx="8803641" cy="440055"/>
          </a:xfrm>
        </p:spPr>
        <p:txBody>
          <a:bodyPr>
            <a:normAutofit/>
          </a:bodyPr>
          <a:lstStyle/>
          <a:p>
            <a:pPr marL="0" indent="0">
              <a:buNone/>
            </a:pPr>
            <a:r>
              <a:rPr lang="en-US" altLang="zh-CN" sz="2400" dirty="0" smtClean="0"/>
              <a:t>Dual Learning</a:t>
            </a:r>
            <a:endParaRPr lang="zh-CN" altLang="en-US" sz="2400" dirty="0"/>
          </a:p>
        </p:txBody>
      </p:sp>
      <p:sp>
        <p:nvSpPr>
          <p:cNvPr id="4" name="矩形 3"/>
          <p:cNvSpPr/>
          <p:nvPr/>
        </p:nvSpPr>
        <p:spPr>
          <a:xfrm>
            <a:off x="360679" y="1778343"/>
            <a:ext cx="11394166" cy="769441"/>
          </a:xfrm>
          <a:prstGeom prst="rect">
            <a:avLst/>
          </a:prstGeom>
        </p:spPr>
        <p:txBody>
          <a:bodyPr wrap="square">
            <a:spAutoFit/>
          </a:bodyPr>
          <a:lstStyle/>
          <a:p>
            <a:r>
              <a:rPr lang="en-US" altLang="zh-CN" sz="2200" dirty="0" smtClean="0">
                <a:latin typeface="Arial" panose="020B0604020202020204" pitchFamily="34" charset="0"/>
                <a:cs typeface="Arial" panose="020B0604020202020204" pitchFamily="34" charset="0"/>
              </a:rPr>
              <a:t>By incorporating dual learning into specific training objectives of deep learning models, we would have:</a:t>
            </a:r>
            <a:endParaRPr lang="zh-CN" altLang="en-US" sz="2200" dirty="0">
              <a:latin typeface="Arial" panose="020B0604020202020204" pitchFamily="34" charset="0"/>
              <a:cs typeface="Arial" panose="020B0604020202020204" pitchFamily="34" charset="0"/>
            </a:endParaRPr>
          </a:p>
        </p:txBody>
      </p:sp>
      <p:sp>
        <p:nvSpPr>
          <p:cNvPr id="6" name="矩形 5"/>
          <p:cNvSpPr/>
          <p:nvPr/>
        </p:nvSpPr>
        <p:spPr>
          <a:xfrm>
            <a:off x="582627" y="4788197"/>
            <a:ext cx="11785600"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To optimize these training objectives, the common practice in dual learning is to introduce Lagrange multipliers and add the equality constraint of probabilistic duality into the objective functions.</a:t>
            </a:r>
            <a:endParaRPr lang="zh-CN" altLang="en-US" sz="2000" dirty="0">
              <a:latin typeface="Arial" panose="020B0604020202020204" pitchFamily="34" charset="0"/>
              <a:cs typeface="Arial" panose="020B0604020202020204" pitchFamily="34" charset="0"/>
            </a:endParaRPr>
          </a:p>
        </p:txBody>
      </p:sp>
      <p:pic>
        <p:nvPicPr>
          <p:cNvPr id="12" name="图片 11"/>
          <p:cNvPicPr>
            <a:picLocks noChangeAspect="1"/>
          </p:cNvPicPr>
          <p:nvPr/>
        </p:nvPicPr>
        <p:blipFill>
          <a:blip r:embed="rId3"/>
          <a:stretch>
            <a:fillRect/>
          </a:stretch>
        </p:blipFill>
        <p:spPr>
          <a:xfrm>
            <a:off x="3464854" y="5600521"/>
            <a:ext cx="4784246" cy="1071099"/>
          </a:xfrm>
          <a:prstGeom prst="rect">
            <a:avLst/>
          </a:prstGeom>
        </p:spPr>
      </p:pic>
      <p:pic>
        <p:nvPicPr>
          <p:cNvPr id="5" name="图片 4"/>
          <p:cNvPicPr>
            <a:picLocks noChangeAspect="1"/>
          </p:cNvPicPr>
          <p:nvPr/>
        </p:nvPicPr>
        <p:blipFill>
          <a:blip r:embed="rId4"/>
          <a:stretch>
            <a:fillRect/>
          </a:stretch>
        </p:blipFill>
        <p:spPr>
          <a:xfrm>
            <a:off x="3290555" y="2299298"/>
            <a:ext cx="5534413" cy="2384461"/>
          </a:xfrm>
          <a:prstGeom prst="rect">
            <a:avLst/>
          </a:prstGeom>
        </p:spPr>
      </p:pic>
    </p:spTree>
    <p:extLst>
      <p:ext uri="{BB962C8B-B14F-4D97-AF65-F5344CB8AC3E}">
        <p14:creationId xmlns:p14="http://schemas.microsoft.com/office/powerpoint/2010/main" val="3468722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endParaRPr lang="zh-CN" altLang="en-US" dirty="0"/>
          </a:p>
        </p:txBody>
      </p:sp>
      <p:sp>
        <p:nvSpPr>
          <p:cNvPr id="3" name="内容占位符 2"/>
          <p:cNvSpPr>
            <a:spLocks noGrp="1"/>
          </p:cNvSpPr>
          <p:nvPr>
            <p:ph idx="1"/>
          </p:nvPr>
        </p:nvSpPr>
        <p:spPr>
          <a:xfrm>
            <a:off x="360679" y="1233850"/>
            <a:ext cx="8803641" cy="440055"/>
          </a:xfrm>
        </p:spPr>
        <p:txBody>
          <a:bodyPr>
            <a:normAutofit/>
          </a:bodyPr>
          <a:lstStyle/>
          <a:p>
            <a:pPr marL="0" indent="0">
              <a:buNone/>
            </a:pPr>
            <a:r>
              <a:rPr lang="en-US" altLang="zh-CN" sz="2400" dirty="0" smtClean="0"/>
              <a:t>Dual Learning</a:t>
            </a:r>
            <a:endParaRPr lang="zh-CN" altLang="en-US" sz="2400" dirty="0"/>
          </a:p>
        </p:txBody>
      </p:sp>
      <p:sp>
        <p:nvSpPr>
          <p:cNvPr id="4" name="矩形 3"/>
          <p:cNvSpPr/>
          <p:nvPr/>
        </p:nvSpPr>
        <p:spPr>
          <a:xfrm>
            <a:off x="360679" y="1778343"/>
            <a:ext cx="11394166" cy="430887"/>
          </a:xfrm>
          <a:prstGeom prst="rect">
            <a:avLst/>
          </a:prstGeom>
        </p:spPr>
        <p:txBody>
          <a:bodyPr wrap="square">
            <a:spAutoFit/>
          </a:bodyPr>
          <a:lstStyle/>
          <a:p>
            <a:r>
              <a:rPr lang="en-US" altLang="zh-CN" sz="2200" dirty="0" smtClean="0">
                <a:latin typeface="Arial" panose="020B0604020202020204" pitchFamily="34" charset="0"/>
                <a:cs typeface="Arial" panose="020B0604020202020204" pitchFamily="34" charset="0"/>
              </a:rPr>
              <a:t>the training objectives become:</a:t>
            </a:r>
            <a:endParaRPr lang="zh-CN" altLang="en-US" sz="22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a:stretch>
            <a:fillRect/>
          </a:stretch>
        </p:blipFill>
        <p:spPr>
          <a:xfrm>
            <a:off x="3508822" y="2209230"/>
            <a:ext cx="4971447" cy="1331800"/>
          </a:xfrm>
          <a:prstGeom prst="rect">
            <a:avLst/>
          </a:prstGeom>
        </p:spPr>
      </p:pic>
      <p:pic>
        <p:nvPicPr>
          <p:cNvPr id="7" name="图片 6"/>
          <p:cNvPicPr>
            <a:picLocks noChangeAspect="1"/>
          </p:cNvPicPr>
          <p:nvPr/>
        </p:nvPicPr>
        <p:blipFill>
          <a:blip r:embed="rId4"/>
          <a:stretch>
            <a:fillRect/>
          </a:stretch>
        </p:blipFill>
        <p:spPr>
          <a:xfrm>
            <a:off x="3508822" y="3434946"/>
            <a:ext cx="5059387" cy="1391562"/>
          </a:xfrm>
          <a:prstGeom prst="rect">
            <a:avLst/>
          </a:prstGeom>
        </p:spPr>
      </p:pic>
      <p:sp>
        <p:nvSpPr>
          <p:cNvPr id="8" name="矩形 7"/>
          <p:cNvSpPr/>
          <p:nvPr/>
        </p:nvSpPr>
        <p:spPr>
          <a:xfrm>
            <a:off x="124691" y="5466695"/>
            <a:ext cx="11998960" cy="769441"/>
          </a:xfrm>
          <a:prstGeom prst="rect">
            <a:avLst/>
          </a:prstGeom>
        </p:spPr>
        <p:txBody>
          <a:bodyPr wrap="square">
            <a:spAutoFit/>
          </a:bodyPr>
          <a:lstStyle/>
          <a:p>
            <a:r>
              <a:rPr lang="zh-CN" altLang="en-US" sz="2200" dirty="0" smtClean="0">
                <a:latin typeface="Arial" panose="020B0604020202020204" pitchFamily="34" charset="0"/>
                <a:cs typeface="Arial" panose="020B0604020202020204" pitchFamily="34" charset="0"/>
              </a:rPr>
              <a:t>utilize this regularization term to restrain code summarization and code generation to achieve a better performance</a:t>
            </a:r>
            <a:r>
              <a:rPr lang="en-US" altLang="zh-CN" sz="2200" dirty="0" smtClean="0">
                <a:latin typeface="Arial" panose="020B0604020202020204" pitchFamily="34" charset="0"/>
                <a:cs typeface="Arial" panose="020B0604020202020204" pitchFamily="34" charset="0"/>
              </a:rPr>
              <a:t>.</a:t>
            </a:r>
            <a:endParaRPr lang="zh-CN" alt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2387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1815</TotalTime>
  <Words>1947</Words>
  <Application>Microsoft Office PowerPoint</Application>
  <PresentationFormat>宽屏</PresentationFormat>
  <Paragraphs>166</Paragraphs>
  <Slides>27</Slides>
  <Notes>14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Cambria Math</vt:lpstr>
      <vt:lpstr>Office 主题​​</vt:lpstr>
      <vt:lpstr>Leveraging Code Generation to Improve Code Retrieval and Summarization via Dual Learning</vt:lpstr>
      <vt:lpstr>Introduction</vt:lpstr>
      <vt:lpstr>Introduction</vt:lpstr>
      <vt:lpstr>Introduction</vt:lpstr>
      <vt:lpstr>Background</vt:lpstr>
      <vt:lpstr>Background</vt:lpstr>
      <vt:lpstr>Background</vt:lpstr>
      <vt:lpstr>Background</vt:lpstr>
      <vt:lpstr>Background</vt:lpstr>
      <vt:lpstr>Approach</vt:lpstr>
      <vt:lpstr>Approach</vt:lpstr>
      <vt:lpstr>Approach</vt:lpstr>
      <vt:lpstr>Approach</vt:lpstr>
      <vt:lpstr>Approach</vt:lpstr>
      <vt:lpstr>Approach</vt:lpstr>
      <vt:lpstr>Approach</vt:lpstr>
      <vt:lpstr>Experiments</vt:lpstr>
      <vt:lpstr>Experiments</vt:lpstr>
      <vt:lpstr>Experiments</vt:lpstr>
      <vt:lpstr>Experiments</vt:lpstr>
      <vt:lpstr>Results</vt:lpstr>
      <vt:lpstr>Results</vt:lpstr>
      <vt:lpstr>Results</vt:lpstr>
      <vt:lpstr>Results</vt:lpstr>
      <vt:lpstr>Results</vt:lpstr>
      <vt:lpstr>Conclusion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Code Generation to Improve Code Retrieval and Summarization via Dual Learning</dc:title>
  <dc:creator>Pang</dc:creator>
  <cp:lastModifiedBy>Pang</cp:lastModifiedBy>
  <cp:revision>254</cp:revision>
  <dcterms:created xsi:type="dcterms:W3CDTF">2020-03-06T06:20:44Z</dcterms:created>
  <dcterms:modified xsi:type="dcterms:W3CDTF">2020-03-11T00:51:29Z</dcterms:modified>
</cp:coreProperties>
</file>