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05DD6-FE67-46D6-A200-726472401AE4}" type="datetimeFigureOut">
              <a:rPr lang="zh-CN" altLang="en-US" smtClean="0"/>
              <a:t>2020/4/28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BF04A-BCAB-4964-9994-D88DEC7E12B7}" type="slidenum">
              <a:rPr lang="zh-CN" altLang="en-US" smtClean="0"/>
              <a:t>‹#›</a:t>
            </a:fld>
            <a:endParaRPr lang="zh-CN" altLang="en-US"/>
          </a:p>
        </p:txBody>
      </p:sp>
    </p:spTree>
    <p:extLst>
      <p:ext uri="{BB962C8B-B14F-4D97-AF65-F5344CB8AC3E}">
        <p14:creationId xmlns:p14="http://schemas.microsoft.com/office/powerpoint/2010/main" val="281160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BF04A-BCAB-4964-9994-D88DEC7E12B7}" type="slidenum">
              <a:rPr lang="zh-CN" altLang="en-US" smtClean="0"/>
              <a:t>4</a:t>
            </a:fld>
            <a:endParaRPr lang="zh-CN" altLang="en-US"/>
          </a:p>
        </p:txBody>
      </p:sp>
    </p:spTree>
    <p:extLst>
      <p:ext uri="{BB962C8B-B14F-4D97-AF65-F5344CB8AC3E}">
        <p14:creationId xmlns:p14="http://schemas.microsoft.com/office/powerpoint/2010/main" val="186784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BF04A-BCAB-4964-9994-D88DEC7E12B7}" type="slidenum">
              <a:rPr lang="zh-CN" altLang="en-US" smtClean="0"/>
              <a:t>9</a:t>
            </a:fld>
            <a:endParaRPr lang="zh-CN" altLang="en-US"/>
          </a:p>
        </p:txBody>
      </p:sp>
    </p:spTree>
    <p:extLst>
      <p:ext uri="{BB962C8B-B14F-4D97-AF65-F5344CB8AC3E}">
        <p14:creationId xmlns:p14="http://schemas.microsoft.com/office/powerpoint/2010/main" val="2116815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BF04A-BCAB-4964-9994-D88DEC7E12B7}" type="slidenum">
              <a:rPr lang="zh-CN" altLang="en-US" smtClean="0"/>
              <a:t>10</a:t>
            </a:fld>
            <a:endParaRPr lang="zh-CN" altLang="en-US"/>
          </a:p>
        </p:txBody>
      </p:sp>
    </p:spTree>
    <p:extLst>
      <p:ext uri="{BB962C8B-B14F-4D97-AF65-F5344CB8AC3E}">
        <p14:creationId xmlns:p14="http://schemas.microsoft.com/office/powerpoint/2010/main" val="67848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 encountering all the tokens in a method’s body, in 35.9% of the cases, we could see a token in the method’s name.</a:t>
            </a:r>
            <a:endParaRPr lang="zh-CN" altLang="en-US" dirty="0"/>
          </a:p>
        </p:txBody>
      </p:sp>
      <p:sp>
        <p:nvSpPr>
          <p:cNvPr id="4" name="灯片编号占位符 3"/>
          <p:cNvSpPr>
            <a:spLocks noGrp="1"/>
          </p:cNvSpPr>
          <p:nvPr>
            <p:ph type="sldNum" sz="quarter" idx="10"/>
          </p:nvPr>
        </p:nvSpPr>
        <p:spPr/>
        <p:txBody>
          <a:bodyPr/>
          <a:lstStyle/>
          <a:p>
            <a:fld id="{BA1BF04A-BCAB-4964-9994-D88DEC7E12B7}" type="slidenum">
              <a:rPr lang="zh-CN" altLang="en-US" smtClean="0"/>
              <a:t>11</a:t>
            </a:fld>
            <a:endParaRPr lang="zh-CN" altLang="en-US"/>
          </a:p>
        </p:txBody>
      </p:sp>
    </p:spTree>
    <p:extLst>
      <p:ext uri="{BB962C8B-B14F-4D97-AF65-F5344CB8AC3E}">
        <p14:creationId xmlns:p14="http://schemas.microsoft.com/office/powerpoint/2010/main" val="118798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even the tokens are not in the contexts, the contexts can be used to predict the tokens in method names due to high conditional occurrences</a:t>
            </a:r>
            <a:endParaRPr lang="zh-CN" altLang="en-US" dirty="0"/>
          </a:p>
        </p:txBody>
      </p:sp>
      <p:sp>
        <p:nvSpPr>
          <p:cNvPr id="4" name="灯片编号占位符 3"/>
          <p:cNvSpPr>
            <a:spLocks noGrp="1"/>
          </p:cNvSpPr>
          <p:nvPr>
            <p:ph type="sldNum" sz="quarter" idx="10"/>
          </p:nvPr>
        </p:nvSpPr>
        <p:spPr/>
        <p:txBody>
          <a:bodyPr/>
          <a:lstStyle/>
          <a:p>
            <a:fld id="{BA1BF04A-BCAB-4964-9994-D88DEC7E12B7}" type="slidenum">
              <a:rPr lang="zh-CN" altLang="en-US" smtClean="0"/>
              <a:t>12</a:t>
            </a:fld>
            <a:endParaRPr lang="zh-CN" altLang="en-US"/>
          </a:p>
        </p:txBody>
      </p:sp>
    </p:spTree>
    <p:extLst>
      <p:ext uri="{BB962C8B-B14F-4D97-AF65-F5344CB8AC3E}">
        <p14:creationId xmlns:p14="http://schemas.microsoft.com/office/powerpoint/2010/main" val="209299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impact of INF</a:t>
            </a:r>
            <a:endParaRPr lang="zh-CN" altLang="en-US" dirty="0"/>
          </a:p>
        </p:txBody>
      </p:sp>
      <p:sp>
        <p:nvSpPr>
          <p:cNvPr id="4" name="灯片编号占位符 3"/>
          <p:cNvSpPr>
            <a:spLocks noGrp="1"/>
          </p:cNvSpPr>
          <p:nvPr>
            <p:ph type="sldNum" sz="quarter" idx="10"/>
          </p:nvPr>
        </p:nvSpPr>
        <p:spPr/>
        <p:txBody>
          <a:bodyPr/>
          <a:lstStyle/>
          <a:p>
            <a:fld id="{BA1BF04A-BCAB-4964-9994-D88DEC7E12B7}" type="slidenum">
              <a:rPr lang="zh-CN" altLang="en-US" smtClean="0"/>
              <a:t>28</a:t>
            </a:fld>
            <a:endParaRPr lang="zh-CN" altLang="en-US"/>
          </a:p>
        </p:txBody>
      </p:sp>
    </p:spTree>
    <p:extLst>
      <p:ext uri="{BB962C8B-B14F-4D97-AF65-F5344CB8AC3E}">
        <p14:creationId xmlns:p14="http://schemas.microsoft.com/office/powerpoint/2010/main" val="527962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359598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419835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409738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 y="182245"/>
            <a:ext cx="10515600" cy="1325563"/>
          </a:xfrm>
        </p:spPr>
        <p:txBody>
          <a:bodyPr/>
          <a:lstStyle>
            <a:lvl1pPr>
              <a:defRPr>
                <a:latin typeface="Arial" panose="020B0604020202020204" pitchFamily="34" charset="0"/>
                <a:cs typeface="Arial" panose="020B0604020202020204" pitchFamily="34"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238184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179154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396672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6570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31044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232274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289559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DBE08DB-AF41-433D-93D4-01121A217AD8}" type="datetimeFigureOut">
              <a:rPr lang="zh-CN" altLang="en-US" smtClean="0"/>
              <a:t>2020/4/28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263487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E08DB-AF41-433D-93D4-01121A217AD8}" type="datetimeFigureOut">
              <a:rPr lang="zh-CN" altLang="en-US" smtClean="0"/>
              <a:t>2020/4/28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DFAFF-E641-4966-B067-CB11D6F741C0}" type="slidenum">
              <a:rPr lang="zh-CN" altLang="en-US" smtClean="0"/>
              <a:t>‹#›</a:t>
            </a:fld>
            <a:endParaRPr lang="zh-CN" altLang="en-US"/>
          </a:p>
        </p:txBody>
      </p:sp>
    </p:spTree>
    <p:extLst>
      <p:ext uri="{BB962C8B-B14F-4D97-AF65-F5344CB8AC3E}">
        <p14:creationId xmlns:p14="http://schemas.microsoft.com/office/powerpoint/2010/main" val="3050676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0945" y="1505527"/>
            <a:ext cx="11610109" cy="1588800"/>
          </a:xfrm>
        </p:spPr>
        <p:txBody>
          <a:bodyPr>
            <a:normAutofit/>
          </a:bodyPr>
          <a:lstStyle/>
          <a:p>
            <a:r>
              <a:rPr lang="en-US" altLang="zh-CN" sz="4800" dirty="0" smtClean="0"/>
              <a:t>Suggesting Natural Method Names to Check Name Consistencies</a:t>
            </a:r>
            <a:endParaRPr lang="zh-CN" altLang="en-US" sz="4800" dirty="0"/>
          </a:p>
        </p:txBody>
      </p:sp>
      <p:pic>
        <p:nvPicPr>
          <p:cNvPr id="4" name="图片 3"/>
          <p:cNvPicPr>
            <a:picLocks noChangeAspect="1"/>
          </p:cNvPicPr>
          <p:nvPr/>
        </p:nvPicPr>
        <p:blipFill>
          <a:blip r:embed="rId2"/>
          <a:stretch>
            <a:fillRect/>
          </a:stretch>
        </p:blipFill>
        <p:spPr>
          <a:xfrm>
            <a:off x="1413103" y="3525362"/>
            <a:ext cx="9365792" cy="952583"/>
          </a:xfrm>
          <a:prstGeom prst="rect">
            <a:avLst/>
          </a:prstGeom>
        </p:spPr>
      </p:pic>
      <p:sp>
        <p:nvSpPr>
          <p:cNvPr id="5" name="矩形 4"/>
          <p:cNvSpPr/>
          <p:nvPr/>
        </p:nvSpPr>
        <p:spPr>
          <a:xfrm>
            <a:off x="5485094" y="5167660"/>
            <a:ext cx="1390124" cy="400110"/>
          </a:xfrm>
          <a:prstGeom prst="rect">
            <a:avLst/>
          </a:prstGeom>
        </p:spPr>
        <p:txBody>
          <a:bodyPr wrap="none">
            <a:spAutoFit/>
          </a:bodyPr>
          <a:lstStyle/>
          <a:p>
            <a:r>
              <a:rPr lang="en-US" altLang="zh-CN" sz="2000" b="1" dirty="0" smtClean="0"/>
              <a:t>ICSE-2020</a:t>
            </a:r>
            <a:endParaRPr lang="zh-CN" altLang="en-US" sz="2000" b="1" dirty="0"/>
          </a:p>
        </p:txBody>
      </p:sp>
      <p:sp>
        <p:nvSpPr>
          <p:cNvPr id="6" name="矩形 5"/>
          <p:cNvSpPr/>
          <p:nvPr/>
        </p:nvSpPr>
        <p:spPr>
          <a:xfrm>
            <a:off x="10532234" y="6163025"/>
            <a:ext cx="1460656" cy="646331"/>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刘</a:t>
            </a:r>
            <a:r>
              <a:rPr lang="zh-CN" altLang="en-US" dirty="0" smtClean="0">
                <a:latin typeface="微软雅黑" panose="020B0503020204020204" pitchFamily="34" charset="-122"/>
                <a:ea typeface="微软雅黑" panose="020B0503020204020204" pitchFamily="34" charset="-122"/>
              </a:rPr>
              <a:t>芳</a:t>
            </a:r>
            <a:endParaRPr lang="en-US" altLang="zh-CN" dirty="0" smtClean="0">
              <a:latin typeface="微软雅黑" panose="020B0503020204020204" pitchFamily="34" charset="-122"/>
              <a:ea typeface="微软雅黑" panose="020B0503020204020204" pitchFamily="34" charset="-122"/>
            </a:endParaRPr>
          </a:p>
          <a:p>
            <a:pPr algn="ctr"/>
            <a:r>
              <a:rPr lang="en-US" altLang="zh-CN" dirty="0" smtClean="0">
                <a:latin typeface="微软雅黑" panose="020B0503020204020204" pitchFamily="34" charset="-122"/>
                <a:ea typeface="微软雅黑" panose="020B0503020204020204" pitchFamily="34" charset="-122"/>
              </a:rPr>
              <a:t>2020-04-29</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095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Study</a:t>
            </a:r>
            <a:endParaRPr lang="zh-CN" altLang="en-US" dirty="0"/>
          </a:p>
        </p:txBody>
      </p:sp>
      <p:sp>
        <p:nvSpPr>
          <p:cNvPr id="4" name="矩形 3"/>
          <p:cNvSpPr/>
          <p:nvPr/>
        </p:nvSpPr>
        <p:spPr>
          <a:xfrm>
            <a:off x="233042" y="1307753"/>
            <a:ext cx="3704860"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Method Names and Contexts</a:t>
            </a:r>
            <a:endParaRPr lang="zh-CN" altLang="en-US" sz="2000"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2768424" y="3852105"/>
            <a:ext cx="5809672" cy="2716210"/>
          </a:xfrm>
          <a:prstGeom prst="rect">
            <a:avLst/>
          </a:prstGeom>
        </p:spPr>
      </p:pic>
      <p:sp>
        <p:nvSpPr>
          <p:cNvPr id="5" name="矩形 4"/>
          <p:cNvSpPr/>
          <p:nvPr/>
        </p:nvSpPr>
        <p:spPr>
          <a:xfrm>
            <a:off x="233042" y="1862752"/>
            <a:ext cx="8811491" cy="400110"/>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Common tokens shared between a method name and the contexts</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11" name="矩形 10"/>
          <p:cNvSpPr/>
          <p:nvPr/>
        </p:nvSpPr>
        <p:spPr>
          <a:xfrm>
            <a:off x="406399" y="2371706"/>
            <a:ext cx="11859491" cy="923330"/>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O</a:t>
            </a:r>
            <a:r>
              <a:rPr lang="zh-CN" altLang="en-US" dirty="0" smtClean="0">
                <a:latin typeface="Arial" panose="020B0604020202020204" pitchFamily="34" charset="0"/>
                <a:cs typeface="Arial" panose="020B0604020202020204" pitchFamily="34" charset="0"/>
              </a:rPr>
              <a:t>n average, about 2 out of 3 tokens of a method name can be found in the three contexts. </a:t>
            </a:r>
            <a:r>
              <a:rPr lang="en-US" altLang="zh-CN" dirty="0" smtClean="0">
                <a:latin typeface="Arial" panose="020B0604020202020204" pitchFamily="34" charset="0"/>
                <a:cs typeface="Arial" panose="020B0604020202020204" pitchFamily="34" charset="0"/>
              </a:rPr>
              <a:t>T</a:t>
            </a:r>
            <a:r>
              <a:rPr lang="zh-CN" altLang="en-US" dirty="0" smtClean="0">
                <a:latin typeface="Arial" panose="020B0604020202020204" pitchFamily="34" charset="0"/>
                <a:cs typeface="Arial" panose="020B0604020202020204" pitchFamily="34" charset="0"/>
              </a:rPr>
              <a:t>he highest percentage of the tokens in a method name is found in the body (62.0%), while the next ones are in interface context (14.9%) and enclosing context (6.1%).</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1872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Study</a:t>
            </a:r>
            <a:endParaRPr lang="zh-CN" altLang="en-US" dirty="0"/>
          </a:p>
        </p:txBody>
      </p:sp>
      <p:sp>
        <p:nvSpPr>
          <p:cNvPr id="4" name="矩形 3"/>
          <p:cNvSpPr/>
          <p:nvPr/>
        </p:nvSpPr>
        <p:spPr>
          <a:xfrm>
            <a:off x="233042" y="1307753"/>
            <a:ext cx="3704860"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Method Names and Contexts</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233042" y="1862752"/>
            <a:ext cx="10389238" cy="40011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conditional occurrences of tokens in the method names on the contexts.</a:t>
            </a:r>
            <a:endParaRPr lang="zh-CN" altLang="en-US" sz="2000" dirty="0">
              <a:latin typeface="Arial" panose="020B0604020202020204" pitchFamily="34" charset="0"/>
              <a:cs typeface="Arial" panose="020B0604020202020204" pitchFamily="34" charset="0"/>
            </a:endParaRPr>
          </a:p>
        </p:txBody>
      </p:sp>
      <p:sp>
        <p:nvSpPr>
          <p:cNvPr id="11" name="矩形 10"/>
          <p:cNvSpPr/>
          <p:nvPr/>
        </p:nvSpPr>
        <p:spPr>
          <a:xfrm>
            <a:off x="480290" y="2417751"/>
            <a:ext cx="11545455" cy="707886"/>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For a method, we computed the conditional occurrence as the conditional probability that the token t is used in the method name given the tokens from the names in the contexts. </a:t>
            </a:r>
            <a:endParaRPr lang="zh-CN" altLang="en-US" sz="2000"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a:stretch>
            <a:fillRect/>
          </a:stretch>
        </p:blipFill>
        <p:spPr>
          <a:xfrm>
            <a:off x="4179485" y="3397170"/>
            <a:ext cx="2555915" cy="519048"/>
          </a:xfrm>
          <a:prstGeom prst="rect">
            <a:avLst/>
          </a:prstGeom>
        </p:spPr>
      </p:pic>
      <p:sp>
        <p:nvSpPr>
          <p:cNvPr id="8" name="矩形 7"/>
          <p:cNvSpPr/>
          <p:nvPr/>
        </p:nvSpPr>
        <p:spPr>
          <a:xfrm>
            <a:off x="480290" y="4035580"/>
            <a:ext cx="11612164"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where Cooccur(t,C) is the number of methods whose names contain t, and their contexts are identical to C. Occur(C) is the number of methods whose contexts are identical to C.</a:t>
            </a:r>
            <a:endParaRPr lang="zh-CN" altLang="en-US" dirty="0">
              <a:latin typeface="Arial" panose="020B0604020202020204" pitchFamily="34" charset="0"/>
              <a:cs typeface="Arial" panose="020B0604020202020204" pitchFamily="34" charset="0"/>
            </a:endParaRPr>
          </a:p>
        </p:txBody>
      </p:sp>
      <p:sp>
        <p:nvSpPr>
          <p:cNvPr id="9" name="矩形 8"/>
          <p:cNvSpPr/>
          <p:nvPr/>
        </p:nvSpPr>
        <p:spPr>
          <a:xfrm>
            <a:off x="480290" y="4971580"/>
            <a:ext cx="11711710" cy="1015663"/>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O</a:t>
            </a:r>
            <a:r>
              <a:rPr lang="zh-CN" altLang="en-US" sz="2000" dirty="0" smtClean="0">
                <a:latin typeface="Arial" panose="020B0604020202020204" pitchFamily="34" charset="0"/>
                <a:cs typeface="Arial" panose="020B0604020202020204" pitchFamily="34" charset="0"/>
              </a:rPr>
              <a:t>n average, the occurrence of a token in method name conditionally on the implementation context is 35.9%</a:t>
            </a:r>
            <a:r>
              <a:rPr lang="en-US" altLang="zh-CN" sz="2000" dirty="0" smtClean="0">
                <a:latin typeface="Arial" panose="020B0604020202020204" pitchFamily="34" charset="0"/>
                <a:cs typeface="Arial" panose="020B0604020202020204" pitchFamily="34" charset="0"/>
              </a:rPr>
              <a:t>,  on the input interface (parameters), output interface (return type), and enclosing contexts are 18.8%, 17.1%, and 8.3%, respectively. </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8224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Study</a:t>
            </a:r>
            <a:endParaRPr lang="zh-CN" altLang="en-US" dirty="0"/>
          </a:p>
        </p:txBody>
      </p:sp>
      <p:sp>
        <p:nvSpPr>
          <p:cNvPr id="4" name="矩形 3"/>
          <p:cNvSpPr/>
          <p:nvPr/>
        </p:nvSpPr>
        <p:spPr>
          <a:xfrm>
            <a:off x="233042" y="1307753"/>
            <a:ext cx="3704860"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Method Names and Contexts</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233042" y="1862752"/>
            <a:ext cx="10389238" cy="40011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conditional occurrences of tokens in the method names on the contexts.</a:t>
            </a:r>
            <a:endParaRPr lang="zh-CN" altLang="en-US" sz="2000" dirty="0">
              <a:latin typeface="Arial" panose="020B0604020202020204" pitchFamily="34" charset="0"/>
              <a:cs typeface="Arial" panose="020B0604020202020204" pitchFamily="34" charset="0"/>
            </a:endParaRPr>
          </a:p>
        </p:txBody>
      </p:sp>
      <p:sp>
        <p:nvSpPr>
          <p:cNvPr id="3" name="矩形 2"/>
          <p:cNvSpPr/>
          <p:nvPr/>
        </p:nvSpPr>
        <p:spPr>
          <a:xfrm>
            <a:off x="443345" y="2417751"/>
            <a:ext cx="11480800" cy="3416320"/>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Especially, there is a considerable number of tokens that are always found in the method names when certain contexts are encountered (i.e., the case when P(t|C) = 1). </a:t>
            </a:r>
            <a:endParaRPr lang="en-US" altLang="zh-CN" sz="2000"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 </a:t>
            </a:r>
            <a:r>
              <a:rPr lang="zh-CN" altLang="en-US" dirty="0" smtClean="0">
                <a:latin typeface="Arial" panose="020B0604020202020204" pitchFamily="34" charset="0"/>
                <a:cs typeface="Arial" panose="020B0604020202020204" pitchFamily="34" charset="0"/>
              </a:rPr>
              <a:t>the percentages for the implementation, input interface, output interface, and enclosing contexts are 5.9%, 2.2%, 1.5%, and 0.63%, respectively. </a:t>
            </a:r>
            <a:r>
              <a:rPr lang="en-US" altLang="zh-CN" dirty="0" smtClean="0">
                <a:latin typeface="Arial" panose="020B0604020202020204" pitchFamily="34" charset="0"/>
                <a:cs typeface="Arial" panose="020B0604020202020204" pitchFamily="34" charset="0"/>
              </a:rPr>
              <a:t>)</a:t>
            </a:r>
          </a:p>
          <a:p>
            <a:endParaRPr lang="en-US" altLang="zh-C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For example, the enclosing context of </a:t>
            </a:r>
            <a:r>
              <a:rPr lang="zh-CN" altLang="en-US" i="1" dirty="0" smtClean="0">
                <a:latin typeface="Arial" panose="020B0604020202020204" pitchFamily="34" charset="0"/>
                <a:cs typeface="Arial" panose="020B0604020202020204" pitchFamily="34" charset="0"/>
              </a:rPr>
              <a:t>smtp mail sender </a:t>
            </a:r>
            <a:r>
              <a:rPr lang="zh-CN" altLang="en-US" dirty="0" smtClean="0">
                <a:latin typeface="Arial" panose="020B0604020202020204" pitchFamily="34" charset="0"/>
                <a:cs typeface="Arial" panose="020B0604020202020204" pitchFamily="34" charset="0"/>
              </a:rPr>
              <a:t>always contains the methods whose names contain the token </a:t>
            </a:r>
            <a:r>
              <a:rPr lang="zh-CN" altLang="en-US" i="1" dirty="0" smtClean="0">
                <a:latin typeface="Arial" panose="020B0604020202020204" pitchFamily="34" charset="0"/>
                <a:cs typeface="Arial" panose="020B0604020202020204" pitchFamily="34" charset="0"/>
              </a:rPr>
              <a:t>send</a:t>
            </a:r>
            <a:r>
              <a:rPr lang="zh-CN" altLang="en-US" dirty="0" smtClean="0">
                <a:latin typeface="Arial" panose="020B0604020202020204" pitchFamily="34" charset="0"/>
                <a:cs typeface="Arial" panose="020B0604020202020204" pitchFamily="34" charset="0"/>
              </a:rPr>
              <a:t>. </a:t>
            </a:r>
            <a:endParaRPr lang="en-US" altLang="zh-CN" dirty="0" smtClean="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r>
              <a:rPr lang="zh-CN" altLang="en-US" sz="2000" dirty="0" smtClean="0">
                <a:latin typeface="Arial" panose="020B0604020202020204" pitchFamily="34" charset="0"/>
                <a:cs typeface="Arial" panose="020B0604020202020204" pitchFamily="34" charset="0"/>
              </a:rPr>
              <a:t>Among the cases of P(t|C) = 1, the percentage of the cases in which the token t does not appear in C where C is implementation context is 43.6%. The respective percentages of such cases for input, output, and enclosing contexts are 89.7%, 76.6% and 82.6%. </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354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Study</a:t>
            </a:r>
            <a:endParaRPr lang="zh-CN" altLang="en-US" dirty="0"/>
          </a:p>
        </p:txBody>
      </p:sp>
      <p:sp>
        <p:nvSpPr>
          <p:cNvPr id="4" name="矩形 3"/>
          <p:cNvSpPr/>
          <p:nvPr/>
        </p:nvSpPr>
        <p:spPr>
          <a:xfrm>
            <a:off x="233042" y="1307753"/>
            <a:ext cx="3704860"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Method Names and Contexts</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350980" y="1849690"/>
            <a:ext cx="1137920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Conditional occurrences of tokens in inconsistent and alternative good names on the contexts.</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233042" y="5534561"/>
            <a:ext cx="11958958" cy="1323439"/>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F</a:t>
            </a:r>
            <a:r>
              <a:rPr lang="zh-CN" altLang="en-US" sz="2000" dirty="0" smtClean="0">
                <a:latin typeface="Arial" panose="020B0604020202020204" pitchFamily="34" charset="0"/>
                <a:cs typeface="Arial" panose="020B0604020202020204" pitchFamily="34" charset="0"/>
              </a:rPr>
              <a:t>or all contexts, the average P(t|C) of the tokens in inconsistent method names is relatively much lower than that in the alternative consistent names</a:t>
            </a:r>
            <a:r>
              <a:rPr lang="en-US" altLang="zh-CN" sz="2000" dirty="0" smtClean="0">
                <a:latin typeface="Arial" panose="020B0604020202020204" pitchFamily="34" charset="0"/>
                <a:cs typeface="Arial" panose="020B0604020202020204" pitchFamily="34" charset="0"/>
              </a:rPr>
              <a:t>.</a:t>
            </a:r>
          </a:p>
          <a:p>
            <a:r>
              <a:rPr lang="en-US" altLang="zh-CN" sz="2000" dirty="0" smtClean="0">
                <a:latin typeface="Arial" panose="020B0604020202020204" pitchFamily="34" charset="0"/>
                <a:cs typeface="Arial" panose="020B0604020202020204" pitchFamily="34" charset="0"/>
              </a:rPr>
              <a:t>Thus, each context can provide the indication of the occurrences of the tokens in good names more than those in inconsistent names.</a:t>
            </a:r>
            <a:endParaRPr lang="zh-CN" altLang="en-US" sz="2000"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2"/>
          <a:stretch>
            <a:fillRect/>
          </a:stretch>
        </p:blipFill>
        <p:spPr>
          <a:xfrm>
            <a:off x="3278909" y="2472086"/>
            <a:ext cx="5467927" cy="2755588"/>
          </a:xfrm>
          <a:prstGeom prst="rect">
            <a:avLst/>
          </a:prstGeom>
        </p:spPr>
      </p:pic>
    </p:spTree>
    <p:extLst>
      <p:ext uri="{BB962C8B-B14F-4D97-AF65-F5344CB8AC3E}">
        <p14:creationId xmlns:p14="http://schemas.microsoft.com/office/powerpoint/2010/main" val="62973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Study</a:t>
            </a:r>
            <a:endParaRPr lang="zh-CN" altLang="en-US" dirty="0"/>
          </a:p>
        </p:txBody>
      </p:sp>
      <p:sp>
        <p:nvSpPr>
          <p:cNvPr id="5" name="矩形 4"/>
          <p:cNvSpPr/>
          <p:nvPr/>
        </p:nvSpPr>
        <p:spPr>
          <a:xfrm>
            <a:off x="221672" y="1341554"/>
            <a:ext cx="11674763" cy="1015663"/>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Our results provide empirical evidence to confirm the principle of naturalness of software that also holds for the tokens composing the names of the methods and the names of program entities in the contexts.</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304800" y="2515537"/>
            <a:ext cx="11887200" cy="4170372"/>
          </a:xfrm>
          <a:prstGeom prst="rect">
            <a:avLst/>
          </a:prstGeom>
        </p:spPr>
        <p:txBody>
          <a:bodyPr wrap="square">
            <a:spAutoFit/>
          </a:bodyPr>
          <a:lstStyle/>
          <a:p>
            <a:r>
              <a:rPr lang="zh-CN" altLang="en-US" sz="2000" b="1" dirty="0" smtClean="0">
                <a:latin typeface="Arial" panose="020B0604020202020204" pitchFamily="34" charset="0"/>
                <a:cs typeface="Arial" panose="020B0604020202020204" pitchFamily="34" charset="0"/>
              </a:rPr>
              <a:t>Conclusion:</a:t>
            </a:r>
          </a:p>
          <a:p>
            <a:pPr>
              <a:spcAft>
                <a:spcPts val="600"/>
              </a:spcAft>
            </a:pPr>
            <a:r>
              <a:rPr lang="zh-CN" altLang="en-US" sz="2000" dirty="0" smtClean="0">
                <a:latin typeface="Arial" panose="020B0604020202020204" pitchFamily="34" charset="0"/>
                <a:cs typeface="Arial" panose="020B0604020202020204" pitchFamily="34" charset="0"/>
              </a:rPr>
              <a:t>(1) 62.9% of the full method names are unique. For a given method, one cannot rely solely on searching for a good name in the data of the previously seen method names.</a:t>
            </a:r>
          </a:p>
          <a:p>
            <a:pPr>
              <a:spcAft>
                <a:spcPts val="600"/>
              </a:spcAft>
            </a:pPr>
            <a:r>
              <a:rPr lang="zh-CN" altLang="en-US" sz="2000" dirty="0" smtClean="0">
                <a:latin typeface="Arial" panose="020B0604020202020204" pitchFamily="34" charset="0"/>
                <a:cs typeface="Arial" panose="020B0604020202020204" pitchFamily="34" charset="0"/>
              </a:rPr>
              <a:t>(2) 78.1% of the tokens in method names can be found in the other previously seen method names.</a:t>
            </a:r>
          </a:p>
          <a:p>
            <a:pPr>
              <a:spcAft>
                <a:spcPts val="600"/>
              </a:spcAft>
            </a:pPr>
            <a:r>
              <a:rPr lang="zh-CN" altLang="en-US" sz="2000" dirty="0" smtClean="0">
                <a:latin typeface="Arial" panose="020B0604020202020204" pitchFamily="34" charset="0"/>
                <a:cs typeface="Arial" panose="020B0604020202020204" pitchFamily="34" charset="0"/>
              </a:rPr>
              <a:t>(3) There are high proportions of the tokens (average of 65.0%) of method names which are shared with the three contexts. </a:t>
            </a:r>
            <a:endParaRPr lang="en-US" altLang="zh-CN" sz="2000" dirty="0" smtClean="0">
              <a:latin typeface="Arial" panose="020B0604020202020204" pitchFamily="34" charset="0"/>
              <a:cs typeface="Arial" panose="020B0604020202020204" pitchFamily="34" charset="0"/>
            </a:endParaRPr>
          </a:p>
          <a:p>
            <a:pPr>
              <a:spcAft>
                <a:spcPts val="600"/>
              </a:spcAft>
            </a:pPr>
            <a:r>
              <a:rPr lang="zh-CN" altLang="en-US" sz="2000" dirty="0" smtClean="0">
                <a:latin typeface="Arial" panose="020B0604020202020204" pitchFamily="34" charset="0"/>
                <a:cs typeface="Arial" panose="020B0604020202020204" pitchFamily="34" charset="0"/>
              </a:rPr>
              <a:t>(4) When encountering all the tokens of the name of the program entities used in the body of a method, in 35.9% of the cases, we could see a token in the method’s name.</a:t>
            </a:r>
          </a:p>
          <a:p>
            <a:pPr>
              <a:spcAft>
                <a:spcPts val="600"/>
              </a:spcAft>
            </a:pPr>
            <a:r>
              <a:rPr lang="zh-CN" altLang="en-US" sz="2000" dirty="0" smtClean="0">
                <a:latin typeface="Arial" panose="020B0604020202020204" pitchFamily="34" charset="0"/>
                <a:cs typeface="Arial" panose="020B0604020202020204" pitchFamily="34" charset="0"/>
              </a:rPr>
              <a:t>(5) Even the tokens are not found in the contexts, one could use the contexts to predict the tokens in the method names due to those high conditional occurrences.</a:t>
            </a:r>
          </a:p>
          <a:p>
            <a:pPr>
              <a:spcAft>
                <a:spcPts val="600"/>
              </a:spcAft>
            </a:pPr>
            <a:r>
              <a:rPr lang="zh-CN" altLang="en-US" sz="2000" dirty="0" smtClean="0">
                <a:latin typeface="Arial" panose="020B0604020202020204" pitchFamily="34" charset="0"/>
                <a:cs typeface="Arial" panose="020B0604020202020204" pitchFamily="34" charset="0"/>
              </a:rPr>
              <a:t>(6) Each context provides the indication of occurrences of the tokens in the good names more than in inconsistent names.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849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79" y="182245"/>
            <a:ext cx="11817465" cy="1325563"/>
          </a:xfrm>
        </p:spPr>
        <p:txBody>
          <a:bodyPr/>
          <a:lstStyle/>
          <a:p>
            <a:r>
              <a:rPr lang="en-US" altLang="zh-CN" dirty="0" smtClean="0"/>
              <a:t>MNIRE: Consistency Checking Model</a:t>
            </a:r>
            <a:endParaRPr lang="zh-CN" altLang="en-US" dirty="0"/>
          </a:p>
        </p:txBody>
      </p:sp>
      <p:sp>
        <p:nvSpPr>
          <p:cNvPr id="4" name="矩形 3"/>
          <p:cNvSpPr/>
          <p:nvPr/>
        </p:nvSpPr>
        <p:spPr>
          <a:xfrm>
            <a:off x="151136" y="1356127"/>
            <a:ext cx="11813309" cy="769441"/>
          </a:xfrm>
          <a:prstGeom prst="rect">
            <a:avLst/>
          </a:prstGeom>
        </p:spPr>
        <p:txBody>
          <a:bodyPr wrap="square">
            <a:spAutoFit/>
          </a:bodyPr>
          <a:lstStyle/>
          <a:p>
            <a:r>
              <a:rPr lang="zh-CN" altLang="en-US" sz="2200" dirty="0" smtClean="0">
                <a:latin typeface="Arial" panose="020B0604020202020204" pitchFamily="34" charset="0"/>
                <a:cs typeface="Arial" panose="020B0604020202020204" pitchFamily="34" charset="0"/>
              </a:rPr>
              <a:t>MNire, a machine learning approach to generate the candidate good name for a given method, and use it to compare with the current method name to check its consistency</a:t>
            </a:r>
            <a:r>
              <a:rPr lang="en-US" altLang="zh-CN" sz="2200" dirty="0" smtClean="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p:txBody>
      </p:sp>
      <p:sp>
        <p:nvSpPr>
          <p:cNvPr id="5" name="矩形 4"/>
          <p:cNvSpPr/>
          <p:nvPr/>
        </p:nvSpPr>
        <p:spPr>
          <a:xfrm>
            <a:off x="151136" y="2304402"/>
            <a:ext cx="1622560"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Key Ideas</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151136" y="2788808"/>
            <a:ext cx="4851200"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Naturalness of Names at Token Level. </a:t>
            </a:r>
            <a:endParaRPr lang="zh-CN" altLang="en-US" sz="2000" b="1" dirty="0">
              <a:latin typeface="Arial" panose="020B0604020202020204" pitchFamily="34" charset="0"/>
              <a:cs typeface="Arial" panose="020B0604020202020204" pitchFamily="34" charset="0"/>
            </a:endParaRPr>
          </a:p>
        </p:txBody>
      </p:sp>
      <p:sp>
        <p:nvSpPr>
          <p:cNvPr id="7" name="矩形 6"/>
          <p:cNvSpPr/>
          <p:nvPr/>
        </p:nvSpPr>
        <p:spPr>
          <a:xfrm>
            <a:off x="151136" y="3211659"/>
            <a:ext cx="11732705" cy="2246769"/>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O</a:t>
            </a:r>
            <a:r>
              <a:rPr lang="zh-CN" altLang="en-US" sz="2000" dirty="0" smtClean="0">
                <a:latin typeface="Arial" panose="020B0604020202020204" pitchFamily="34" charset="0"/>
                <a:cs typeface="Arial" panose="020B0604020202020204" pitchFamily="34" charset="0"/>
              </a:rPr>
              <a:t>bserving the tokens of program entities in the three contexts from a large corpus, MNire can leverage that to derive the most likely tokens in the method names</a:t>
            </a:r>
            <a:r>
              <a:rPr lang="en-US" altLang="zh-CN" sz="2000" dirty="0" smtClean="0">
                <a:latin typeface="Arial" panose="020B0604020202020204" pitchFamily="34" charset="0"/>
                <a:cs typeface="Arial" panose="020B0604020202020204" pitchFamily="34" charset="0"/>
              </a:rPr>
              <a:t>:</a:t>
            </a:r>
          </a:p>
          <a:p>
            <a:pPr marL="342900" indent="-342900">
              <a:buAutoNum type="arabicParenR"/>
            </a:pPr>
            <a:r>
              <a:rPr lang="zh-CN" altLang="en-US" sz="2000" dirty="0" smtClean="0">
                <a:latin typeface="Arial" panose="020B0604020202020204" pitchFamily="34" charset="0"/>
                <a:cs typeface="Arial" panose="020B0604020202020204" pitchFamily="34" charset="0"/>
              </a:rPr>
              <a:t>implementation context (how the method is implemented), including the names of the variables, fields, and methods that are used, accessed, or invoked in the method’s body</a:t>
            </a:r>
            <a:r>
              <a:rPr lang="en-US" altLang="zh-CN" sz="2000" dirty="0" smtClean="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pPr marL="342900" indent="-342900">
              <a:buAutoNum type="arabicParenR"/>
            </a:pPr>
            <a:r>
              <a:rPr lang="zh-CN" altLang="en-US" sz="2000" dirty="0" smtClean="0">
                <a:latin typeface="Arial" panose="020B0604020202020204" pitchFamily="34" charset="0"/>
                <a:cs typeface="Arial" panose="020B0604020202020204" pitchFamily="34" charset="0"/>
              </a:rPr>
              <a:t>interface context (the method’s input/output), including the parameters’ types and the return type of the method</a:t>
            </a:r>
            <a:r>
              <a:rPr lang="en-US" altLang="zh-CN" sz="2000" dirty="0" smtClean="0">
                <a:latin typeface="Arial" panose="020B0604020202020204" pitchFamily="34" charset="0"/>
                <a:cs typeface="Arial" panose="020B0604020202020204" pitchFamily="34" charset="0"/>
              </a:rPr>
              <a:t>.</a:t>
            </a:r>
          </a:p>
          <a:p>
            <a:pPr marL="342900" indent="-342900">
              <a:buAutoNum type="arabicParenR"/>
            </a:pPr>
            <a:r>
              <a:rPr lang="zh-CN" altLang="en-US" sz="2000" dirty="0" smtClean="0">
                <a:latin typeface="Arial" panose="020B0604020202020204" pitchFamily="34" charset="0"/>
                <a:cs typeface="Arial" panose="020B0604020202020204" pitchFamily="34" charset="0"/>
              </a:rPr>
              <a:t>enclosing context (the enclosing class), including the class name’s tokens.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927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79" y="182245"/>
            <a:ext cx="11817465" cy="1325563"/>
          </a:xfrm>
        </p:spPr>
        <p:txBody>
          <a:bodyPr/>
          <a:lstStyle/>
          <a:p>
            <a:r>
              <a:rPr lang="en-US" altLang="zh-CN" dirty="0" smtClean="0"/>
              <a:t>MNIRE: Consistency Checking Model</a:t>
            </a:r>
            <a:endParaRPr lang="zh-CN" altLang="en-US" dirty="0"/>
          </a:p>
        </p:txBody>
      </p:sp>
      <p:sp>
        <p:nvSpPr>
          <p:cNvPr id="4" name="矩形 3"/>
          <p:cNvSpPr/>
          <p:nvPr/>
        </p:nvSpPr>
        <p:spPr>
          <a:xfrm>
            <a:off x="151136" y="1356127"/>
            <a:ext cx="11813309" cy="769441"/>
          </a:xfrm>
          <a:prstGeom prst="rect">
            <a:avLst/>
          </a:prstGeom>
        </p:spPr>
        <p:txBody>
          <a:bodyPr wrap="square">
            <a:spAutoFit/>
          </a:bodyPr>
          <a:lstStyle/>
          <a:p>
            <a:r>
              <a:rPr lang="zh-CN" altLang="en-US" sz="2200" dirty="0" smtClean="0">
                <a:latin typeface="Arial" panose="020B0604020202020204" pitchFamily="34" charset="0"/>
                <a:cs typeface="Arial" panose="020B0604020202020204" pitchFamily="34" charset="0"/>
              </a:rPr>
              <a:t>MNire, a machine learning approach to generate the candidate good name for a given method, and use it to compare with the current method name to check its consistency</a:t>
            </a:r>
            <a:endParaRPr lang="zh-CN" altLang="en-US" sz="2200" dirty="0">
              <a:latin typeface="Arial" panose="020B0604020202020204" pitchFamily="34" charset="0"/>
              <a:cs typeface="Arial" panose="020B0604020202020204" pitchFamily="34" charset="0"/>
            </a:endParaRPr>
          </a:p>
        </p:txBody>
      </p:sp>
      <p:sp>
        <p:nvSpPr>
          <p:cNvPr id="5" name="矩形 4"/>
          <p:cNvSpPr/>
          <p:nvPr/>
        </p:nvSpPr>
        <p:spPr>
          <a:xfrm>
            <a:off x="151136" y="2304402"/>
            <a:ext cx="1622560"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Key Ideas</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151136" y="2788808"/>
            <a:ext cx="3558988"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Abstractive Summarization.</a:t>
            </a:r>
            <a:endParaRPr lang="zh-CN" altLang="en-US" sz="2000" b="1" dirty="0">
              <a:latin typeface="Arial" panose="020B0604020202020204" pitchFamily="34" charset="0"/>
              <a:cs typeface="Arial" panose="020B0604020202020204" pitchFamily="34" charset="0"/>
            </a:endParaRPr>
          </a:p>
        </p:txBody>
      </p:sp>
      <p:sp>
        <p:nvSpPr>
          <p:cNvPr id="7" name="矩形 6"/>
          <p:cNvSpPr/>
          <p:nvPr/>
        </p:nvSpPr>
        <p:spPr>
          <a:xfrm>
            <a:off x="191439" y="3299450"/>
            <a:ext cx="11732705" cy="1015663"/>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Consider the method name as the abstract on the method’s functionality, which is expressed via the three above contexts.</a:t>
            </a:r>
          </a:p>
          <a:p>
            <a:r>
              <a:rPr lang="en-US" altLang="zh-CN" sz="2000" dirty="0" smtClean="0">
                <a:latin typeface="Arial" panose="020B0604020202020204" pitchFamily="34" charset="0"/>
                <a:cs typeface="Arial" panose="020B0604020202020204" pitchFamily="34" charset="0"/>
              </a:rPr>
              <a:t>To produce an abstract for a method, we use a machine learning model, called Encoder-Decoder</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6105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79" y="182245"/>
            <a:ext cx="11817465" cy="1325563"/>
          </a:xfrm>
        </p:spPr>
        <p:txBody>
          <a:bodyPr/>
          <a:lstStyle/>
          <a:p>
            <a:r>
              <a:rPr lang="en-US" altLang="zh-CN" dirty="0" smtClean="0"/>
              <a:t>MNIRE: Consistency Checking Model</a:t>
            </a:r>
            <a:endParaRPr lang="zh-CN" altLang="en-US" dirty="0"/>
          </a:p>
        </p:txBody>
      </p:sp>
      <p:sp>
        <p:nvSpPr>
          <p:cNvPr id="5" name="矩形 4"/>
          <p:cNvSpPr/>
          <p:nvPr/>
        </p:nvSpPr>
        <p:spPr>
          <a:xfrm>
            <a:off x="180570" y="1363068"/>
            <a:ext cx="2920992"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Context Extraction</a:t>
            </a:r>
            <a:endParaRPr lang="zh-CN" altLang="en-US" sz="20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6152328" y="2373806"/>
            <a:ext cx="6168981" cy="3029468"/>
          </a:xfrm>
          <a:prstGeom prst="rect">
            <a:avLst/>
          </a:prstGeom>
        </p:spPr>
      </p:pic>
      <p:sp>
        <p:nvSpPr>
          <p:cNvPr id="8" name="矩形 7"/>
          <p:cNvSpPr/>
          <p:nvPr/>
        </p:nvSpPr>
        <p:spPr>
          <a:xfrm>
            <a:off x="180570" y="1824733"/>
            <a:ext cx="9264073" cy="400110"/>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E</a:t>
            </a:r>
            <a:r>
              <a:rPr lang="zh-CN" altLang="en-US" sz="2000" dirty="0" smtClean="0">
                <a:latin typeface="Arial" panose="020B0604020202020204" pitchFamily="34" charset="0"/>
                <a:cs typeface="Arial" panose="020B0604020202020204" pitchFamily="34" charset="0"/>
              </a:rPr>
              <a:t>xtract the implementation (IMP), interface (INF) and enclosing (ENC) contexts.</a:t>
            </a:r>
            <a:endParaRPr lang="zh-CN" altLang="en-US" sz="2000" dirty="0">
              <a:latin typeface="Arial" panose="020B0604020202020204" pitchFamily="34" charset="0"/>
              <a:cs typeface="Arial" panose="020B0604020202020204" pitchFamily="34" charset="0"/>
            </a:endParaRPr>
          </a:p>
        </p:txBody>
      </p:sp>
      <p:sp>
        <p:nvSpPr>
          <p:cNvPr id="9" name="矩形 8"/>
          <p:cNvSpPr/>
          <p:nvPr/>
        </p:nvSpPr>
        <p:spPr>
          <a:xfrm>
            <a:off x="180570" y="2411338"/>
            <a:ext cx="5813830" cy="2585323"/>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IMP is the set of tokens of the variables/fields and methods that are used in the method body. </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I</a:t>
            </a:r>
            <a:r>
              <a:rPr lang="zh-CN" altLang="en-US" dirty="0" smtClean="0">
                <a:latin typeface="Arial" panose="020B0604020202020204" pitchFamily="34" charset="0"/>
                <a:cs typeface="Arial" panose="020B0604020202020204" pitchFamily="34" charset="0"/>
              </a:rPr>
              <a:t>NF context of the method includes two parts: </a:t>
            </a:r>
            <a:endParaRPr lang="en-US" altLang="zh-CN" dirty="0" smtClean="0">
              <a:latin typeface="Arial" panose="020B0604020202020204" pitchFamily="34" charset="0"/>
              <a:cs typeface="Arial" panose="020B0604020202020204" pitchFamily="34" charset="0"/>
            </a:endParaRPr>
          </a:p>
          <a:p>
            <a:pPr marL="800100" lvl="1" indent="-342900">
              <a:buFont typeface="+mj-lt"/>
              <a:buAutoNum type="alphaLcParenR"/>
            </a:pPr>
            <a:r>
              <a:rPr lang="zh-CN" altLang="en-US" dirty="0" smtClean="0">
                <a:latin typeface="Arial" panose="020B0604020202020204" pitchFamily="34" charset="0"/>
                <a:cs typeface="Arial" panose="020B0604020202020204" pitchFamily="34" charset="0"/>
              </a:rPr>
              <a:t>the set Input of the tokens from the parameters’ types, e.g., {io event type}</a:t>
            </a:r>
            <a:endParaRPr lang="en-US" altLang="zh-CN" dirty="0" smtClean="0">
              <a:latin typeface="Arial" panose="020B0604020202020204" pitchFamily="34" charset="0"/>
              <a:cs typeface="Arial" panose="020B0604020202020204" pitchFamily="34" charset="0"/>
            </a:endParaRPr>
          </a:p>
          <a:p>
            <a:pPr marL="800100" lvl="1" indent="-342900">
              <a:buFont typeface="+mj-lt"/>
              <a:buAutoNum type="alphaLcParenR"/>
            </a:pPr>
            <a:r>
              <a:rPr lang="zh-CN" altLang="en-US" dirty="0" smtClean="0">
                <a:latin typeface="Arial" panose="020B0604020202020204" pitchFamily="34" charset="0"/>
                <a:cs typeface="Arial" panose="020B0604020202020204" pitchFamily="34" charset="0"/>
              </a:rPr>
              <a:t>the set Output of the tokens from the return type, e.g., long. </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ENC contains the tokens from the enclosing class name, e.g., profiler timer filter. </a:t>
            </a:r>
            <a:endParaRPr lang="zh-CN" altLang="en-US" dirty="0">
              <a:latin typeface="Arial" panose="020B0604020202020204" pitchFamily="34" charset="0"/>
              <a:cs typeface="Arial" panose="020B0604020202020204" pitchFamily="34" charset="0"/>
            </a:endParaRPr>
          </a:p>
        </p:txBody>
      </p:sp>
      <p:sp>
        <p:nvSpPr>
          <p:cNvPr id="10" name="矩形 9"/>
          <p:cNvSpPr/>
          <p:nvPr/>
        </p:nvSpPr>
        <p:spPr>
          <a:xfrm>
            <a:off x="341746" y="5786980"/>
            <a:ext cx="11582398"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All the contextual sentences are then concatenated to form the sequential representation of the three contexts, that are separated by the periods (“.”). </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884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MNIRE: Consistency Checking Model</a:t>
            </a:r>
            <a:endParaRPr lang="zh-CN" altLang="en-US" dirty="0"/>
          </a:p>
        </p:txBody>
      </p:sp>
      <p:sp>
        <p:nvSpPr>
          <p:cNvPr id="4" name="矩形 3"/>
          <p:cNvSpPr/>
          <p:nvPr/>
        </p:nvSpPr>
        <p:spPr>
          <a:xfrm>
            <a:off x="237756" y="1387736"/>
            <a:ext cx="5126724"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Abstractive Summarization Model</a:t>
            </a:r>
            <a:endParaRPr lang="zh-CN" altLang="en-US" sz="2400"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3724789" y="2462973"/>
            <a:ext cx="5586481" cy="4072168"/>
          </a:xfrm>
          <a:prstGeom prst="rect">
            <a:avLst/>
          </a:prstGeom>
        </p:spPr>
      </p:pic>
      <p:sp>
        <p:nvSpPr>
          <p:cNvPr id="6" name="矩形 5"/>
          <p:cNvSpPr/>
          <p:nvPr/>
        </p:nvSpPr>
        <p:spPr>
          <a:xfrm>
            <a:off x="320883" y="1956132"/>
            <a:ext cx="9744363" cy="400110"/>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M</a:t>
            </a:r>
            <a:r>
              <a:rPr lang="zh-CN" altLang="en-US" sz="2000" dirty="0" smtClean="0">
                <a:latin typeface="Arial" panose="020B0604020202020204" pitchFamily="34" charset="0"/>
                <a:cs typeface="Arial" panose="020B0604020202020204" pitchFamily="34" charset="0"/>
              </a:rPr>
              <a:t>odel is based on an encoder-decoder architecture with attention mechanism</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370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MNIRE: Consistency Checking Model</a:t>
            </a:r>
            <a:endParaRPr lang="zh-CN" altLang="en-US" dirty="0"/>
          </a:p>
        </p:txBody>
      </p:sp>
      <p:sp>
        <p:nvSpPr>
          <p:cNvPr id="4" name="矩形 3"/>
          <p:cNvSpPr/>
          <p:nvPr/>
        </p:nvSpPr>
        <p:spPr>
          <a:xfrm>
            <a:off x="237756" y="1387736"/>
            <a:ext cx="5588389"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Method Name Consistency Checking</a:t>
            </a:r>
            <a:endParaRPr lang="zh-CN" altLang="en-US" sz="2400" b="1" dirty="0">
              <a:latin typeface="Arial" panose="020B0604020202020204" pitchFamily="34" charset="0"/>
              <a:cs typeface="Arial" panose="020B0604020202020204" pitchFamily="34" charset="0"/>
            </a:endParaRPr>
          </a:p>
        </p:txBody>
      </p:sp>
      <p:sp>
        <p:nvSpPr>
          <p:cNvPr id="6" name="矩形 5"/>
          <p:cNvSpPr/>
          <p:nvPr/>
        </p:nvSpPr>
        <p:spPr>
          <a:xfrm>
            <a:off x="237756" y="2039229"/>
            <a:ext cx="11954244" cy="707886"/>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Compute the similarity Sim(p, c) between the name p produced by </a:t>
            </a:r>
            <a:r>
              <a:rPr lang="en-US" altLang="zh-CN" sz="2000" dirty="0" err="1" smtClean="0">
                <a:latin typeface="Arial" panose="020B0604020202020204" pitchFamily="34" charset="0"/>
                <a:cs typeface="Arial" panose="020B0604020202020204" pitchFamily="34" charset="0"/>
              </a:rPr>
              <a:t>MNire</a:t>
            </a:r>
            <a:r>
              <a:rPr lang="en-US" altLang="zh-CN" sz="2000" dirty="0" smtClean="0">
                <a:latin typeface="Arial" panose="020B0604020202020204" pitchFamily="34" charset="0"/>
                <a:cs typeface="Arial" panose="020B0604020202020204" pitchFamily="34" charset="0"/>
              </a:rPr>
              <a:t> and the current name c. </a:t>
            </a:r>
          </a:p>
          <a:p>
            <a:r>
              <a:rPr lang="en-US" altLang="zh-CN" sz="2000" dirty="0" smtClean="0">
                <a:latin typeface="Arial" panose="020B0604020202020204" pitchFamily="34" charset="0"/>
                <a:cs typeface="Arial" panose="020B0604020202020204" pitchFamily="34" charset="0"/>
              </a:rPr>
              <a:t>Sim(p, c) ∈ [0, 1], is defined as the portion of the tokens that are shared between p and c:</a:t>
            </a:r>
          </a:p>
        </p:txBody>
      </p:sp>
      <p:pic>
        <p:nvPicPr>
          <p:cNvPr id="3" name="图片 2"/>
          <p:cNvPicPr>
            <a:picLocks noChangeAspect="1"/>
          </p:cNvPicPr>
          <p:nvPr/>
        </p:nvPicPr>
        <p:blipFill>
          <a:blip r:embed="rId2"/>
          <a:stretch>
            <a:fillRect/>
          </a:stretch>
        </p:blipFill>
        <p:spPr>
          <a:xfrm>
            <a:off x="2732458" y="3054892"/>
            <a:ext cx="5349361" cy="800534"/>
          </a:xfrm>
          <a:prstGeom prst="rect">
            <a:avLst/>
          </a:prstGeom>
        </p:spPr>
      </p:pic>
      <p:sp>
        <p:nvSpPr>
          <p:cNvPr id="7" name="矩形 6"/>
          <p:cNvSpPr/>
          <p:nvPr/>
        </p:nvSpPr>
        <p:spPr>
          <a:xfrm>
            <a:off x="544945" y="4151570"/>
            <a:ext cx="11009746"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where numOfSharedTokens(p, c) is the number of the shared tokens of p and c, numOfTokens(p) and numOfTokens(c) are the numbers of tokens ofp and c. </a:t>
            </a:r>
            <a:endParaRPr lang="en-US" altLang="zh-CN" dirty="0" smtClean="0">
              <a:latin typeface="Arial" panose="020B0604020202020204" pitchFamily="34" charset="0"/>
              <a:cs typeface="Arial" panose="020B0604020202020204" pitchFamily="34" charset="0"/>
            </a:endParaRPr>
          </a:p>
        </p:txBody>
      </p:sp>
      <p:sp>
        <p:nvSpPr>
          <p:cNvPr id="8" name="矩形 7"/>
          <p:cNvSpPr/>
          <p:nvPr/>
        </p:nvSpPr>
        <p:spPr>
          <a:xfrm>
            <a:off x="138545" y="5259881"/>
            <a:ext cx="12099637"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The consistency of the methodm is decided using a varied threshold T. In particular, if Sim(p, c) ≤ T, MNire classifies c as inconsistent, otherwise c is classified as consistent with the method’s implementation</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6645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09" y="154809"/>
            <a:ext cx="10515600" cy="1325563"/>
          </a:xfrm>
        </p:spPr>
        <p:txBody>
          <a:bodyPr/>
          <a:lstStyle/>
          <a:p>
            <a:r>
              <a:rPr lang="en-US" altLang="zh-CN" dirty="0" smtClean="0"/>
              <a:t>Introduction</a:t>
            </a:r>
            <a:endParaRPr lang="zh-CN" altLang="en-US" dirty="0"/>
          </a:p>
        </p:txBody>
      </p:sp>
      <p:sp>
        <p:nvSpPr>
          <p:cNvPr id="7" name="矩形 6"/>
          <p:cNvSpPr/>
          <p:nvPr/>
        </p:nvSpPr>
        <p:spPr>
          <a:xfrm>
            <a:off x="277089" y="1541744"/>
            <a:ext cx="11656291" cy="707886"/>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M</a:t>
            </a:r>
            <a:r>
              <a:rPr lang="zh-CN" altLang="en-US" sz="2000" dirty="0" smtClean="0">
                <a:latin typeface="Arial" panose="020B0604020202020204" pitchFamily="34" charset="0"/>
                <a:cs typeface="Arial" panose="020B0604020202020204" pitchFamily="34" charset="0"/>
              </a:rPr>
              <a:t>isleading names for program entities in a regular program or the APIs in a software library confuse engineers on API usages, leading to misuses and defects. </a:t>
            </a:r>
            <a:endParaRPr lang="zh-CN" altLang="en-US" sz="2000" dirty="0">
              <a:latin typeface="Arial" panose="020B0604020202020204" pitchFamily="34" charset="0"/>
              <a:cs typeface="Arial" panose="020B0604020202020204" pitchFamily="34" charset="0"/>
            </a:endParaRPr>
          </a:p>
        </p:txBody>
      </p:sp>
      <p:sp>
        <p:nvSpPr>
          <p:cNvPr id="8" name="矩形 7"/>
          <p:cNvSpPr/>
          <p:nvPr/>
        </p:nvSpPr>
        <p:spPr>
          <a:xfrm>
            <a:off x="277089" y="2553655"/>
            <a:ext cx="11490037" cy="1015663"/>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Recognizing the importance of meaningful names, researchers have introduced automated tools to verify the consistency between the methods’ names and their bodies, and then to suggest succinct names for inconsistent methods</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9" name="矩形 8"/>
          <p:cNvSpPr/>
          <p:nvPr/>
        </p:nvSpPr>
        <p:spPr>
          <a:xfrm>
            <a:off x="277089" y="3933672"/>
            <a:ext cx="11065163" cy="646331"/>
          </a:xfrm>
          <a:prstGeom prst="rect">
            <a:avLst/>
          </a:prstGeom>
        </p:spPr>
        <p:txBody>
          <a:bodyPr wrap="squar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IR direction: </a:t>
            </a:r>
            <a:r>
              <a:rPr lang="zh-CN" altLang="en-US" dirty="0" smtClean="0">
                <a:latin typeface="Arial" panose="020B0604020202020204" pitchFamily="34" charset="0"/>
                <a:cs typeface="Arial" panose="020B0604020202020204" pitchFamily="34" charset="0"/>
              </a:rPr>
              <a:t>two methods with similar bodies </a:t>
            </a:r>
            <a:r>
              <a:rPr lang="zh-CN" altLang="en-US" dirty="0">
                <a:latin typeface="Arial" panose="020B0604020202020204" pitchFamily="34" charset="0"/>
                <a:cs typeface="Arial" panose="020B0604020202020204" pitchFamily="34" charset="0"/>
              </a:rPr>
              <a:t>should have similar names</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S</a:t>
            </a:r>
            <a:r>
              <a:rPr lang="zh-CN" altLang="en-US" dirty="0" smtClean="0">
                <a:latin typeface="Arial" panose="020B0604020202020204" pitchFamily="34" charset="0"/>
                <a:cs typeface="Arial" panose="020B0604020202020204" pitchFamily="34" charset="0"/>
              </a:rPr>
              <a:t>earch</a:t>
            </a:r>
            <a:r>
              <a:rPr lang="en-US" altLang="zh-CN" dirty="0" err="1" smtClean="0">
                <a:latin typeface="Arial" panose="020B0604020202020204" pitchFamily="34" charset="0"/>
                <a:cs typeface="Arial" panose="020B0604020202020204" pitchFamily="34" charset="0"/>
              </a:rPr>
              <a:t>ing</a:t>
            </a:r>
            <a:r>
              <a:rPr lang="zh-CN" altLang="en-US" dirty="0" smtClean="0">
                <a:latin typeface="Arial" panose="020B0604020202020204" pitchFamily="34" charset="0"/>
                <a:cs typeface="Arial" panose="020B0604020202020204" pitchFamily="34" charset="0"/>
              </a:rPr>
              <a:t> </a:t>
            </a:r>
            <a:r>
              <a:rPr lang="zh-CN" altLang="en-US" dirty="0">
                <a:latin typeface="Arial" panose="020B0604020202020204" pitchFamily="34" charset="0"/>
                <a:cs typeface="Arial" panose="020B0604020202020204" pitchFamily="34" charset="0"/>
              </a:rPr>
              <a:t>for the names of the methods with similar bodies to suggest for an inconsistent method </a:t>
            </a: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sp>
        <p:nvSpPr>
          <p:cNvPr id="10" name="矩形 9"/>
          <p:cNvSpPr/>
          <p:nvPr/>
        </p:nvSpPr>
        <p:spPr>
          <a:xfrm>
            <a:off x="5502119" y="6519446"/>
            <a:ext cx="6773008" cy="338554"/>
          </a:xfrm>
          <a:prstGeom prst="rect">
            <a:avLst/>
          </a:prstGeom>
        </p:spPr>
        <p:txBody>
          <a:bodyPr wrap="none">
            <a:spAutoFit/>
          </a:bodyPr>
          <a:lstStyle/>
          <a:p>
            <a:r>
              <a:rPr lang="en-US" altLang="zh-CN" sz="1600" dirty="0" smtClean="0"/>
              <a:t>[1] </a:t>
            </a:r>
            <a:r>
              <a:rPr lang="zh-CN" altLang="en-US" sz="1600" dirty="0" smtClean="0"/>
              <a:t>Learning to Spot and Refactor Inconsistent Method Names. </a:t>
            </a:r>
            <a:r>
              <a:rPr lang="en-US" altLang="zh-CN" sz="1600" dirty="0" smtClean="0"/>
              <a:t>(ICSE-2019)</a:t>
            </a:r>
          </a:p>
        </p:txBody>
      </p:sp>
      <p:sp>
        <p:nvSpPr>
          <p:cNvPr id="11" name="矩形 10"/>
          <p:cNvSpPr/>
          <p:nvPr/>
        </p:nvSpPr>
        <p:spPr>
          <a:xfrm>
            <a:off x="637308" y="4764894"/>
            <a:ext cx="11212945" cy="923330"/>
          </a:xfrm>
          <a:prstGeom prst="rect">
            <a:avLst/>
          </a:prstGeom>
        </p:spPr>
        <p:txBody>
          <a:bodyPr wrap="square">
            <a:spAutoFit/>
          </a:bodyPr>
          <a:lstStyle/>
          <a:p>
            <a:pPr marL="285750" indent="-285750">
              <a:buFontTx/>
              <a:buChar char="-"/>
            </a:pPr>
            <a:r>
              <a:rPr lang="zh-CN" altLang="en-US" dirty="0" smtClean="0">
                <a:latin typeface="Arial" panose="020B0604020202020204" pitchFamily="34" charset="0"/>
                <a:cs typeface="Arial" panose="020B0604020202020204" pitchFamily="34" charset="0"/>
              </a:rPr>
              <a:t>two methods with the same bodies are given different names or two of them with the same names have different bodies, because they are in different contexts or for different tasks/purposes. </a:t>
            </a:r>
            <a:endParaRPr lang="en-US" altLang="zh-CN" dirty="0">
              <a:latin typeface="Arial" panose="020B0604020202020204" pitchFamily="34" charset="0"/>
              <a:cs typeface="Arial" panose="020B0604020202020204" pitchFamily="34" charset="0"/>
            </a:endParaRPr>
          </a:p>
          <a:p>
            <a:pPr marL="285750" indent="-285750">
              <a:buFontTx/>
              <a:buChar char="-"/>
            </a:pPr>
            <a:r>
              <a:rPr lang="zh-CN" altLang="en-US" dirty="0" smtClean="0">
                <a:latin typeface="Arial" panose="020B0604020202020204" pitchFamily="34" charset="0"/>
                <a:cs typeface="Arial" panose="020B0604020202020204" pitchFamily="34" charset="0"/>
              </a:rPr>
              <a:t>cannot suggest a new name that it has not seen before</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91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Methodology</a:t>
            </a:r>
            <a:endParaRPr lang="zh-CN" altLang="en-US" dirty="0"/>
          </a:p>
        </p:txBody>
      </p:sp>
      <p:sp>
        <p:nvSpPr>
          <p:cNvPr id="4" name="矩形 3"/>
          <p:cNvSpPr/>
          <p:nvPr/>
        </p:nvSpPr>
        <p:spPr>
          <a:xfrm>
            <a:off x="193963" y="1507808"/>
            <a:ext cx="11684001" cy="3170099"/>
          </a:xfrm>
          <a:prstGeom prst="rect">
            <a:avLst/>
          </a:prstGeom>
        </p:spPr>
        <p:txBody>
          <a:bodyPr wrap="square">
            <a:spAutoFit/>
          </a:bodyPr>
          <a:lstStyle/>
          <a:p>
            <a:pPr>
              <a:spcAft>
                <a:spcPts val="600"/>
              </a:spcAft>
            </a:pPr>
            <a:r>
              <a:rPr lang="zh-CN" altLang="en-US" sz="2000" dirty="0" smtClean="0">
                <a:latin typeface="Arial" panose="020B0604020202020204" pitchFamily="34" charset="0"/>
                <a:cs typeface="Arial" panose="020B0604020202020204" pitchFamily="34" charset="0"/>
              </a:rPr>
              <a:t>RQ3: Accuracy and Comparison. How accurate is MNire in method name consistency checking and recommending? and how is it compared with the state-of-the-art approaches for method name consistency checking in and method name recommending?</a:t>
            </a:r>
            <a:endParaRPr lang="en-US" altLang="zh-CN" sz="2000" dirty="0" smtClean="0">
              <a:latin typeface="Arial" panose="020B0604020202020204" pitchFamily="34" charset="0"/>
              <a:cs typeface="Arial" panose="020B0604020202020204" pitchFamily="34" charset="0"/>
            </a:endParaRPr>
          </a:p>
          <a:p>
            <a:pPr>
              <a:spcAft>
                <a:spcPts val="600"/>
              </a:spcAft>
            </a:pPr>
            <a:r>
              <a:rPr lang="zh-CN" altLang="en-US" sz="2000" dirty="0" smtClean="0">
                <a:latin typeface="Arial" panose="020B0604020202020204" pitchFamily="34" charset="0"/>
                <a:cs typeface="Arial" panose="020B0604020202020204" pitchFamily="34" charset="0"/>
              </a:rPr>
              <a:t>RQ4: Context Analysis. How do the three contexts contribute to MNire’s accuracy in MCC and MNR in different settings? </a:t>
            </a:r>
            <a:endParaRPr lang="en-US" altLang="zh-CN" sz="2000" dirty="0">
              <a:latin typeface="Arial" panose="020B0604020202020204" pitchFamily="34" charset="0"/>
              <a:cs typeface="Arial" panose="020B0604020202020204" pitchFamily="34" charset="0"/>
            </a:endParaRPr>
          </a:p>
          <a:p>
            <a:pPr>
              <a:spcAft>
                <a:spcPts val="600"/>
              </a:spcAft>
            </a:pPr>
            <a:r>
              <a:rPr lang="zh-CN" altLang="en-US" sz="2000" dirty="0" smtClean="0">
                <a:latin typeface="Arial" panose="020B0604020202020204" pitchFamily="34" charset="0"/>
                <a:cs typeface="Arial" panose="020B0604020202020204" pitchFamily="34" charset="0"/>
              </a:rPr>
              <a:t>RQ5: Sensitivity Analysis. How do various factors affect MNire’s performance, such as representations, data’s sizes, thresholds? </a:t>
            </a:r>
            <a:endParaRPr lang="en-US" altLang="zh-CN" sz="2000" dirty="0" smtClean="0">
              <a:latin typeface="Arial" panose="020B0604020202020204" pitchFamily="34" charset="0"/>
              <a:cs typeface="Arial" panose="020B0604020202020204" pitchFamily="34" charset="0"/>
            </a:endParaRPr>
          </a:p>
          <a:p>
            <a:pPr>
              <a:spcAft>
                <a:spcPts val="600"/>
              </a:spcAft>
            </a:pPr>
            <a:r>
              <a:rPr lang="zh-CN" altLang="en-US" sz="2000" dirty="0" smtClean="0">
                <a:latin typeface="Arial" panose="020B0604020202020204" pitchFamily="34" charset="0"/>
                <a:cs typeface="Arial" panose="020B0604020202020204" pitchFamily="34" charset="0"/>
              </a:rPr>
              <a:t>RQ6: Time Complexity. What is MNire’s training/testing time? </a:t>
            </a:r>
            <a:endParaRPr lang="en-US" altLang="zh-CN" sz="2000" dirty="0" smtClean="0">
              <a:latin typeface="Arial" panose="020B0604020202020204" pitchFamily="34" charset="0"/>
              <a:cs typeface="Arial" panose="020B0604020202020204" pitchFamily="34" charset="0"/>
            </a:endParaRPr>
          </a:p>
          <a:p>
            <a:pPr>
              <a:spcAft>
                <a:spcPts val="600"/>
              </a:spcAft>
            </a:pPr>
            <a:r>
              <a:rPr lang="zh-CN" altLang="en-US" sz="2000" dirty="0" smtClean="0">
                <a:latin typeface="Arial" panose="020B0604020202020204" pitchFamily="34" charset="0"/>
                <a:cs typeface="Arial" panose="020B0604020202020204" pitchFamily="34" charset="0"/>
              </a:rPr>
              <a:t>RQ7: Usefulness. How useful is MNire in MCC and MNR?</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5918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Methodology</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Datasets</a:t>
            </a:r>
            <a:endParaRPr lang="zh-CN" altLang="en-US" sz="2000" b="1" dirty="0">
              <a:latin typeface="Arial" panose="020B0604020202020204" pitchFamily="34" charset="0"/>
              <a:cs typeface="Arial" panose="020B0604020202020204" pitchFamily="34" charset="0"/>
            </a:endParaRPr>
          </a:p>
        </p:txBody>
      </p:sp>
      <p:sp>
        <p:nvSpPr>
          <p:cNvPr id="3" name="矩形 2"/>
          <p:cNvSpPr/>
          <p:nvPr/>
        </p:nvSpPr>
        <p:spPr>
          <a:xfrm>
            <a:off x="193963" y="1950761"/>
            <a:ext cx="9809019" cy="400110"/>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Corpus for Method Name Consistency Checking</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193963" y="2437884"/>
            <a:ext cx="11924145" cy="2031325"/>
          </a:xfrm>
          <a:prstGeom prst="rect">
            <a:avLst/>
          </a:prstGeom>
        </p:spPr>
        <p:txBody>
          <a:bodyPr wrap="square">
            <a:spAutoFit/>
          </a:bodyPr>
          <a:lstStyle/>
          <a:p>
            <a:r>
              <a:rPr lang="zh-CN" altLang="en-US" b="1" dirty="0" smtClean="0">
                <a:latin typeface="Arial" panose="020B0604020202020204" pitchFamily="34" charset="0"/>
                <a:cs typeface="Arial" panose="020B0604020202020204" pitchFamily="34" charset="0"/>
              </a:rPr>
              <a:t>training dataset</a:t>
            </a:r>
            <a:r>
              <a:rPr lang="en-US" altLang="zh-CN" dirty="0" smtClean="0">
                <a:latin typeface="Arial" panose="020B0604020202020204" pitchFamily="34" charset="0"/>
                <a:cs typeface="Arial" panose="020B0604020202020204" pitchFamily="34" charset="0"/>
              </a:rPr>
              <a:t>: </a:t>
            </a:r>
            <a:r>
              <a:rPr lang="zh-CN" altLang="en-US" dirty="0" smtClean="0">
                <a:latin typeface="Arial" panose="020B0604020202020204" pitchFamily="34" charset="0"/>
                <a:cs typeface="Arial" panose="020B0604020202020204" pitchFamily="34" charset="0"/>
              </a:rPr>
              <a:t>the latest versions of 430 Java projects with at least 100 commits. In total, it has 1,960,872 methods, which were considered by Liu et al. [</a:t>
            </a:r>
            <a:r>
              <a:rPr lang="en-US" altLang="zh-CN" dirty="0" smtClean="0">
                <a:latin typeface="Arial" panose="020B0604020202020204" pitchFamily="34" charset="0"/>
                <a:cs typeface="Arial" panose="020B0604020202020204" pitchFamily="34" charset="0"/>
              </a:rPr>
              <a:t>1</a:t>
            </a:r>
            <a:r>
              <a:rPr lang="zh-CN" altLang="en-US" dirty="0" smtClean="0">
                <a:latin typeface="Arial" panose="020B0604020202020204" pitchFamily="34" charset="0"/>
                <a:cs typeface="Arial" panose="020B0604020202020204" pitchFamily="34" charset="0"/>
              </a:rPr>
              <a:t>] as good/consistent names because they selected the methods whose names have been stable for a long time. </a:t>
            </a:r>
            <a:endParaRPr lang="en-US" altLang="zh-CN" dirty="0" smtClean="0">
              <a:latin typeface="Arial" panose="020B0604020202020204" pitchFamily="34" charset="0"/>
              <a:cs typeface="Arial" panose="020B0604020202020204" pitchFamily="34" charset="0"/>
            </a:endParaRPr>
          </a:p>
          <a:p>
            <a:endParaRPr lang="en-US" altLang="zh-CN" dirty="0" smtClean="0">
              <a:latin typeface="Arial" panose="020B0604020202020204" pitchFamily="34" charset="0"/>
              <a:cs typeface="Arial" panose="020B0604020202020204" pitchFamily="34" charset="0"/>
            </a:endParaRPr>
          </a:p>
          <a:p>
            <a:r>
              <a:rPr lang="zh-CN" altLang="en-US" b="1" dirty="0" smtClean="0">
                <a:latin typeface="Arial" panose="020B0604020202020204" pitchFamily="34" charset="0"/>
                <a:cs typeface="Arial" panose="020B0604020202020204" pitchFamily="34" charset="0"/>
              </a:rPr>
              <a:t>testing dataset</a:t>
            </a:r>
            <a:r>
              <a:rPr lang="en-US" altLang="zh-CN" b="1" dirty="0" smtClean="0">
                <a:latin typeface="Arial" panose="020B0604020202020204" pitchFamily="34" charset="0"/>
                <a:cs typeface="Arial" panose="020B0604020202020204" pitchFamily="34" charset="0"/>
              </a:rPr>
              <a:t>: </a:t>
            </a:r>
            <a:r>
              <a:rPr lang="zh-CN" altLang="en-US" dirty="0" smtClean="0">
                <a:latin typeface="Arial" panose="020B0604020202020204" pitchFamily="34" charset="0"/>
                <a:cs typeface="Arial" panose="020B0604020202020204" pitchFamily="34" charset="0"/>
              </a:rPr>
              <a:t>2,700 methods in which half of them are labelled as consistent and the other half as inconsistent. </a:t>
            </a:r>
            <a:endParaRPr lang="en-US" altLang="zh-CN" dirty="0" smtClean="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For the inconsistent ones, the authors chose the methods whose names have been modified/replaced by developers in the projects for the reasons of confusing or inconsistent names</a:t>
            </a:r>
            <a:endParaRPr lang="zh-CN" altLang="en-US"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stretch>
            <a:fillRect/>
          </a:stretch>
        </p:blipFill>
        <p:spPr>
          <a:xfrm>
            <a:off x="3055390" y="4556222"/>
            <a:ext cx="6433889" cy="2005276"/>
          </a:xfrm>
          <a:prstGeom prst="rect">
            <a:avLst/>
          </a:prstGeom>
        </p:spPr>
      </p:pic>
      <p:sp>
        <p:nvSpPr>
          <p:cNvPr id="7" name="矩形 6"/>
          <p:cNvSpPr/>
          <p:nvPr/>
        </p:nvSpPr>
        <p:spPr>
          <a:xfrm>
            <a:off x="5502119" y="6519446"/>
            <a:ext cx="6773008" cy="338554"/>
          </a:xfrm>
          <a:prstGeom prst="rect">
            <a:avLst/>
          </a:prstGeom>
        </p:spPr>
        <p:txBody>
          <a:bodyPr wrap="none">
            <a:spAutoFit/>
          </a:bodyPr>
          <a:lstStyle/>
          <a:p>
            <a:r>
              <a:rPr lang="en-US" altLang="zh-CN" sz="1600" dirty="0" smtClean="0"/>
              <a:t>[1] </a:t>
            </a:r>
            <a:r>
              <a:rPr lang="zh-CN" altLang="en-US" sz="1600" dirty="0" smtClean="0"/>
              <a:t>Learning to Spot and Refactor Inconsistent Method Names. </a:t>
            </a:r>
            <a:r>
              <a:rPr lang="en-US" altLang="zh-CN" sz="1600" dirty="0" smtClean="0"/>
              <a:t>(ICSE-2019)</a:t>
            </a:r>
          </a:p>
        </p:txBody>
      </p:sp>
    </p:spTree>
    <p:extLst>
      <p:ext uri="{BB962C8B-B14F-4D97-AF65-F5344CB8AC3E}">
        <p14:creationId xmlns:p14="http://schemas.microsoft.com/office/powerpoint/2010/main" val="16810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Methodology</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Datasets</a:t>
            </a:r>
            <a:endParaRPr lang="zh-CN" altLang="en-US" sz="2000" b="1" dirty="0">
              <a:latin typeface="Arial" panose="020B0604020202020204" pitchFamily="34" charset="0"/>
              <a:cs typeface="Arial" panose="020B0604020202020204" pitchFamily="34" charset="0"/>
            </a:endParaRPr>
          </a:p>
        </p:txBody>
      </p:sp>
      <p:sp>
        <p:nvSpPr>
          <p:cNvPr id="3" name="矩形 2"/>
          <p:cNvSpPr/>
          <p:nvPr/>
        </p:nvSpPr>
        <p:spPr>
          <a:xfrm>
            <a:off x="193963" y="2018044"/>
            <a:ext cx="9809019" cy="400110"/>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Corpus for Method Name Recommendation </a:t>
            </a:r>
          </a:p>
        </p:txBody>
      </p:sp>
      <p:sp>
        <p:nvSpPr>
          <p:cNvPr id="8" name="矩形 7"/>
          <p:cNvSpPr/>
          <p:nvPr/>
        </p:nvSpPr>
        <p:spPr>
          <a:xfrm>
            <a:off x="193963" y="2657133"/>
            <a:ext cx="11859492" cy="1477328"/>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Followed the same setting and procedure with code2vec to build the corpus. </a:t>
            </a:r>
          </a:p>
          <a:p>
            <a:r>
              <a:rPr lang="en-US" altLang="zh-CN" dirty="0" smtClean="0">
                <a:latin typeface="Arial" panose="020B0604020202020204" pitchFamily="34" charset="0"/>
                <a:cs typeface="Arial" panose="020B0604020202020204" pitchFamily="34" charset="0"/>
              </a:rPr>
              <a:t>Collected 10K top-ranked, public Java projects on GitHub. The MNR corpus contains about 14.5M methods and 1.8M unique files. </a:t>
            </a:r>
          </a:p>
          <a:p>
            <a:r>
              <a:rPr lang="en-US" altLang="zh-CN" dirty="0" smtClean="0">
                <a:latin typeface="Arial" panose="020B0604020202020204" pitchFamily="34" charset="0"/>
                <a:cs typeface="Arial" panose="020B0604020202020204" pitchFamily="34" charset="0"/>
              </a:rPr>
              <a:t>All the files in all the projects are shuffled and split into 1.7M training and 61K testing files, i.e., 14M training and 458K testing methods.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3684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Methodology</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Datasets</a:t>
            </a:r>
            <a:endParaRPr lang="zh-CN" altLang="en-US" sz="2000" b="1" dirty="0">
              <a:latin typeface="Arial" panose="020B0604020202020204" pitchFamily="34" charset="0"/>
              <a:cs typeface="Arial" panose="020B0604020202020204" pitchFamily="34" charset="0"/>
            </a:endParaRPr>
          </a:p>
        </p:txBody>
      </p:sp>
      <p:sp>
        <p:nvSpPr>
          <p:cNvPr id="9" name="矩形 8"/>
          <p:cNvSpPr/>
          <p:nvPr/>
        </p:nvSpPr>
        <p:spPr>
          <a:xfrm>
            <a:off x="193963" y="2168551"/>
            <a:ext cx="11055928" cy="1015663"/>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In the experiments for RQ4, RQ5 and RQ6, we split the corpus based on the number of projects, instead of files. </a:t>
            </a:r>
            <a:r>
              <a:rPr lang="en-US" altLang="zh-CN" sz="2000" dirty="0" smtClean="0">
                <a:latin typeface="Arial" panose="020B0604020202020204" pitchFamily="34" charset="0"/>
                <a:cs typeface="Arial" panose="020B0604020202020204" pitchFamily="34" charset="0"/>
              </a:rPr>
              <a:t>The project-based setting reflects better the real-world usage of </a:t>
            </a:r>
            <a:r>
              <a:rPr lang="en-US" altLang="zh-CN" sz="2000" dirty="0" err="1" smtClean="0">
                <a:latin typeface="Arial" panose="020B0604020202020204" pitchFamily="34" charset="0"/>
                <a:cs typeface="Arial" panose="020B0604020202020204" pitchFamily="34" charset="0"/>
              </a:rPr>
              <a:t>MNire</a:t>
            </a:r>
            <a:r>
              <a:rPr lang="en-US" altLang="zh-CN" sz="2000" dirty="0" smtClean="0">
                <a:latin typeface="Arial" panose="020B0604020202020204" pitchFamily="34" charset="0"/>
                <a:cs typeface="Arial" panose="020B0604020202020204" pitchFamily="34" charset="0"/>
              </a:rPr>
              <a:t> where it is trained on the set of existing projects and used to check for a new project.</a:t>
            </a:r>
          </a:p>
        </p:txBody>
      </p:sp>
    </p:spTree>
    <p:extLst>
      <p:ext uri="{BB962C8B-B14F-4D97-AF65-F5344CB8AC3E}">
        <p14:creationId xmlns:p14="http://schemas.microsoft.com/office/powerpoint/2010/main" val="2754717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Accuracy Comparison (RQ3)</a:t>
            </a:r>
            <a:endParaRPr lang="zh-CN" altLang="en-US" sz="2000" b="1" dirty="0">
              <a:latin typeface="Arial" panose="020B0604020202020204" pitchFamily="34" charset="0"/>
              <a:cs typeface="Arial" panose="020B0604020202020204" pitchFamily="34" charset="0"/>
            </a:endParaRPr>
          </a:p>
        </p:txBody>
      </p:sp>
      <p:sp>
        <p:nvSpPr>
          <p:cNvPr id="3" name="矩形 2"/>
          <p:cNvSpPr/>
          <p:nvPr/>
        </p:nvSpPr>
        <p:spPr>
          <a:xfrm>
            <a:off x="298345" y="2071316"/>
            <a:ext cx="4923143"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Accuracy on Method Consistency Checking</a:t>
            </a:r>
            <a:endParaRPr lang="zh-CN" altLang="en-US"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5364480" y="1720060"/>
            <a:ext cx="6040753" cy="2255882"/>
          </a:xfrm>
          <a:prstGeom prst="rect">
            <a:avLst/>
          </a:prstGeom>
        </p:spPr>
      </p:pic>
      <p:sp>
        <p:nvSpPr>
          <p:cNvPr id="8" name="矩形 7"/>
          <p:cNvSpPr/>
          <p:nvPr/>
        </p:nvSpPr>
        <p:spPr>
          <a:xfrm>
            <a:off x="298345" y="4274770"/>
            <a:ext cx="12013728" cy="923330"/>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For the IC classification, MNire’s recall and precision are 10.4% and 10.8% relatively higher than Liu et al. </a:t>
            </a:r>
            <a:endParaRPr lang="en-US" altLang="zh-CN" dirty="0">
              <a:latin typeface="Arial" panose="020B0604020202020204" pitchFamily="34" charset="0"/>
              <a:cs typeface="Arial" panose="020B0604020202020204" pitchFamily="34" charset="0"/>
            </a:endParaRPr>
          </a:p>
          <a:p>
            <a:r>
              <a:rPr lang="en-US" altLang="zh-CN" dirty="0" smtClean="0"/>
              <a:t>their tool renames all the local variables of the same type T to a single name, </a:t>
            </a:r>
            <a:r>
              <a:rPr lang="en-US" altLang="zh-CN" dirty="0" err="1" smtClean="0"/>
              <a:t>TVar</a:t>
            </a:r>
            <a:r>
              <a:rPr lang="en-US" altLang="zh-CN" dirty="0" smtClean="0"/>
              <a:t>. This increases the similarity of methods that actually implement different tasks.</a:t>
            </a:r>
            <a:endParaRPr lang="zh-CN" altLang="en-US" dirty="0"/>
          </a:p>
        </p:txBody>
      </p:sp>
      <p:sp>
        <p:nvSpPr>
          <p:cNvPr id="10" name="矩形 9"/>
          <p:cNvSpPr/>
          <p:nvPr/>
        </p:nvSpPr>
        <p:spPr>
          <a:xfrm>
            <a:off x="298345" y="5391879"/>
            <a:ext cx="11684001" cy="1200329"/>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For the C classification, MNire detects better consistent names than Liu et al. with relatively higher recall (16.6%) and precision (9%). </a:t>
            </a:r>
            <a:endParaRPr lang="en-US" altLang="zh-CN" dirty="0" smtClean="0">
              <a:latin typeface="Arial" panose="020B0604020202020204" pitchFamily="34" charset="0"/>
              <a:cs typeface="Arial" panose="020B0604020202020204" pitchFamily="34" charset="0"/>
            </a:endParaRPr>
          </a:p>
          <a:p>
            <a:r>
              <a:rPr lang="en-US" altLang="zh-CN" dirty="0" smtClean="0"/>
              <a:t>There are consistent methods which are similarly implemented, however are named differently. There are also other cases in which two methods are named the same, but implemented in different ways for different tasks.</a:t>
            </a:r>
            <a:endParaRPr lang="zh-CN" altLang="en-US" dirty="0"/>
          </a:p>
        </p:txBody>
      </p:sp>
    </p:spTree>
    <p:extLst>
      <p:ext uri="{BB962C8B-B14F-4D97-AF65-F5344CB8AC3E}">
        <p14:creationId xmlns:p14="http://schemas.microsoft.com/office/powerpoint/2010/main" val="3042251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Accuracy Comparison (RQ3)</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236153" y="2016706"/>
            <a:ext cx="5128327"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Accuracy on Method Name Recommendation</a:t>
            </a:r>
            <a:endParaRPr lang="zh-CN" altLang="en-US"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2"/>
          <a:stretch>
            <a:fillRect/>
          </a:stretch>
        </p:blipFill>
        <p:spPr>
          <a:xfrm>
            <a:off x="541840" y="2544697"/>
            <a:ext cx="5969798" cy="1931893"/>
          </a:xfrm>
          <a:prstGeom prst="rect">
            <a:avLst/>
          </a:prstGeom>
        </p:spPr>
      </p:pic>
      <p:sp>
        <p:nvSpPr>
          <p:cNvPr id="9" name="矩形 8"/>
          <p:cNvSpPr/>
          <p:nvPr/>
        </p:nvSpPr>
        <p:spPr>
          <a:xfrm>
            <a:off x="318653" y="4886545"/>
            <a:ext cx="11434619" cy="369332"/>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MNire achieves relatively higher than code2vec </a:t>
            </a:r>
            <a:r>
              <a:rPr lang="en-US" altLang="zh-CN" dirty="0" err="1" smtClean="0">
                <a:latin typeface="Arial" panose="020B0604020202020204" pitchFamily="34" charset="0"/>
                <a:cs typeface="Arial" panose="020B0604020202020204" pitchFamily="34" charset="0"/>
              </a:rPr>
              <a:t>i</a:t>
            </a:r>
            <a:r>
              <a:rPr lang="zh-CN" altLang="en-US" dirty="0" smtClean="0">
                <a:latin typeface="Arial" panose="020B0604020202020204" pitchFamily="34" charset="0"/>
                <a:cs typeface="Arial" panose="020B0604020202020204" pitchFamily="34" charset="0"/>
              </a:rPr>
              <a:t>n both recall (18.2%) and precision (11.1%).</a:t>
            </a:r>
            <a:endParaRPr lang="zh-CN" altLang="en-US" dirty="0">
              <a:latin typeface="Arial" panose="020B0604020202020204" pitchFamily="34" charset="0"/>
              <a:cs typeface="Arial" panose="020B0604020202020204" pitchFamily="34" charset="0"/>
            </a:endParaRPr>
          </a:p>
        </p:txBody>
      </p:sp>
      <p:sp>
        <p:nvSpPr>
          <p:cNvPr id="11" name="矩形 10"/>
          <p:cNvSpPr/>
          <p:nvPr/>
        </p:nvSpPr>
        <p:spPr>
          <a:xfrm>
            <a:off x="318653" y="5384543"/>
            <a:ext cx="11559311" cy="1200329"/>
          </a:xfrm>
          <a:prstGeom prst="rect">
            <a:avLst/>
          </a:prstGeom>
        </p:spPr>
        <p:txBody>
          <a:bodyPr wrap="square">
            <a:spAutoFit/>
          </a:bodyPr>
          <a:lstStyle/>
          <a:p>
            <a:pPr marL="285750" indent="-285750">
              <a:buFont typeface="Arial" panose="020B0604020202020204" pitchFamily="34" charset="0"/>
              <a:buChar char="•"/>
            </a:pPr>
            <a:r>
              <a:rPr lang="en-US" altLang="zh-CN" dirty="0" smtClean="0"/>
              <a:t>R</a:t>
            </a:r>
            <a:r>
              <a:rPr lang="zh-CN" altLang="en-US" dirty="0" smtClean="0"/>
              <a:t>eason for code2vec to have a lower recall</a:t>
            </a:r>
            <a:r>
              <a:rPr lang="en-US" altLang="zh-CN" dirty="0" smtClean="0"/>
              <a:t>: source code with different structures can have similar names. In this case, code2vec recommends two different names. </a:t>
            </a:r>
          </a:p>
          <a:p>
            <a:pPr marL="285750" indent="-285750">
              <a:buFont typeface="Arial" panose="020B0604020202020204" pitchFamily="34" charset="0"/>
              <a:buChar char="•"/>
            </a:pPr>
            <a:r>
              <a:rPr lang="en-US" altLang="zh-CN" dirty="0" smtClean="0"/>
              <a:t>Reason for </a:t>
            </a:r>
            <a:r>
              <a:rPr lang="en-US" altLang="zh-CN" dirty="0" err="1" smtClean="0"/>
              <a:t>MNire’s</a:t>
            </a:r>
            <a:r>
              <a:rPr lang="en-US" altLang="zh-CN" dirty="0" smtClean="0"/>
              <a:t> higher precision over code2vec:  there are cases in which two methods are realized in the same structure, but are named differently since they are in different classes for different purposes.</a:t>
            </a:r>
            <a:endParaRPr lang="zh-CN" altLang="en-US" dirty="0"/>
          </a:p>
        </p:txBody>
      </p:sp>
    </p:spTree>
    <p:extLst>
      <p:ext uri="{BB962C8B-B14F-4D97-AF65-F5344CB8AC3E}">
        <p14:creationId xmlns:p14="http://schemas.microsoft.com/office/powerpoint/2010/main" val="32735767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Accuracy Comparison (RQ3)</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236153" y="2016706"/>
            <a:ext cx="7295587"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Generative Capability to Infer Previously Un-seen Method Names</a:t>
            </a:r>
            <a:endParaRPr lang="zh-CN" altLang="en-US" dirty="0">
              <a:latin typeface="Arial" panose="020B0604020202020204" pitchFamily="34" charset="0"/>
              <a:cs typeface="Arial" panose="020B0604020202020204" pitchFamily="34" charset="0"/>
            </a:endParaRPr>
          </a:p>
        </p:txBody>
      </p:sp>
      <p:sp>
        <p:nvSpPr>
          <p:cNvPr id="3" name="矩形 2"/>
          <p:cNvSpPr/>
          <p:nvPr/>
        </p:nvSpPr>
        <p:spPr>
          <a:xfrm>
            <a:off x="563418" y="2494826"/>
            <a:ext cx="11314546" cy="1200329"/>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There are +60K (13.1%) out of +460K generated cases that were not seen during </a:t>
            </a:r>
            <a:r>
              <a:rPr lang="en-US" altLang="zh-CN" dirty="0" smtClean="0">
                <a:latin typeface="Arial" panose="020B0604020202020204" pitchFamily="34" charset="0"/>
                <a:cs typeface="Arial" panose="020B0604020202020204" pitchFamily="34" charset="0"/>
              </a:rPr>
              <a:t>training. </a:t>
            </a:r>
          </a:p>
          <a:p>
            <a:r>
              <a:rPr lang="en-US" altLang="zh-CN" dirty="0" smtClean="0">
                <a:latin typeface="Arial" panose="020B0604020202020204" pitchFamily="34" charset="0"/>
                <a:cs typeface="Arial" panose="020B0604020202020204" pitchFamily="34" charset="0"/>
              </a:rPr>
              <a:t>The precision and recall of this set of generated ones are 59.8% and 58.3%, respectively. Especially, in 16.8% of these generated cases (i.e., 2.2% total cases), the generated names exactly match with the expected ones in the oracle. </a:t>
            </a:r>
            <a:endParaRPr lang="zh-CN" altLang="en-US" dirty="0">
              <a:latin typeface="Arial" panose="020B0604020202020204" pitchFamily="34" charset="0"/>
              <a:cs typeface="Arial" panose="020B0604020202020204" pitchFamily="34" charset="0"/>
            </a:endParaRPr>
          </a:p>
        </p:txBody>
      </p:sp>
      <p:sp>
        <p:nvSpPr>
          <p:cNvPr id="5" name="矩形 4"/>
          <p:cNvSpPr/>
          <p:nvPr/>
        </p:nvSpPr>
        <p:spPr>
          <a:xfrm>
            <a:off x="443345" y="4282063"/>
            <a:ext cx="11573164"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MNire predicts well even the un-seen method names. This shows that it learns to suggest the method names, rather than retrieving what have been stored in the training corpus</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1082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Accuracy Comparison (RQ3)</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236153" y="2016706"/>
            <a:ext cx="5149871"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Accuracy by the Sizes of Methods in Test Set</a:t>
            </a:r>
            <a:endParaRPr lang="zh-CN" altLang="en-US"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2"/>
          <a:stretch>
            <a:fillRect/>
          </a:stretch>
        </p:blipFill>
        <p:spPr>
          <a:xfrm>
            <a:off x="2072560" y="2928273"/>
            <a:ext cx="7043731" cy="2632052"/>
          </a:xfrm>
          <a:prstGeom prst="rect">
            <a:avLst/>
          </a:prstGeom>
        </p:spPr>
      </p:pic>
    </p:spTree>
    <p:extLst>
      <p:ext uri="{BB962C8B-B14F-4D97-AF65-F5344CB8AC3E}">
        <p14:creationId xmlns:p14="http://schemas.microsoft.com/office/powerpoint/2010/main" val="2883470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a:t>
            </a:r>
            <a:r>
              <a:rPr lang="en-US" altLang="zh-CN" b="1" dirty="0" smtClean="0"/>
              <a:t> </a:t>
            </a:r>
            <a:r>
              <a:rPr lang="en-US" altLang="zh-CN" dirty="0" smtClean="0"/>
              <a:t>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Context Analysis Results (RQ4)</a:t>
            </a:r>
            <a:endParaRPr lang="zh-CN" altLang="en-US" sz="2000"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3828711" y="2099835"/>
            <a:ext cx="5778381" cy="4408750"/>
          </a:xfrm>
          <a:prstGeom prst="rect">
            <a:avLst/>
          </a:prstGeom>
        </p:spPr>
      </p:pic>
    </p:spTree>
    <p:extLst>
      <p:ext uri="{BB962C8B-B14F-4D97-AF65-F5344CB8AC3E}">
        <p14:creationId xmlns:p14="http://schemas.microsoft.com/office/powerpoint/2010/main" val="3076570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Sensitivity Results (RQ5) </a:t>
            </a:r>
            <a:endParaRPr lang="zh-CN" altLang="en-US" sz="2000"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5911035" y="1463790"/>
            <a:ext cx="5966929" cy="4301162"/>
          </a:xfrm>
          <a:prstGeom prst="rect">
            <a:avLst/>
          </a:prstGeom>
        </p:spPr>
      </p:pic>
      <p:sp>
        <p:nvSpPr>
          <p:cNvPr id="6" name="矩形 5"/>
          <p:cNvSpPr/>
          <p:nvPr/>
        </p:nvSpPr>
        <p:spPr>
          <a:xfrm>
            <a:off x="270127" y="2124973"/>
            <a:ext cx="4700967"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Accuracy with Different Representations. </a:t>
            </a:r>
            <a:endParaRPr lang="zh-CN" altLang="en-US" dirty="0">
              <a:latin typeface="Arial" panose="020B0604020202020204" pitchFamily="34" charset="0"/>
              <a:cs typeface="Arial" panose="020B0604020202020204" pitchFamily="34" charset="0"/>
            </a:endParaRPr>
          </a:p>
        </p:txBody>
      </p:sp>
      <p:sp>
        <p:nvSpPr>
          <p:cNvPr id="8" name="矩形 7"/>
          <p:cNvSpPr/>
          <p:nvPr/>
        </p:nvSpPr>
        <p:spPr>
          <a:xfrm>
            <a:off x="334782" y="3318018"/>
            <a:ext cx="6096000" cy="646331"/>
          </a:xfrm>
          <a:prstGeom prst="rect">
            <a:avLst/>
          </a:prstGeom>
        </p:spPr>
        <p:txBody>
          <a:bodyPr>
            <a:spAutoFit/>
          </a:bodyPr>
          <a:lstStyle/>
          <a:p>
            <a:r>
              <a:rPr lang="zh-CN" altLang="en-US" dirty="0" smtClean="0">
                <a:latin typeface="Arial" panose="020B0604020202020204" pitchFamily="34" charset="0"/>
                <a:cs typeface="Arial" panose="020B0604020202020204" pitchFamily="34" charset="0"/>
              </a:rPr>
              <a:t>the more sophisticated representations are used, the lower accuracies in both MCC and MNR</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9" name="矩形 8"/>
          <p:cNvSpPr/>
          <p:nvPr/>
        </p:nvSpPr>
        <p:spPr>
          <a:xfrm>
            <a:off x="193963" y="5778904"/>
            <a:ext cx="11847982" cy="1015663"/>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T</a:t>
            </a:r>
            <a:r>
              <a:rPr lang="zh-CN" altLang="en-US" sz="2000" dirty="0" smtClean="0">
                <a:latin typeface="Arial" panose="020B0604020202020204" pitchFamily="34" charset="0"/>
                <a:cs typeface="Arial" panose="020B0604020202020204" pitchFamily="34" charset="0"/>
              </a:rPr>
              <a:t>he representations of the method bodies such as text, tree, graph, are important for code structures, however for method naming, the naturalness factor, i.e., the program entities’ names are more deciding factors</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4491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09" y="154809"/>
            <a:ext cx="10515600" cy="1325563"/>
          </a:xfrm>
        </p:spPr>
        <p:txBody>
          <a:bodyPr/>
          <a:lstStyle/>
          <a:p>
            <a:r>
              <a:rPr lang="en-US" altLang="zh-CN" dirty="0" smtClean="0"/>
              <a:t>Introduction</a:t>
            </a:r>
            <a:endParaRPr lang="zh-CN" altLang="en-US" dirty="0"/>
          </a:p>
        </p:txBody>
      </p:sp>
      <p:sp>
        <p:nvSpPr>
          <p:cNvPr id="10" name="矩形 9"/>
          <p:cNvSpPr/>
          <p:nvPr/>
        </p:nvSpPr>
        <p:spPr>
          <a:xfrm>
            <a:off x="5529829" y="6519446"/>
            <a:ext cx="6827510" cy="338554"/>
          </a:xfrm>
          <a:prstGeom prst="rect">
            <a:avLst/>
          </a:prstGeom>
        </p:spPr>
        <p:txBody>
          <a:bodyPr wrap="none">
            <a:spAutoFit/>
          </a:bodyPr>
          <a:lstStyle/>
          <a:p>
            <a:r>
              <a:rPr lang="en-US" altLang="zh-CN" sz="1600" dirty="0" smtClean="0"/>
              <a:t>[2] Code2Vec: Learning Distributed Representations of Code. (POPL-2019)</a:t>
            </a:r>
            <a:endParaRPr lang="zh-CN" altLang="en-US" sz="1600" dirty="0"/>
          </a:p>
        </p:txBody>
      </p:sp>
      <p:sp>
        <p:nvSpPr>
          <p:cNvPr id="12" name="矩形 11"/>
          <p:cNvSpPr/>
          <p:nvPr/>
        </p:nvSpPr>
        <p:spPr>
          <a:xfrm>
            <a:off x="277089" y="3873343"/>
            <a:ext cx="11065163" cy="646331"/>
          </a:xfrm>
          <a:prstGeom prst="rect">
            <a:avLst/>
          </a:prstGeom>
        </p:spPr>
        <p:txBody>
          <a:bodyPr wrap="squar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M</a:t>
            </a:r>
            <a:r>
              <a:rPr lang="zh-CN" altLang="en-US" dirty="0" smtClean="0">
                <a:latin typeface="Arial" panose="020B0604020202020204" pitchFamily="34" charset="0"/>
                <a:cs typeface="Arial" panose="020B0604020202020204" pitchFamily="34" charset="0"/>
              </a:rPr>
              <a:t>achine learning direction</a:t>
            </a:r>
            <a:r>
              <a:rPr lang="en-US" altLang="zh-CN" dirty="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 code2vec [2] suggests a name for a given method with the key idea that two methods with similar AST structures should have similar names</a:t>
            </a:r>
            <a:r>
              <a:rPr lang="en-US" altLang="zh-CN" dirty="0" smtClean="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sp>
        <p:nvSpPr>
          <p:cNvPr id="13" name="矩形 12"/>
          <p:cNvSpPr/>
          <p:nvPr/>
        </p:nvSpPr>
        <p:spPr>
          <a:xfrm>
            <a:off x="563419" y="4738093"/>
            <a:ext cx="11203707" cy="923330"/>
          </a:xfrm>
          <a:prstGeom prst="rect">
            <a:avLst/>
          </a:prstGeom>
        </p:spPr>
        <p:txBody>
          <a:bodyPr wrap="square">
            <a:spAutoFit/>
          </a:bodyPr>
          <a:lstStyle/>
          <a:p>
            <a:pPr marL="285750" indent="-285750">
              <a:buFontTx/>
              <a:buChar char="-"/>
            </a:pPr>
            <a:r>
              <a:rPr lang="zh-CN" altLang="en-US" dirty="0" smtClean="0">
                <a:latin typeface="Arial" panose="020B0604020202020204" pitchFamily="34" charset="0"/>
                <a:cs typeface="Arial" panose="020B0604020202020204" pitchFamily="34" charset="0"/>
              </a:rPr>
              <a:t>two methods implemented with different AST structures (e.g., for versus while) can perform the same task, thus, can be given the same name.</a:t>
            </a:r>
            <a:endParaRPr lang="en-US" altLang="zh-CN" dirty="0" smtClean="0">
              <a:latin typeface="Arial" panose="020B0604020202020204" pitchFamily="34" charset="0"/>
              <a:cs typeface="Arial" panose="020B0604020202020204" pitchFamily="34" charset="0"/>
            </a:endParaRPr>
          </a:p>
          <a:p>
            <a:pPr marL="285750" indent="-285750">
              <a:buFontTx/>
              <a:buChar char="-"/>
            </a:pPr>
            <a:r>
              <a:rPr lang="en-US" altLang="zh-CN" dirty="0" smtClean="0">
                <a:latin typeface="Arial" panose="020B0604020202020204" pitchFamily="34" charset="0"/>
                <a:cs typeface="Arial" panose="020B0604020202020204" pitchFamily="34" charset="0"/>
              </a:rPr>
              <a:t>not capable of generating a new name for a </a:t>
            </a:r>
            <a:r>
              <a:rPr lang="en-US" altLang="zh-CN" dirty="0" smtClean="0">
                <a:latin typeface="Arial" panose="020B0604020202020204" pitchFamily="34" charset="0"/>
                <a:cs typeface="Arial" panose="020B0604020202020204" pitchFamily="34" charset="0"/>
              </a:rPr>
              <a:t>method</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14" name="矩形 13"/>
          <p:cNvSpPr/>
          <p:nvPr/>
        </p:nvSpPr>
        <p:spPr>
          <a:xfrm>
            <a:off x="277089" y="1541744"/>
            <a:ext cx="11656291" cy="707886"/>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M</a:t>
            </a:r>
            <a:r>
              <a:rPr lang="zh-CN" altLang="en-US" sz="2000" dirty="0" smtClean="0">
                <a:latin typeface="Arial" panose="020B0604020202020204" pitchFamily="34" charset="0"/>
                <a:cs typeface="Arial" panose="020B0604020202020204" pitchFamily="34" charset="0"/>
              </a:rPr>
              <a:t>isleading names for program entities in a regular program or the APIs in a software library confuse engineers on API usages, leading to misuses and defects. </a:t>
            </a:r>
            <a:endParaRPr lang="zh-CN" altLang="en-US" sz="2000" dirty="0">
              <a:latin typeface="Arial" panose="020B0604020202020204" pitchFamily="34" charset="0"/>
              <a:cs typeface="Arial" panose="020B0604020202020204" pitchFamily="34" charset="0"/>
            </a:endParaRPr>
          </a:p>
        </p:txBody>
      </p:sp>
      <p:sp>
        <p:nvSpPr>
          <p:cNvPr id="15" name="矩形 14"/>
          <p:cNvSpPr/>
          <p:nvPr/>
        </p:nvSpPr>
        <p:spPr>
          <a:xfrm>
            <a:off x="277089" y="2553655"/>
            <a:ext cx="11490037" cy="1015663"/>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Recognizing the importance of meaningful names, researchers have introduced automated tools to verify the consistency between the methods’ names and their bodies, and then to suggest succinct names for inconsistent methods</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651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Sensitivity Results (RQ5) </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270127" y="2124973"/>
            <a:ext cx="4388830"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Impact of Contexts’ Sizes on Accuracy</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541467" y="2711359"/>
            <a:ext cx="6142691" cy="1158677"/>
          </a:xfrm>
          <a:prstGeom prst="rect">
            <a:avLst/>
          </a:prstGeom>
        </p:spPr>
      </p:pic>
      <p:sp>
        <p:nvSpPr>
          <p:cNvPr id="7" name="矩形 6"/>
          <p:cNvSpPr/>
          <p:nvPr/>
        </p:nvSpPr>
        <p:spPr>
          <a:xfrm>
            <a:off x="541467" y="4173724"/>
            <a:ext cx="11013224"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W</a:t>
            </a:r>
            <a:r>
              <a:rPr lang="zh-CN" altLang="en-US" dirty="0" smtClean="0">
                <a:latin typeface="Arial" panose="020B0604020202020204" pitchFamily="34" charset="0"/>
                <a:cs typeface="Arial" panose="020B0604020202020204" pitchFamily="34" charset="0"/>
              </a:rPr>
              <a:t>ith longer contexts (having more tokens), MNire performs better as it has seen more possible tokens. Thus, using training data with longer contexts is better.</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58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Sensitivity Results (RQ5) </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270127" y="2124973"/>
            <a:ext cx="4854983"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Impact of Training Data’s Size on Accuracy</a:t>
            </a:r>
            <a:endParaRPr lang="zh-CN" altLang="en-US"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2423956" y="2711361"/>
            <a:ext cx="6581499" cy="1890718"/>
          </a:xfrm>
          <a:prstGeom prst="rect">
            <a:avLst/>
          </a:prstGeom>
        </p:spPr>
      </p:pic>
    </p:spTree>
    <p:extLst>
      <p:ext uri="{BB962C8B-B14F-4D97-AF65-F5344CB8AC3E}">
        <p14:creationId xmlns:p14="http://schemas.microsoft.com/office/powerpoint/2010/main" val="2099074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a:t>
            </a:r>
            <a:r>
              <a:rPr lang="en-US" altLang="zh-CN" b="1" dirty="0" smtClean="0"/>
              <a:t> </a:t>
            </a:r>
            <a:r>
              <a:rPr lang="en-US" altLang="zh-CN" dirty="0" smtClean="0"/>
              <a:t>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Sensitivity Results (RQ5) </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270127" y="2124973"/>
            <a:ext cx="3431389"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Impact of Threshold for MCC</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3361111" y="2711360"/>
            <a:ext cx="4933144" cy="2691445"/>
          </a:xfrm>
          <a:prstGeom prst="rect">
            <a:avLst/>
          </a:prstGeom>
        </p:spPr>
      </p:pic>
      <p:sp>
        <p:nvSpPr>
          <p:cNvPr id="7" name="矩形 6"/>
          <p:cNvSpPr/>
          <p:nvPr/>
        </p:nvSpPr>
        <p:spPr>
          <a:xfrm>
            <a:off x="701964" y="6006192"/>
            <a:ext cx="9116752" cy="369332"/>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The point which balances the F-scores of IC and C at 64.7% is T = 0.94.</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020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Time Complexity (RQ6)</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341744" y="2190110"/>
            <a:ext cx="11711710" cy="163121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All experiments were run on a Windows workstation with 16 Intel Xeon 3.7GHz processors, 32GB RAM, and a single Quadro P5000. </a:t>
            </a:r>
            <a:endParaRPr lang="en-US" altLang="zh-C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For MCC, MNire took 3 hours for training, and classified with a rate of 530 methods/second. </a:t>
            </a:r>
            <a:endParaRPr lang="en-US" altLang="zh-C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For MNR, it took 15 hours for training, compared to 30 hours by code2vec with a higher performance GPU (Tesla K80). </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696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600"/>
              </a:spcAft>
            </a:pPr>
            <a:r>
              <a:rPr lang="en-US" altLang="zh-CN" dirty="0" smtClean="0"/>
              <a:t>Empirical Results</a:t>
            </a:r>
            <a:endParaRPr lang="zh-CN" altLang="en-US" dirty="0"/>
          </a:p>
        </p:txBody>
      </p:sp>
      <p:sp>
        <p:nvSpPr>
          <p:cNvPr id="4" name="矩形 3"/>
          <p:cNvSpPr/>
          <p:nvPr/>
        </p:nvSpPr>
        <p:spPr>
          <a:xfrm>
            <a:off x="193963" y="1507808"/>
            <a:ext cx="11684001" cy="400110"/>
          </a:xfrm>
          <a:prstGeom prst="rect">
            <a:avLst/>
          </a:prstGeom>
        </p:spPr>
        <p:txBody>
          <a:bodyPr wrap="square">
            <a:spAutoFit/>
          </a:bodyPr>
          <a:lstStyle/>
          <a:p>
            <a:pPr>
              <a:spcAft>
                <a:spcPts val="600"/>
              </a:spcAft>
            </a:pPr>
            <a:r>
              <a:rPr lang="en-US" altLang="zh-CN" sz="2000" b="1" dirty="0" smtClean="0">
                <a:latin typeface="Arial" panose="020B0604020202020204" pitchFamily="34" charset="0"/>
                <a:cs typeface="Arial" panose="020B0604020202020204" pitchFamily="34" charset="0"/>
              </a:rPr>
              <a:t>Live Study on Real Developers (RQ7)</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193963" y="2051565"/>
            <a:ext cx="11517746" cy="1015663"/>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To evaluate </a:t>
            </a:r>
            <a:r>
              <a:rPr lang="en-US" altLang="zh-CN" sz="2000" dirty="0" err="1" smtClean="0">
                <a:latin typeface="Arial" panose="020B0604020202020204" pitchFamily="34" charset="0"/>
                <a:cs typeface="Arial" panose="020B0604020202020204" pitchFamily="34" charset="0"/>
              </a:rPr>
              <a:t>MNire’s</a:t>
            </a:r>
            <a:r>
              <a:rPr lang="en-US" altLang="zh-CN" sz="2000" dirty="0" smtClean="0">
                <a:latin typeface="Arial" panose="020B0604020202020204" pitchFamily="34" charset="0"/>
                <a:cs typeface="Arial" panose="020B0604020202020204" pitchFamily="34" charset="0"/>
              </a:rPr>
              <a:t> usefulness, we conducted a study on active open-source projects in which we submitted pull requests (PRs) of method renaming suggested by </a:t>
            </a:r>
            <a:r>
              <a:rPr lang="en-US" altLang="zh-CN" sz="2000" dirty="0" err="1" smtClean="0">
                <a:latin typeface="Arial" panose="020B0604020202020204" pitchFamily="34" charset="0"/>
                <a:cs typeface="Arial" panose="020B0604020202020204" pitchFamily="34" charset="0"/>
              </a:rPr>
              <a:t>MNire</a:t>
            </a:r>
            <a:r>
              <a:rPr lang="en-US" altLang="zh-CN" sz="2000" dirty="0" smtClean="0">
                <a:latin typeface="Arial" panose="020B0604020202020204" pitchFamily="34" charset="0"/>
                <a:cs typeface="Arial" panose="020B0604020202020204" pitchFamily="34" charset="0"/>
              </a:rPr>
              <a:t> and assess PR acceptance rates. </a:t>
            </a:r>
            <a:endParaRPr lang="zh-CN" altLang="en-US" sz="2000" dirty="0">
              <a:latin typeface="Arial" panose="020B0604020202020204" pitchFamily="34" charset="0"/>
              <a:cs typeface="Arial" panose="020B0604020202020204" pitchFamily="34" charset="0"/>
            </a:endParaRPr>
          </a:p>
        </p:txBody>
      </p:sp>
      <p:sp>
        <p:nvSpPr>
          <p:cNvPr id="3" name="矩形 2"/>
          <p:cNvSpPr/>
          <p:nvPr/>
        </p:nvSpPr>
        <p:spPr>
          <a:xfrm>
            <a:off x="193963" y="3233481"/>
            <a:ext cx="11425382"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To avoid much work for developers, we randomly selected only 50 cases of inconsistent method names and suggested names.</a:t>
            </a:r>
            <a:endParaRPr lang="zh-CN" altLang="en-US"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stretch>
            <a:fillRect/>
          </a:stretch>
        </p:blipFill>
        <p:spPr>
          <a:xfrm>
            <a:off x="2401164" y="4197612"/>
            <a:ext cx="6474982" cy="1868916"/>
          </a:xfrm>
          <a:prstGeom prst="rect">
            <a:avLst/>
          </a:prstGeom>
        </p:spPr>
      </p:pic>
    </p:spTree>
    <p:extLst>
      <p:ext uri="{BB962C8B-B14F-4D97-AF65-F5344CB8AC3E}">
        <p14:creationId xmlns:p14="http://schemas.microsoft.com/office/powerpoint/2010/main" val="23145746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4" name="矩形 3"/>
          <p:cNvSpPr/>
          <p:nvPr/>
        </p:nvSpPr>
        <p:spPr>
          <a:xfrm>
            <a:off x="397162" y="1646353"/>
            <a:ext cx="11406911" cy="2246769"/>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a:t>
            </a:r>
            <a:r>
              <a:rPr lang="zh-CN" altLang="en-US" sz="2000" dirty="0" smtClean="0">
                <a:latin typeface="Arial" panose="020B0604020202020204" pitchFamily="34" charset="0"/>
                <a:cs typeface="Arial" panose="020B0604020202020204" pitchFamily="34" charset="0"/>
              </a:rPr>
              <a:t>o suggest a good name for a method, relying on the naturalness of the program entities in the contexts yields better results than using the AST or PDG structures. </a:t>
            </a:r>
            <a:endParaRPr lang="en-US" altLang="zh-C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M</a:t>
            </a:r>
            <a:r>
              <a:rPr lang="zh-CN" altLang="en-US" sz="2000" dirty="0" smtClean="0">
                <a:latin typeface="Arial" panose="020B0604020202020204" pitchFamily="34" charset="0"/>
                <a:cs typeface="Arial" panose="020B0604020202020204" pitchFamily="34" charset="0"/>
              </a:rPr>
              <a:t>ethod names are quite unique, however, the tokens composing them are repeated frequently. Thus, MNire exploits the regularity of the tokens in program entities’ names for method name suggestion. </a:t>
            </a:r>
            <a:endParaRPr lang="en-US" altLang="zh-C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O</a:t>
            </a:r>
            <a:r>
              <a:rPr lang="zh-CN" altLang="en-US" sz="2000" dirty="0" smtClean="0">
                <a:latin typeface="Arial" panose="020B0604020202020204" pitchFamily="34" charset="0"/>
                <a:cs typeface="Arial" panose="020B0604020202020204" pitchFamily="34" charset="0"/>
              </a:rPr>
              <a:t>ur generative approach is more effective in producing new names than IR-based search approach in a corpus.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073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14026" y="2768426"/>
            <a:ext cx="3384666" cy="1325563"/>
          </a:xfrm>
        </p:spPr>
        <p:txBody>
          <a:bodyPr>
            <a:normAutofit/>
          </a:bodyPr>
          <a:lstStyle/>
          <a:p>
            <a:r>
              <a:rPr lang="en-US" altLang="zh-CN" sz="6000" dirty="0" smtClean="0"/>
              <a:t>Thanks!</a:t>
            </a:r>
            <a:endParaRPr lang="zh-CN" altLang="en-US" sz="6000" dirty="0"/>
          </a:p>
        </p:txBody>
      </p:sp>
    </p:spTree>
    <p:extLst>
      <p:ext uri="{BB962C8B-B14F-4D97-AF65-F5344CB8AC3E}">
        <p14:creationId xmlns:p14="http://schemas.microsoft.com/office/powerpoint/2010/main" val="24427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4" name="矩形 3"/>
          <p:cNvSpPr/>
          <p:nvPr/>
        </p:nvSpPr>
        <p:spPr>
          <a:xfrm>
            <a:off x="258618" y="1399042"/>
            <a:ext cx="11647054"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In this paper, we introduce MNire, a machine learning approach to check the consistency between the name of a given method </a:t>
            </a:r>
            <a:r>
              <a:rPr lang="zh-CN" altLang="en-US" sz="2000" i="1" dirty="0" smtClean="0">
                <a:latin typeface="Arial" panose="020B0604020202020204" pitchFamily="34" charset="0"/>
                <a:cs typeface="Arial" panose="020B0604020202020204" pitchFamily="34" charset="0"/>
              </a:rPr>
              <a:t>m</a:t>
            </a:r>
            <a:r>
              <a:rPr lang="zh-CN" altLang="en-US" sz="2000" dirty="0" smtClean="0">
                <a:latin typeface="Arial" panose="020B0604020202020204" pitchFamily="34" charset="0"/>
                <a:cs typeface="Arial" panose="020B0604020202020204" pitchFamily="34" charset="0"/>
              </a:rPr>
              <a:t> and its implementation. </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258618" y="2321541"/>
            <a:ext cx="11998036" cy="1015663"/>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Based on the contexts of the body, the interfaces, and the enclosing class’ name, MNire first generates a name and </a:t>
            </a:r>
            <a:r>
              <a:rPr lang="en-US" altLang="zh-CN" sz="2000" dirty="0" smtClean="0">
                <a:latin typeface="Arial" panose="020B0604020202020204" pitchFamily="34" charset="0"/>
                <a:cs typeface="Arial" panose="020B0604020202020204" pitchFamily="34" charset="0"/>
              </a:rPr>
              <a:t>compares m’s current name against it. If they are sufficiently similar, </a:t>
            </a:r>
            <a:r>
              <a:rPr lang="en-US" altLang="zh-CN" sz="2000" i="1" dirty="0" smtClean="0">
                <a:latin typeface="Arial" panose="020B0604020202020204" pitchFamily="34" charset="0"/>
                <a:cs typeface="Arial" panose="020B0604020202020204" pitchFamily="34" charset="0"/>
              </a:rPr>
              <a:t>m</a:t>
            </a:r>
            <a:r>
              <a:rPr lang="en-US" altLang="zh-CN" sz="2000" dirty="0" smtClean="0">
                <a:latin typeface="Arial" panose="020B0604020202020204" pitchFamily="34" charset="0"/>
                <a:cs typeface="Arial" panose="020B0604020202020204" pitchFamily="34" charset="0"/>
              </a:rPr>
              <a:t> is considered as consistent, otherwise it is inconsistent.</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258618" y="3655476"/>
            <a:ext cx="11720946" cy="707886"/>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A. Empirical Study: </a:t>
            </a:r>
            <a:r>
              <a:rPr lang="zh-CN" altLang="en-US" sz="2000" dirty="0" smtClean="0">
                <a:latin typeface="Arial" panose="020B0604020202020204" pitchFamily="34" charset="0"/>
                <a:cs typeface="Arial" panose="020B0604020202020204" pitchFamily="34" charset="0"/>
              </a:rPr>
              <a:t>we first conducted an empirical study to learn the relation between the tokens composing the names of the entities in the contexts and the tokens of the method names</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7" name="矩形 6"/>
          <p:cNvSpPr/>
          <p:nvPr/>
        </p:nvSpPr>
        <p:spPr>
          <a:xfrm>
            <a:off x="258618" y="4897078"/>
            <a:ext cx="11924145" cy="707886"/>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B. Representation and Tool: </a:t>
            </a:r>
            <a:r>
              <a:rPr lang="en-US" altLang="zh-CN" sz="2000" dirty="0" smtClean="0">
                <a:latin typeface="Arial" panose="020B0604020202020204" pitchFamily="34" charset="0"/>
                <a:cs typeface="Arial" panose="020B0604020202020204" pitchFamily="34" charset="0"/>
              </a:rPr>
              <a:t>b</a:t>
            </a:r>
            <a:r>
              <a:rPr lang="zh-CN" altLang="en-US" sz="2000" dirty="0" smtClean="0">
                <a:latin typeface="Arial" panose="020B0604020202020204" pitchFamily="34" charset="0"/>
                <a:cs typeface="Arial" panose="020B0604020202020204" pitchFamily="34" charset="0"/>
              </a:rPr>
              <a:t>ased on the results of our study, we developed </a:t>
            </a:r>
            <a:r>
              <a:rPr lang="en-US" altLang="zh-CN" sz="2000" dirty="0" smtClean="0">
                <a:latin typeface="Arial" panose="020B0604020202020204" pitchFamily="34" charset="0"/>
                <a:cs typeface="Arial" panose="020B0604020202020204" pitchFamily="34" charset="0"/>
              </a:rPr>
              <a:t>a novel approach/tool to recommend method names and to detect method name inconsistencies.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92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Motivating Examples</a:t>
            </a:r>
            <a:endParaRPr lang="zh-CN" altLang="en-US" dirty="0"/>
          </a:p>
        </p:txBody>
      </p:sp>
      <p:sp>
        <p:nvSpPr>
          <p:cNvPr id="4" name="矩形 3"/>
          <p:cNvSpPr/>
          <p:nvPr/>
        </p:nvSpPr>
        <p:spPr>
          <a:xfrm>
            <a:off x="231055" y="1407341"/>
            <a:ext cx="3647152"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Method Name Inconsistency</a:t>
            </a:r>
            <a:endParaRPr lang="zh-CN" altLang="en-US" sz="2000" b="1"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stretch>
            <a:fillRect/>
          </a:stretch>
        </p:blipFill>
        <p:spPr>
          <a:xfrm>
            <a:off x="6239420" y="1835159"/>
            <a:ext cx="5852667" cy="4519052"/>
          </a:xfrm>
          <a:prstGeom prst="rect">
            <a:avLst/>
          </a:prstGeom>
        </p:spPr>
      </p:pic>
      <p:pic>
        <p:nvPicPr>
          <p:cNvPr id="7" name="图片 6"/>
          <p:cNvPicPr>
            <a:picLocks noChangeAspect="1"/>
          </p:cNvPicPr>
          <p:nvPr/>
        </p:nvPicPr>
        <p:blipFill>
          <a:blip r:embed="rId3"/>
          <a:stretch>
            <a:fillRect/>
          </a:stretch>
        </p:blipFill>
        <p:spPr>
          <a:xfrm>
            <a:off x="106680" y="1807451"/>
            <a:ext cx="5875529" cy="2751058"/>
          </a:xfrm>
          <a:prstGeom prst="rect">
            <a:avLst/>
          </a:prstGeom>
        </p:spPr>
      </p:pic>
    </p:spTree>
    <p:extLst>
      <p:ext uri="{BB962C8B-B14F-4D97-AF65-F5344CB8AC3E}">
        <p14:creationId xmlns:p14="http://schemas.microsoft.com/office/powerpoint/2010/main" val="31722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Motivating Examples</a:t>
            </a:r>
            <a:endParaRPr lang="zh-CN" altLang="en-US" dirty="0"/>
          </a:p>
        </p:txBody>
      </p:sp>
      <p:sp>
        <p:nvSpPr>
          <p:cNvPr id="4" name="矩形 3"/>
          <p:cNvSpPr/>
          <p:nvPr/>
        </p:nvSpPr>
        <p:spPr>
          <a:xfrm>
            <a:off x="231055" y="1407341"/>
            <a:ext cx="4961743"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Observations and Approach Motivation</a:t>
            </a:r>
            <a:endParaRPr lang="zh-CN" altLang="en-US" sz="2000" b="1" dirty="0">
              <a:latin typeface="Arial" panose="020B0604020202020204" pitchFamily="34" charset="0"/>
              <a:cs typeface="Arial" panose="020B0604020202020204" pitchFamily="34" charset="0"/>
            </a:endParaRPr>
          </a:p>
        </p:txBody>
      </p:sp>
      <p:sp>
        <p:nvSpPr>
          <p:cNvPr id="3" name="矩形 2"/>
          <p:cNvSpPr/>
          <p:nvPr/>
        </p:nvSpPr>
        <p:spPr>
          <a:xfrm>
            <a:off x="231055" y="1923672"/>
            <a:ext cx="11739420"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the method’s name, that abstracts the method’s purpose, and the names of the program entities used to implement the method’s body, have a relation with regard to the description of the method’s functionality.</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683490" y="3221841"/>
            <a:ext cx="11425381" cy="923330"/>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the method’s name and the name of a variable, field, or method call in the body could share parts relevant to the method’s functionality</a:t>
            </a:r>
            <a:r>
              <a:rPr lang="en-US" altLang="zh-C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the tokens composing the good method name and those of the program entities in the body often co-occur.</a:t>
            </a:r>
            <a:endParaRPr lang="zh-CN" altLang="en-US" dirty="0">
              <a:latin typeface="Arial" panose="020B0604020202020204" pitchFamily="34" charset="0"/>
              <a:cs typeface="Arial" panose="020B0604020202020204" pitchFamily="34" charset="0"/>
            </a:endParaRPr>
          </a:p>
        </p:txBody>
      </p:sp>
      <p:sp>
        <p:nvSpPr>
          <p:cNvPr id="8" name="矩形 7"/>
          <p:cNvSpPr/>
          <p:nvPr/>
        </p:nvSpPr>
        <p:spPr>
          <a:xfrm>
            <a:off x="554180" y="5342015"/>
            <a:ext cx="11554691"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This suggests that encountering the tokens of the entities in the method body can provide an indication to predict the tokens of the good method name.</a:t>
            </a:r>
            <a:endParaRPr lang="zh-CN" altLang="en-US" sz="2000" dirty="0">
              <a:latin typeface="Arial" panose="020B0604020202020204" pitchFamily="34" charset="0"/>
              <a:cs typeface="Arial" panose="020B0604020202020204" pitchFamily="34" charset="0"/>
            </a:endParaRPr>
          </a:p>
        </p:txBody>
      </p:sp>
      <p:sp>
        <p:nvSpPr>
          <p:cNvPr id="9" name="矩形 8"/>
          <p:cNvSpPr/>
          <p:nvPr/>
        </p:nvSpPr>
        <p:spPr>
          <a:xfrm>
            <a:off x="1066724" y="4254280"/>
            <a:ext cx="10658912" cy="646331"/>
          </a:xfrm>
          <a:prstGeom prst="rect">
            <a:avLst/>
          </a:prstGeom>
        </p:spPr>
        <p:txBody>
          <a:bodyPr wrap="square">
            <a:spAutoFit/>
          </a:bodyPr>
          <a:lstStyle/>
          <a:p>
            <a:r>
              <a:rPr lang="en-US" altLang="zh-CN" dirty="0" smtClean="0"/>
              <a:t>the parts of the good name </a:t>
            </a:r>
            <a:r>
              <a:rPr lang="zh-CN" altLang="en-US" i="1" dirty="0" smtClean="0"/>
              <a:t>getMaximumTime</a:t>
            </a:r>
            <a:r>
              <a:rPr lang="zh-CN" altLang="en-US" dirty="0" smtClean="0"/>
              <a:t> can be found in the variables’ names or method calls in the body, e.g., </a:t>
            </a:r>
            <a:r>
              <a:rPr lang="zh-CN" altLang="en-US" i="1" dirty="0" smtClean="0"/>
              <a:t>getMaximum, timerManager</a:t>
            </a:r>
            <a:endParaRPr lang="zh-CN" altLang="en-US" i="1" dirty="0"/>
          </a:p>
        </p:txBody>
      </p:sp>
    </p:spTree>
    <p:extLst>
      <p:ext uri="{BB962C8B-B14F-4D97-AF65-F5344CB8AC3E}">
        <p14:creationId xmlns:p14="http://schemas.microsoft.com/office/powerpoint/2010/main" val="1395821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Motivating Examples</a:t>
            </a:r>
            <a:endParaRPr lang="zh-CN" altLang="en-US" dirty="0"/>
          </a:p>
        </p:txBody>
      </p:sp>
      <p:sp>
        <p:nvSpPr>
          <p:cNvPr id="4" name="矩形 3"/>
          <p:cNvSpPr/>
          <p:nvPr/>
        </p:nvSpPr>
        <p:spPr>
          <a:xfrm>
            <a:off x="231055" y="1407341"/>
            <a:ext cx="4961743"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Observations and Approach Motivation</a:t>
            </a:r>
            <a:endParaRPr lang="zh-CN" altLang="en-US" sz="2000" b="1" dirty="0">
              <a:latin typeface="Arial" panose="020B0604020202020204" pitchFamily="34" charset="0"/>
              <a:cs typeface="Arial" panose="020B0604020202020204" pitchFamily="34" charset="0"/>
            </a:endParaRPr>
          </a:p>
        </p:txBody>
      </p:sp>
      <p:sp>
        <p:nvSpPr>
          <p:cNvPr id="3" name="矩形 2"/>
          <p:cNvSpPr/>
          <p:nvPr/>
        </p:nvSpPr>
        <p:spPr>
          <a:xfrm>
            <a:off x="231055" y="1914481"/>
            <a:ext cx="11960945" cy="707886"/>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interface context can affect the name of the method, and they can be used for the name suggestion.</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618836" y="3029040"/>
            <a:ext cx="11425381" cy="923330"/>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For example, in the class </a:t>
            </a:r>
            <a:r>
              <a:rPr lang="en-US" altLang="zh-CN" dirty="0" err="1" smtClean="0">
                <a:latin typeface="Arial" panose="020B0604020202020204" pitchFamily="34" charset="0"/>
                <a:cs typeface="Arial" panose="020B0604020202020204" pitchFamily="34" charset="0"/>
              </a:rPr>
              <a:t>FileUtils</a:t>
            </a:r>
            <a:r>
              <a:rPr lang="en-US" altLang="zh-CN" dirty="0" smtClean="0">
                <a:latin typeface="Arial" panose="020B0604020202020204" pitchFamily="34" charset="0"/>
                <a:cs typeface="Arial" panose="020B0604020202020204" pitchFamily="34" charset="0"/>
              </a:rPr>
              <a:t> of Apache Commons IO library, the method </a:t>
            </a:r>
            <a:r>
              <a:rPr lang="en-US" altLang="zh-CN" dirty="0" err="1" smtClean="0">
                <a:latin typeface="Arial" panose="020B0604020202020204" pitchFamily="34" charset="0"/>
                <a:cs typeface="Arial" panose="020B0604020202020204" pitchFamily="34" charset="0"/>
              </a:rPr>
              <a:t>copyURLToFile</a:t>
            </a:r>
            <a:r>
              <a:rPr lang="en-US" altLang="zh-CN" dirty="0" smtClean="0">
                <a:latin typeface="Arial" panose="020B0604020202020204" pitchFamily="34" charset="0"/>
                <a:cs typeface="Arial" panose="020B0604020202020204" pitchFamily="34" charset="0"/>
              </a:rPr>
              <a:t> takes two parameters source and destination of the types of URL and File respectively, and is used to copy bytes from source to destination. </a:t>
            </a:r>
            <a:endParaRPr lang="zh-CN" altLang="en-US" dirty="0">
              <a:latin typeface="Arial" panose="020B0604020202020204" pitchFamily="34" charset="0"/>
              <a:cs typeface="Arial" panose="020B0604020202020204" pitchFamily="34" charset="0"/>
            </a:endParaRPr>
          </a:p>
        </p:txBody>
      </p:sp>
      <p:sp>
        <p:nvSpPr>
          <p:cNvPr id="6" name="矩形 5"/>
          <p:cNvSpPr/>
          <p:nvPr/>
        </p:nvSpPr>
        <p:spPr>
          <a:xfrm>
            <a:off x="231055" y="4473723"/>
            <a:ext cx="11480800" cy="400110"/>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the class (called enclosing context) can be used to help infer the name of the contained method.</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414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Study</a:t>
            </a:r>
            <a:endParaRPr lang="zh-CN" altLang="en-US" dirty="0"/>
          </a:p>
        </p:txBody>
      </p:sp>
      <p:sp>
        <p:nvSpPr>
          <p:cNvPr id="4" name="矩形 3"/>
          <p:cNvSpPr/>
          <p:nvPr/>
        </p:nvSpPr>
        <p:spPr>
          <a:xfrm>
            <a:off x="360217" y="1491616"/>
            <a:ext cx="11748656" cy="1015663"/>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RQ1: What are the characteristics of method names regarding their uniqueness and sizes?</a:t>
            </a:r>
            <a:endParaRPr lang="en-US" altLang="zh-CN" sz="2000" dirty="0" smtClean="0">
              <a:latin typeface="Arial" panose="020B0604020202020204" pitchFamily="34" charset="0"/>
              <a:cs typeface="Arial" panose="020B0604020202020204" pitchFamily="34" charset="0"/>
            </a:endParaRPr>
          </a:p>
          <a:p>
            <a:r>
              <a:rPr lang="en-US" altLang="zh-CN" sz="2000" dirty="0" smtClean="0">
                <a:latin typeface="Arial" panose="020B0604020202020204" pitchFamily="34" charset="0"/>
                <a:cs typeface="Arial" panose="020B0604020202020204" pitchFamily="34" charset="0"/>
              </a:rPr>
              <a:t>RQ2: How is the relation between method names and the implementation, interface, and enclosing class contexts in a program?</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360217" y="2632513"/>
            <a:ext cx="3974165"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Data collection and processing</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3168073" y="6488668"/>
            <a:ext cx="8940800" cy="369332"/>
          </a:xfrm>
          <a:prstGeom prst="rect">
            <a:avLst/>
          </a:prstGeom>
        </p:spPr>
        <p:txBody>
          <a:bodyPr wrap="square">
            <a:spAutoFit/>
          </a:bodyPr>
          <a:lstStyle/>
          <a:p>
            <a:r>
              <a:rPr lang="en-US" altLang="zh-CN" dirty="0" smtClean="0"/>
              <a:t>[1] </a:t>
            </a:r>
            <a:r>
              <a:rPr lang="zh-CN" altLang="en-US" dirty="0" smtClean="0"/>
              <a:t>Mining source code repositories at massive scale using language modeling </a:t>
            </a:r>
            <a:r>
              <a:rPr lang="en-US" altLang="zh-CN" dirty="0" smtClean="0"/>
              <a:t>(MSR-13)</a:t>
            </a:r>
            <a:endParaRPr lang="zh-CN" altLang="en-US" dirty="0"/>
          </a:p>
        </p:txBody>
      </p:sp>
      <p:sp>
        <p:nvSpPr>
          <p:cNvPr id="7" name="矩形 6"/>
          <p:cNvSpPr/>
          <p:nvPr/>
        </p:nvSpPr>
        <p:spPr>
          <a:xfrm>
            <a:off x="360217" y="3157857"/>
            <a:ext cx="11748656"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We used the dataset of 14,317 top-ranked, high-quality, long-history Java projects on GitHub, that was used in a prior work [</a:t>
            </a:r>
            <a:r>
              <a:rPr lang="en-US" altLang="zh-CN" dirty="0" smtClean="0">
                <a:latin typeface="Arial" panose="020B0604020202020204" pitchFamily="34" charset="0"/>
                <a:cs typeface="Arial" panose="020B0604020202020204" pitchFamily="34" charset="0"/>
              </a:rPr>
              <a:t>1</a:t>
            </a:r>
            <a:r>
              <a:rPr lang="zh-CN" altLang="en-US" dirty="0" smtClean="0">
                <a:latin typeface="Arial" panose="020B0604020202020204" pitchFamily="34" charset="0"/>
                <a:cs typeface="Arial" panose="020B0604020202020204" pitchFamily="34" charset="0"/>
              </a:rPr>
              <a:t>]. This dataset includes 2,127,355 files and 17,012,754 methods. </a:t>
            </a:r>
            <a:endParaRPr lang="zh-CN" altLang="en-US" dirty="0">
              <a:latin typeface="Arial" panose="020B0604020202020204" pitchFamily="34" charset="0"/>
              <a:cs typeface="Arial" panose="020B0604020202020204" pitchFamily="34" charset="0"/>
            </a:endParaRPr>
          </a:p>
        </p:txBody>
      </p:sp>
      <p:sp>
        <p:nvSpPr>
          <p:cNvPr id="8" name="矩形 7"/>
          <p:cNvSpPr/>
          <p:nvPr/>
        </p:nvSpPr>
        <p:spPr>
          <a:xfrm>
            <a:off x="360217" y="4072216"/>
            <a:ext cx="11933383" cy="1477328"/>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For each method in the dataset, we collected the </a:t>
            </a:r>
            <a:r>
              <a:rPr lang="zh-CN" altLang="en-US" b="1" dirty="0" smtClean="0">
                <a:latin typeface="Arial" panose="020B0604020202020204" pitchFamily="34" charset="0"/>
                <a:cs typeface="Arial" panose="020B0604020202020204" pitchFamily="34" charset="0"/>
              </a:rPr>
              <a:t>method’s name</a:t>
            </a:r>
            <a:r>
              <a:rPr lang="zh-CN" altLang="en-US" dirty="0" smtClean="0">
                <a:latin typeface="Arial" panose="020B0604020202020204" pitchFamily="34" charset="0"/>
                <a:cs typeface="Arial" panose="020B0604020202020204" pitchFamily="34" charset="0"/>
              </a:rPr>
              <a:t>, the </a:t>
            </a:r>
            <a:r>
              <a:rPr lang="zh-CN" altLang="en-US" b="1" dirty="0" smtClean="0">
                <a:latin typeface="Arial" panose="020B0604020202020204" pitchFamily="34" charset="0"/>
                <a:cs typeface="Arial" panose="020B0604020202020204" pitchFamily="34" charset="0"/>
              </a:rPr>
              <a:t>parameters’ names </a:t>
            </a:r>
            <a:r>
              <a:rPr lang="zh-CN" altLang="en-US" dirty="0" smtClean="0">
                <a:latin typeface="Arial" panose="020B0604020202020204" pitchFamily="34" charset="0"/>
                <a:cs typeface="Arial" panose="020B0604020202020204" pitchFamily="34" charset="0"/>
              </a:rPr>
              <a:t>and </a:t>
            </a:r>
            <a:r>
              <a:rPr lang="zh-CN" altLang="en-US" b="1" dirty="0" smtClean="0">
                <a:latin typeface="Arial" panose="020B0604020202020204" pitchFamily="34" charset="0"/>
                <a:cs typeface="Arial" panose="020B0604020202020204" pitchFamily="34" charset="0"/>
              </a:rPr>
              <a:t>types</a:t>
            </a:r>
            <a:r>
              <a:rPr lang="zh-CN" altLang="en-US" dirty="0" smtClean="0">
                <a:latin typeface="Arial" panose="020B0604020202020204" pitchFamily="34" charset="0"/>
                <a:cs typeface="Arial" panose="020B0604020202020204" pitchFamily="34" charset="0"/>
              </a:rPr>
              <a:t>, the </a:t>
            </a:r>
            <a:r>
              <a:rPr lang="zh-CN" altLang="en-US" b="1" dirty="0" smtClean="0">
                <a:latin typeface="Arial" panose="020B0604020202020204" pitchFamily="34" charset="0"/>
                <a:cs typeface="Arial" panose="020B0604020202020204" pitchFamily="34" charset="0"/>
              </a:rPr>
              <a:t>return type</a:t>
            </a:r>
            <a:r>
              <a:rPr lang="zh-CN" altLang="en-US" dirty="0" smtClean="0">
                <a:latin typeface="Arial" panose="020B0604020202020204" pitchFamily="34" charset="0"/>
                <a:cs typeface="Arial" panose="020B0604020202020204" pitchFamily="34" charset="0"/>
              </a:rPr>
              <a:t>, the </a:t>
            </a:r>
            <a:r>
              <a:rPr lang="zh-CN" altLang="en-US" b="1" dirty="0" smtClean="0">
                <a:latin typeface="Arial" panose="020B0604020202020204" pitchFamily="34" charset="0"/>
                <a:cs typeface="Arial" panose="020B0604020202020204" pitchFamily="34" charset="0"/>
              </a:rPr>
              <a:t>class name</a:t>
            </a:r>
            <a:r>
              <a:rPr lang="zh-CN" altLang="en-US" dirty="0" smtClean="0">
                <a:latin typeface="Arial" panose="020B0604020202020204" pitchFamily="34" charset="0"/>
                <a:cs typeface="Arial" panose="020B0604020202020204" pitchFamily="34" charset="0"/>
              </a:rPr>
              <a:t>, and the </a:t>
            </a:r>
            <a:r>
              <a:rPr lang="zh-CN" altLang="en-US" b="1" dirty="0" smtClean="0">
                <a:latin typeface="Arial" panose="020B0604020202020204" pitchFamily="34" charset="0"/>
                <a:cs typeface="Arial" panose="020B0604020202020204" pitchFamily="34" charset="0"/>
              </a:rPr>
              <a:t>names of the variables, fields, and method calls</a:t>
            </a:r>
            <a:r>
              <a:rPr lang="zh-CN" altLang="en-US" dirty="0" smtClean="0">
                <a:latin typeface="Arial" panose="020B0604020202020204" pitchFamily="34" charset="0"/>
                <a:cs typeface="Arial" panose="020B0604020202020204" pitchFamily="34" charset="0"/>
              </a:rPr>
              <a:t> within the body of the method. </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T</a:t>
            </a:r>
            <a:r>
              <a:rPr lang="zh-CN" altLang="en-US" dirty="0" smtClean="0">
                <a:latin typeface="Arial" panose="020B0604020202020204" pitchFamily="34" charset="0"/>
                <a:cs typeface="Arial" panose="020B0604020202020204" pitchFamily="34" charset="0"/>
              </a:rPr>
              <a:t>okenized each of those names using Camelcase and underscore naming conventions, and the tokens are normalized to lowercase.</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2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Empirical Study</a:t>
            </a:r>
            <a:endParaRPr lang="zh-CN" altLang="en-US" dirty="0"/>
          </a:p>
        </p:txBody>
      </p:sp>
      <p:sp>
        <p:nvSpPr>
          <p:cNvPr id="4" name="矩形 3"/>
          <p:cNvSpPr/>
          <p:nvPr/>
        </p:nvSpPr>
        <p:spPr>
          <a:xfrm>
            <a:off x="233042" y="1307753"/>
            <a:ext cx="5101076"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Uniqueness and Sizes of Method Names</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233042" y="1845848"/>
            <a:ext cx="11746522"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In our dataset, there are 3,402,550 unique method names and 120,303 unique tokens in method names.</a:t>
            </a:r>
            <a:endParaRPr lang="zh-CN" altLang="en-US" sz="2000"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a:stretch>
            <a:fillRect/>
          </a:stretch>
        </p:blipFill>
        <p:spPr>
          <a:xfrm>
            <a:off x="2299348" y="2501326"/>
            <a:ext cx="5745526" cy="2087403"/>
          </a:xfrm>
          <a:prstGeom prst="rect">
            <a:avLst/>
          </a:prstGeom>
        </p:spPr>
      </p:pic>
      <p:sp>
        <p:nvSpPr>
          <p:cNvPr id="8" name="矩形 7"/>
          <p:cNvSpPr/>
          <p:nvPr/>
        </p:nvSpPr>
        <p:spPr>
          <a:xfrm>
            <a:off x="233042" y="4655497"/>
            <a:ext cx="11848121"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for method names, nearly 2 out of 3 names (62.9%) are unique. This leads to that a high number of method names (≈ 2/3 of the names) cannot be identified by searching in the set of cases that are previously encountered. </a:t>
            </a:r>
            <a:endParaRPr lang="zh-CN" altLang="en-US" dirty="0">
              <a:latin typeface="Arial" panose="020B0604020202020204" pitchFamily="34" charset="0"/>
              <a:cs typeface="Arial" panose="020B0604020202020204" pitchFamily="34" charset="0"/>
            </a:endParaRPr>
          </a:p>
        </p:txBody>
      </p:sp>
      <p:sp>
        <p:nvSpPr>
          <p:cNvPr id="9" name="矩形 8"/>
          <p:cNvSpPr/>
          <p:nvPr/>
        </p:nvSpPr>
        <p:spPr>
          <a:xfrm>
            <a:off x="221673" y="5368596"/>
            <a:ext cx="11970327"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3 out of 4 tokens (78.1%) </a:t>
            </a:r>
            <a:r>
              <a:rPr lang="en-US" altLang="zh-CN" dirty="0" smtClean="0">
                <a:latin typeface="Arial" panose="020B0604020202020204" pitchFamily="34" charset="0"/>
                <a:cs typeface="Arial" panose="020B0604020202020204" pitchFamily="34" charset="0"/>
              </a:rPr>
              <a:t>used to comprise a method name are likely to be previously seen as parts of other method names. </a:t>
            </a:r>
            <a:endParaRPr lang="zh-CN" altLang="en-US" dirty="0">
              <a:latin typeface="Arial" panose="020B0604020202020204" pitchFamily="34" charset="0"/>
              <a:cs typeface="Arial" panose="020B0604020202020204" pitchFamily="34" charset="0"/>
            </a:endParaRPr>
          </a:p>
        </p:txBody>
      </p:sp>
      <p:sp>
        <p:nvSpPr>
          <p:cNvPr id="10" name="矩形 9"/>
          <p:cNvSpPr/>
          <p:nvPr/>
        </p:nvSpPr>
        <p:spPr>
          <a:xfrm>
            <a:off x="204799" y="6091356"/>
            <a:ext cx="11987201"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These above results support us to use a generative summarization approach to learn the tokens composing method names from the tokens that are previously encountered in other method names</a:t>
            </a:r>
            <a:r>
              <a:rPr lang="en-US" altLang="zh-CN" dirty="0" smtClean="0">
                <a:latin typeface="Arial" panose="020B0604020202020204" pitchFamily="34" charset="0"/>
                <a:cs typeface="Arial" panose="020B0604020202020204" pitchFamily="34" charset="0"/>
              </a:rPr>
              <a:t>.</a:t>
            </a:r>
            <a:endParaRPr lang="zh-CN"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96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2650</TotalTime>
  <Words>3540</Words>
  <Application>Microsoft Office PowerPoint</Application>
  <PresentationFormat>宽屏</PresentationFormat>
  <Paragraphs>202</Paragraphs>
  <Slides>36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等线</vt:lpstr>
      <vt:lpstr>等线 Light</vt:lpstr>
      <vt:lpstr>微软雅黑</vt:lpstr>
      <vt:lpstr>Arial</vt:lpstr>
      <vt:lpstr>Office 主题​​</vt:lpstr>
      <vt:lpstr>Suggesting Natural Method Names to Check Name Consistencies</vt:lpstr>
      <vt:lpstr>Introduction</vt:lpstr>
      <vt:lpstr>Introduction</vt:lpstr>
      <vt:lpstr>Introduction</vt:lpstr>
      <vt:lpstr>Motivating Examples</vt:lpstr>
      <vt:lpstr>Motivating Examples</vt:lpstr>
      <vt:lpstr>Motivating Examples</vt:lpstr>
      <vt:lpstr>Empirical Study</vt:lpstr>
      <vt:lpstr>Empirical Study</vt:lpstr>
      <vt:lpstr>Empirical Study</vt:lpstr>
      <vt:lpstr>Empirical Study</vt:lpstr>
      <vt:lpstr>Empirical Study</vt:lpstr>
      <vt:lpstr>Empirical Study</vt:lpstr>
      <vt:lpstr>Empirical Study</vt:lpstr>
      <vt:lpstr>MNIRE: Consistency Checking Model</vt:lpstr>
      <vt:lpstr>MNIRE: Consistency Checking Model</vt:lpstr>
      <vt:lpstr>MNIRE: Consistency Checking Model</vt:lpstr>
      <vt:lpstr>MNIRE: Consistency Checking Model</vt:lpstr>
      <vt:lpstr>MNIRE: Consistency Checking Model</vt:lpstr>
      <vt:lpstr>Empirical Methodology</vt:lpstr>
      <vt:lpstr>Empirical Methodology</vt:lpstr>
      <vt:lpstr>Empirical Methodology</vt:lpstr>
      <vt:lpstr>Empirical Methodology</vt:lpstr>
      <vt:lpstr>Empirical Results</vt:lpstr>
      <vt:lpstr>Empirical Results</vt:lpstr>
      <vt:lpstr>Empirical Results</vt:lpstr>
      <vt:lpstr>Empirical Results</vt:lpstr>
      <vt:lpstr>Empirical Results</vt:lpstr>
      <vt:lpstr>Empirical Results</vt:lpstr>
      <vt:lpstr>Empirical Results</vt:lpstr>
      <vt:lpstr>Empirical Results</vt:lpstr>
      <vt:lpstr>Empirical Results</vt:lpstr>
      <vt:lpstr>Empirical Results</vt:lpstr>
      <vt:lpstr>Empirical Results</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Suggesting Natural Method Names to Check Name Consistencies</dc:title>
  <dc:creator>Pang</dc:creator>
  <cp:lastModifiedBy>Pang</cp:lastModifiedBy>
  <cp:revision>321</cp:revision>
  <dcterms:created xsi:type="dcterms:W3CDTF">2020-04-23T14:44:49Z</dcterms:created>
  <dcterms:modified xsi:type="dcterms:W3CDTF">2020-04-28T13:20:45Z</dcterms:modified>
</cp:coreProperties>
</file>