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90" autoAdjust="0"/>
  </p:normalViewPr>
  <p:slideViewPr>
    <p:cSldViewPr snapToGrid="0">
      <p:cViewPr varScale="1">
        <p:scale>
          <a:sx n="73" d="100"/>
          <a:sy n="73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36FCA-D29A-43D3-A67E-C50F74D286B1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CE43-760C-4519-BF47-ACC4D553B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1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SLM model performs better than </a:t>
            </a:r>
            <a:r>
              <a:rPr lang="en-US" altLang="zh-CN" dirty="0" err="1" smtClean="0"/>
              <a:t>Paths→Paths</a:t>
            </a:r>
            <a:r>
              <a:rPr lang="en-US" altLang="zh-CN" dirty="0" smtClean="0"/>
              <a:t>, shows the importance of joint modeling of the context and the target subtree by parameter tying.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Each of </a:t>
            </a:r>
            <a:r>
              <a:rPr lang="en-US" altLang="zh-CN" dirty="0" err="1" smtClean="0"/>
              <a:t>Paths→Paths</a:t>
            </a:r>
            <a:r>
              <a:rPr lang="en-US" altLang="zh-CN" dirty="0" smtClean="0"/>
              <a:t> and the seq2seq baselines (Table 1) performs better than </a:t>
            </a:r>
            <a:r>
              <a:rPr lang="en-US" altLang="zh-CN" dirty="0" err="1" smtClean="0"/>
              <a:t>Paths→Seq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Seq→Path</a:t>
            </a:r>
            <a:r>
              <a:rPr lang="en-US" altLang="zh-CN" dirty="0" smtClean="0"/>
              <a:t>; this shows the importance of using the same type of encoder and decoder for any-code completion.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Paths→Paths</a:t>
            </a:r>
            <a:r>
              <a:rPr lang="en-US" altLang="zh-CN" dirty="0" smtClean="0"/>
              <a:t> performs better than the seq2seq baselines (Table 1), showing the advantage of using paths over textual sequences, even without parameter tying.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Att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copy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8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Such single </a:t>
            </a:r>
            <a:r>
              <a:rPr lang="en-US" altLang="zh-CN" dirty="0" err="1" smtClean="0"/>
              <a:t>subtoken</a:t>
            </a:r>
            <a:r>
              <a:rPr lang="en-US" altLang="zh-CN" dirty="0" smtClean="0"/>
              <a:t> errors are responsible for 30% of the cases where the model’s top prediction is a tree-match but not an exact match. Single token mismatches are responsible for 74% of these cases. Thus, improving our model’s ability to predict the right names has the potential to enhance our gains furthermore.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5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Intuitively, each path captures the effect of a different, possibly distant, program element on at, along with the syntactic relationship between them.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2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 each step, the probability of the next node is computed given the paths St from the root and every given leaf up to the current node to expand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05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7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Node generation, however, allows us to predict the presence of a function call and only then to predict its </a:t>
            </a:r>
            <a:r>
              <a:rPr lang="en-US" altLang="zh-CN" dirty="0" err="1" smtClean="0"/>
              <a:t>ob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ject</a:t>
            </a:r>
            <a:r>
              <a:rPr lang="en-US" altLang="zh-CN" dirty="0" smtClean="0"/>
              <a:t> and method name, rather than predicting these a priori.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9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parameter matrix Ci is used when the child index is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scores </a:t>
            </a:r>
            <a:r>
              <a:rPr lang="en-US" altLang="zh-CN" dirty="0" err="1" smtClean="0"/>
              <a:t>scopy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sgen</a:t>
            </a:r>
            <a:r>
              <a:rPr lang="en-US" altLang="zh-CN" dirty="0" smtClean="0"/>
              <a:t> are then summed over all occurrences that correspond to the same symbol and subsequently normalized via 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NMT baselines performed better than code-specific baselines. </a:t>
            </a:r>
            <a:r>
              <a:rPr lang="en-US" altLang="zh-CN" dirty="0" smtClean="0"/>
              <a:t>the code-specific baselines are designed for different tasks: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syntactically-informed seq2tree baseline achieved the highest </a:t>
            </a:r>
            <a:r>
              <a:rPr lang="en-US" altLang="zh-CN" dirty="0" err="1" smtClean="0"/>
              <a:t>tree@k</a:t>
            </a:r>
            <a:r>
              <a:rPr lang="en-US" altLang="zh-CN" dirty="0" smtClean="0"/>
              <a:t> among the baselines, while our model achieved higher </a:t>
            </a:r>
            <a:r>
              <a:rPr lang="en-US" altLang="zh-CN" dirty="0" err="1" smtClean="0"/>
              <a:t>acc@k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tree@k</a:t>
            </a:r>
            <a:r>
              <a:rPr lang="en-US" altLang="zh-CN" dirty="0" smtClean="0"/>
              <a:t>. This shows that leveraging the syntax can benefit NMT models as well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5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GNN→NAG model could copy symbols from the context, but their (seq2seq) baseline did not.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5CE43-760C-4519-BF47-ACC4D553BF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4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0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4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2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1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2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85057" y="173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571" y="16601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554C-B46C-47A2-9342-954EE7C0D60C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E64C1-3289-47B8-9450-99552DCE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0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09" y="1616363"/>
            <a:ext cx="12034982" cy="1117745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Structural Language Models of Code</a:t>
            </a:r>
            <a:endParaRPr lang="zh-CN" altLang="en-US" sz="5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77" y="3209925"/>
            <a:ext cx="8939645" cy="20941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46082" y="6403170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ICML-2020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2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59" y="1843899"/>
            <a:ext cx="4773468" cy="46634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2580" y="2104049"/>
            <a:ext cx="8091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 Computation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modeling a subtree, there are large overlaps between paths from different time steps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2579" y="3890196"/>
            <a:ext cx="72505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therefore apply the LSTM on the prefix once and cache the intermediate state across suffixes, speeding up both training and inference significantly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8690" y="12208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Encoding AST Path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5636" y="142481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Aggregating Multiple Paths</a:t>
            </a:r>
          </a:p>
        </p:txBody>
      </p:sp>
      <p:sp>
        <p:nvSpPr>
          <p:cNvPr id="5" name="矩形 4"/>
          <p:cNvSpPr/>
          <p:nvPr/>
        </p:nvSpPr>
        <p:spPr>
          <a:xfrm>
            <a:off x="415635" y="2011716"/>
            <a:ext cx="10686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ggregation function g (H, r, i)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 takes the set of encoded paths H, the encoded root path r, and the child index i of the currently predicted child node a relative to its parent.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55" y="3076209"/>
            <a:ext cx="6048809" cy="463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509" y="3724130"/>
            <a:ext cx="5223310" cy="13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909" y="1499099"/>
            <a:ext cx="5623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with a Syntactic Copy Mechanism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681" y="2116776"/>
            <a:ext cx="11473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AST Nodes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If a is an AST node, we predict a using a softmax over the node type embeddings Etype: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77" y="3042229"/>
            <a:ext cx="6594023" cy="6520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2680" y="3911851"/>
            <a:ext cx="11473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Subtokens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Programs repeatedly refer to previously declared symbols, resulting in highly repetitive usage of identifiers.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618" y="4695748"/>
            <a:ext cx="117989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therefore use a copy mechanism to allow our model to predict either entire tokens or individual subtokens that exist in the context.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89175" y="5565370"/>
                <a:ext cx="10715625" cy="413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score each leaf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using a bilinear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between its path’s encoding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" y="5565370"/>
                <a:ext cx="10715625" cy="413831"/>
              </a:xfrm>
              <a:prstGeom prst="rect">
                <a:avLst/>
              </a:prstGeom>
              <a:blipFill>
                <a:blip r:embed="rId4"/>
                <a:stretch>
                  <a:fillRect l="-569" t="-735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452" y="5996842"/>
            <a:ext cx="60960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1428637"/>
            <a:ext cx="3750129" cy="381592"/>
          </a:xfrm>
        </p:spPr>
        <p:txBody>
          <a:bodyPr>
            <a:noAutofit/>
          </a:bodyPr>
          <a:lstStyle/>
          <a:p>
            <a:r>
              <a:rPr lang="en-US" altLang="zh-CN" sz="2000" b="1" dirty="0" smtClean="0"/>
              <a:t>Benchmarks</a:t>
            </a:r>
            <a:endParaRPr lang="en-US" altLang="zh-CN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409575" y="1971292"/>
            <a:ext cx="116939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Any-Code Completion: Java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take the Java-small dataset of Alon et al. (2019a)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It contains 11 GitHub projects, broken down into a single method per example,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split to train/dev/test by project to reduce code overlap.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346" y="3569615"/>
            <a:ext cx="11605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create any-code completion examples by selecting every expression larger than a single AST node as the target, using the remainder of the method as the context.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571" y="4552385"/>
            <a:ext cx="11672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methods containing the word “test” in their body or file name, and omit 10% of the examples by filtering out methods longer than 20 lines to avoid configurations, initializations, and auto-generated code.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examples where the target appears as-is in the context.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0473" y="6488668"/>
            <a:ext cx="10298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Alon et al.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code2seq: Generating sequences from structured representations of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(ICLR-2019)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575" y="6029712"/>
            <a:ext cx="10683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Ultimately, this dataset contains 1.3M/10k/20k train/dev/test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1428637"/>
            <a:ext cx="3750129" cy="381592"/>
          </a:xfrm>
        </p:spPr>
        <p:txBody>
          <a:bodyPr>
            <a:noAutofit/>
          </a:bodyPr>
          <a:lstStyle/>
          <a:p>
            <a:r>
              <a:rPr lang="en-US" altLang="zh-CN" sz="2000" b="1" dirty="0" smtClean="0"/>
              <a:t>Benchmarks</a:t>
            </a:r>
            <a:endParaRPr lang="en-US" altLang="zh-CN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409575" y="1971292"/>
            <a:ext cx="116939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Restricted Completion: C# </a:t>
            </a:r>
          </a:p>
          <a:p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additional benchmark where the missing code is more limited. We use the code of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Brockschmidt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(2019a) which filters out examples where the targets contain non-primitive types or user-defined functions. Examples are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from the raw dataset of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Allamanis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et al. (2018a) using their “unseen projects test” set. </a:t>
            </a:r>
          </a:p>
          <a:p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575" y="3963865"/>
            <a:ext cx="11672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dataset contains 30 GitHub projects broken down to one method per example. This dataset contains 16k/8k/3k train/dev/test examples.</a:t>
            </a:r>
          </a:p>
          <a:p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4204" y="6488668"/>
            <a:ext cx="7532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Brockschmidt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et al.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Generative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code modeling with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(ICLR-2019)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8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571" y="1428637"/>
            <a:ext cx="3750129" cy="381592"/>
          </a:xfrm>
        </p:spPr>
        <p:txBody>
          <a:bodyPr>
            <a:noAutofit/>
          </a:bodyPr>
          <a:lstStyle/>
          <a:p>
            <a:r>
              <a:rPr lang="en-US" altLang="zh-CN" sz="2000" b="1" dirty="0" smtClean="0"/>
              <a:t>Metrics</a:t>
            </a:r>
            <a:endParaRPr lang="en-US" altLang="zh-CN" sz="24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409575" y="1889681"/>
            <a:ext cx="116939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exact match accuracy at 1 and 5.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tree@k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metric which counts a prediction as correct if the entire tree structures, ignoring leaf values, are identical.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5057" y="3162753"/>
            <a:ext cx="3750129" cy="381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Baselines</a:t>
            </a:r>
            <a:endParaRPr lang="en-US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326570" y="3607057"/>
            <a:ext cx="117084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NMT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subtokenize the given code snippet, replace the target in the source with a special PRED symbol, and train the network to predict the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target as a sequence of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subtokens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293" y="4485088"/>
            <a:ext cx="117287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+copy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uses the implementation of Open-NMT (Klein et al., 2017) with a copy mechanism (Gu et al., 2016).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+copy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uses dmodel = 256, dff = 1024, and 4 self attention heads per layer.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BiLSTM→LSTM+copy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a 2-layer bidirectional LSTM encoder-decoder with d = 512 and attention.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seq2tree+copy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follows Aharoni &amp; Goldberg (2017) and learns to generate the linearized, subtokenized target AST.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6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Setup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6570" y="1393376"/>
            <a:ext cx="3750129" cy="381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Baselines</a:t>
            </a:r>
            <a:endParaRPr lang="en-US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428170" y="1903331"/>
            <a:ext cx="107847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Java-specific Baselines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original implementation of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Iyer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(2018), and also their seq2prod baseline which is a re-implementation of Yin &amp;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Neubig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(2017); these are designed for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NL→code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tasks, in which we feed the code context as the NL input.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170" y="3852672"/>
            <a:ext cx="2820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C#-specific Baselines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169" y="4417398"/>
            <a:ext cx="10272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GNN→NAG using the original implementation of Brockschmidt et al. (2019a)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Bielik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(2016) kindly trained and tested their non-neural PHOG model on our C# dataset.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169" y="5592637"/>
            <a:ext cx="11501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both Java and C#, we compare to code2seq (Alon et al., 2019a), which is a strong code→NL model. We train it to generate the target code as a sequence of subtokens.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Setup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52678" y="1388091"/>
            <a:ext cx="7025575" cy="381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Implementation and </a:t>
            </a:r>
            <a:r>
              <a:rPr lang="en-US" altLang="zh-CN" sz="2000" b="1" dirty="0" err="1" smtClean="0"/>
              <a:t>Hyperparameter</a:t>
            </a:r>
            <a:r>
              <a:rPr lang="en-US" altLang="zh-CN" sz="2000" b="1" dirty="0" smtClean="0"/>
              <a:t> Settings</a:t>
            </a:r>
          </a:p>
        </p:txBody>
      </p:sp>
      <p:sp>
        <p:nvSpPr>
          <p:cNvPr id="3" name="矩形 2"/>
          <p:cNvSpPr/>
          <p:nvPr/>
        </p:nvSpPr>
        <p:spPr>
          <a:xfrm>
            <a:off x="360217" y="1891863"/>
            <a:ext cx="115731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embeddings of size 512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layers of LSTMs with 256 units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 transformer layers with 8 attention heads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subtoken vocabulary of size 1000 to encourage the model to learn to copy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larger vocabularies did not show an improvement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217" y="4084982"/>
            <a:ext cx="116932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train the model end-to-end on a single V100 GPU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cross entropy and the Adam optimizer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learning rate of 10−4 multiplied by 0.95 every 20k steps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dropout of 0.25 in the Transformer layers, and a recurrent dropout of 0.5 in the LSTMs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216" y="5970325"/>
            <a:ext cx="11573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beam search with width of 5 and optimize for accuracy@1.</a:t>
            </a:r>
          </a:p>
        </p:txBody>
      </p:sp>
    </p:spTree>
    <p:extLst>
      <p:ext uri="{BB962C8B-B14F-4D97-AF65-F5344CB8AC3E}">
        <p14:creationId xmlns:p14="http://schemas.microsoft.com/office/powerpoint/2010/main" val="26016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62" y="1314372"/>
            <a:ext cx="4945084" cy="51038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Any-Code Completion: Java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4" y="2030881"/>
            <a:ext cx="8546770" cy="332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62" y="1314372"/>
            <a:ext cx="4945084" cy="51038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Restricted Completion: C#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4" y="2195802"/>
            <a:ext cx="6259944" cy="29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617" y="1499099"/>
            <a:ext cx="11690426" cy="705139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Any-code completion</a:t>
            </a:r>
            <a:r>
              <a:rPr lang="en-US" altLang="zh-CN" sz="2000" dirty="0" smtClean="0"/>
              <a:t>: generating code in a general-purpose programming language without any restriction on its vocabulary or structure.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3789" y="2204238"/>
                <a:ext cx="10806546" cy="734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generating code in context: given a program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some part of the program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the task is to 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from the rest of the program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89" y="2204238"/>
                <a:ext cx="10806546" cy="734240"/>
              </a:xfrm>
              <a:prstGeom prst="rect">
                <a:avLst/>
              </a:prstGeom>
              <a:blipFill>
                <a:blip r:embed="rId2"/>
                <a:stretch>
                  <a:fillRect l="-564" t="-4167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65" y="3136714"/>
            <a:ext cx="10317595" cy="34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397" y="1406064"/>
            <a:ext cx="4945084" cy="510383"/>
          </a:xfrm>
        </p:spPr>
        <p:txBody>
          <a:bodyPr>
            <a:normAutofit/>
          </a:bodyPr>
          <a:lstStyle/>
          <a:p>
            <a:r>
              <a:rPr lang="en-US" altLang="zh-CN" sz="2000" b="1" dirty="0" smtClean="0"/>
              <a:t>Ablation Study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57" y="697547"/>
            <a:ext cx="6933045" cy="30211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8149" y="3786893"/>
            <a:ext cx="11869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Paths→Seq follows code2seq (Alon et al., 2019a), where the decoder generates the target code as a sequence of subtokens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(including copy)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397" y="4505490"/>
            <a:ext cx="115362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Seq→Path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follows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Rabinovich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 (2017), where the encoder encodes the context as a sequence of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subtokens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using a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BiLSTM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and the decoder generates the missing subtree using the root path and the index of the generated child.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833" y="5543911"/>
            <a:ext cx="11536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Paths→Paths is similar to our SLM model except that it uses separate encoder and decoder.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833" y="5989537"/>
            <a:ext cx="11166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Root Attention uses max pooling instead of attention in aggregating multiple paths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364833" y="6457890"/>
            <a:ext cx="11619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Copy replaces copy mechanism with a much larger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vocabulary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(25k subtokens instead of 1k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8288" y="1799302"/>
            <a:ext cx="1460938" cy="33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17113" y="2752647"/>
            <a:ext cx="2250715" cy="3345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358831" y="1248852"/>
            <a:ext cx="1380395" cy="895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78288" y="1810681"/>
            <a:ext cx="1460938" cy="33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18559" y="2133143"/>
            <a:ext cx="1380395" cy="5623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Qualitative Analysis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11" y="1499099"/>
            <a:ext cx="11297631" cy="47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156" y="1623216"/>
            <a:ext cx="11208164" cy="3080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+ Formalizing </a:t>
            </a:r>
            <a:r>
              <a:rPr lang="en-US" altLang="zh-CN" sz="2000" dirty="0"/>
              <a:t>code completion as structured language modeling and extending </a:t>
            </a:r>
            <a:r>
              <a:rPr lang="en-US" altLang="zh-CN" sz="2000" dirty="0" err="1"/>
              <a:t>Alon</a:t>
            </a:r>
            <a:r>
              <a:rPr lang="en-US" altLang="zh-CN" sz="2000" dirty="0"/>
              <a:t> et al., </a:t>
            </a:r>
            <a:r>
              <a:rPr lang="en-US" altLang="zh-CN" sz="2000" dirty="0" smtClean="0"/>
              <a:t>2019a for </a:t>
            </a:r>
            <a:r>
              <a:rPr lang="en-US" altLang="zh-CN" sz="2000" dirty="0"/>
              <a:t>the task is natural and well executed, with strong models and significantly improved results on two code completion benchmarks for both Java and C#. </a:t>
            </a:r>
          </a:p>
          <a:p>
            <a:pPr marL="0" indent="0">
              <a:buNone/>
            </a:pPr>
            <a:r>
              <a:rPr lang="en-US" altLang="zh-CN" sz="2000" dirty="0" smtClean="0"/>
              <a:t>+ The </a:t>
            </a:r>
            <a:r>
              <a:rPr lang="en-US" altLang="zh-CN" sz="2000" dirty="0"/>
              <a:t>authors attempted to establish comparisons with most existing code generation </a:t>
            </a:r>
            <a:r>
              <a:rPr lang="en-US" altLang="zh-CN" sz="2000" dirty="0" smtClean="0"/>
              <a:t>models.</a:t>
            </a:r>
          </a:p>
          <a:p>
            <a:pPr marL="0" indent="0">
              <a:buNone/>
            </a:pPr>
            <a:endParaRPr lang="en-US" altLang="zh-CN" sz="2000" dirty="0"/>
          </a:p>
          <a:p>
            <a:pPr>
              <a:buFontTx/>
              <a:buChar char="-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technical contribution is a bit </a:t>
            </a:r>
            <a:r>
              <a:rPr lang="en-US" altLang="zh-CN" sz="2000" dirty="0" smtClean="0"/>
              <a:t>limited.</a:t>
            </a:r>
          </a:p>
          <a:p>
            <a:pPr>
              <a:buFontTx/>
              <a:buChar char="-"/>
            </a:pPr>
            <a:r>
              <a:rPr lang="en-US" altLang="zh-CN" sz="2000" dirty="0" smtClean="0"/>
              <a:t>Time complexity</a:t>
            </a:r>
          </a:p>
          <a:p>
            <a:pPr>
              <a:buFontTx/>
              <a:buChar char="-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4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62" y="1429253"/>
            <a:ext cx="11401302" cy="140631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We present a new approach that explicitly models the source and the target code as the same tree – structural language modeling (SLM). </a:t>
            </a:r>
          </a:p>
          <a:p>
            <a:r>
              <a:rPr lang="en-US" altLang="zh-CN" sz="2000" dirty="0" smtClean="0"/>
              <a:t>SLM estimates the probability of the program’s abstract syntax tree (AST) by decomposing it into a product of conditional probabilities over its nodes.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74255" y="2954785"/>
            <a:ext cx="11517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 considering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AST paths leading to a target node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generalizing over traditional language models that consider sequences of words.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75" y="182772"/>
            <a:ext cx="12348688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Code Generation as Structural Language Modeling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45750" y="1454149"/>
            <a:ext cx="3705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Representing Code as a Tree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8691" y="2016807"/>
                <a:ext cx="1102821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program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a sequence of tokens that can be unambiguously mapped to an abstract syntax tree (AST)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𝒜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each node represents an element in the language from a set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𝒯</m:t>
                    </m:r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Every AST leaf has an additional user-defined value v ∈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𝒱</m:t>
                    </m:r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91" y="2016807"/>
                <a:ext cx="11028218" cy="1015663"/>
              </a:xfrm>
              <a:prstGeom prst="rect">
                <a:avLst/>
              </a:prstGeom>
              <a:blipFill>
                <a:blip r:embed="rId3"/>
                <a:stretch>
                  <a:fillRect l="-553" t="-3012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45750" y="3507256"/>
            <a:ext cx="48496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Decomposing</a:t>
            </a:r>
            <a:r>
              <a:rPr lang="zh-CN" altLang="en-US" b="1" dirty="0" smtClean="0"/>
              <a:t>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Probability of a Tree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8691" y="3984146"/>
                <a:ext cx="11813309" cy="735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a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𝒜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we first traverse the tree depth-first to induce an ordering over its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𝒫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𝒜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sub>
                    </m:sSub>
                  </m:oMath>
                </a14:m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91" y="3984146"/>
                <a:ext cx="11813309" cy="735458"/>
              </a:xfrm>
              <a:prstGeom prst="rect">
                <a:avLst/>
              </a:prstGeom>
              <a:blipFill>
                <a:blip r:embed="rId4"/>
                <a:stretch>
                  <a:fillRect l="-516" t="-5000" r="-464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359" y="4583852"/>
            <a:ext cx="3290442" cy="824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45750" y="5702221"/>
                <a:ext cx="1189643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any-code completion, part of the tree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𝒜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is already 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observed. Therefore, we order the nodes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𝒜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before</a:t>
                </a:r>
              </a:p>
              <a:p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nodes of the target p, and compute only the conditional probabilities over the nodes in p, essentially conditioning on the observed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𝒜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𝒫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0" y="5702221"/>
                <a:ext cx="11896436" cy="923330"/>
              </a:xfrm>
              <a:prstGeom prst="rect">
                <a:avLst/>
              </a:prstGeom>
              <a:blipFill>
                <a:blip r:embed="rId6"/>
                <a:stretch>
                  <a:fillRect l="-410" t="-3289" r="-768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74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75" y="182772"/>
            <a:ext cx="12348688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Code Generation as Structural Language Modeling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18041" y="1347148"/>
            <a:ext cx="4614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Representing Partial Trees via Paths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2506" y="1908078"/>
                <a:ext cx="1166553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standard language modeling, the structure is linear,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a sequence. </a:t>
                </a: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linearize it according to the traversal order; however, this creates artificially long distances between the current node at and ancestor nodes (e.g., the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use only the path from the root node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but this ignores a lot of contextual information (e.g., sibling nodes).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6" y="1908078"/>
                <a:ext cx="11665530" cy="1631216"/>
              </a:xfrm>
              <a:prstGeom prst="rect">
                <a:avLst/>
              </a:prstGeom>
              <a:blipFill>
                <a:blip r:embed="rId3"/>
                <a:stretch>
                  <a:fillRect l="-575" t="-1493" r="-209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32507" y="3825197"/>
                <a:ext cx="11462329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follow Alon et al. (2018) and use the set of paths from every leaf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together with the path from the root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7" y="3825197"/>
                <a:ext cx="11462329" cy="707886"/>
              </a:xfrm>
              <a:prstGeom prst="rect">
                <a:avLst/>
              </a:prstGeom>
              <a:blipFill>
                <a:blip r:embed="rId4"/>
                <a:stretch>
                  <a:fillRect l="-585" t="-3419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32506" y="4629888"/>
                <a:ext cx="1100051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denote the (candidate) node at time 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its (given) parent, which is currently expanded, by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 set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of all paths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𝒮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6" y="4629888"/>
                <a:ext cx="11000511" cy="707886"/>
              </a:xfrm>
              <a:prstGeom prst="rect">
                <a:avLst/>
              </a:prstGeom>
              <a:blipFill>
                <a:blip r:embed="rId5"/>
                <a:stretch>
                  <a:fillRect l="-610" t="-3419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220" y="5432011"/>
            <a:ext cx="3898901" cy="513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15893" y="6016710"/>
                <a:ext cx="64438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denote the path from the root of the program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3" y="6016710"/>
                <a:ext cx="6443815" cy="400110"/>
              </a:xfrm>
              <a:prstGeom prst="rect">
                <a:avLst/>
              </a:prstGeom>
              <a:blipFill>
                <a:blip r:embed="rId7"/>
                <a:stretch>
                  <a:fillRect l="-946" t="-7576" r="-189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6881" y="6497565"/>
            <a:ext cx="2045066" cy="3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46" y="1219633"/>
            <a:ext cx="9873599" cy="549058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8875" y="182772"/>
            <a:ext cx="12348688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Code Generation as Structural Language Modeling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385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8875" y="182772"/>
            <a:ext cx="12348688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Code Generation as Structural Language Modeling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373645" y="1415534"/>
            <a:ext cx="2278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Generating Trees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63418" y="2094766"/>
                <a:ext cx="930101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augment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𝒜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two ways to allow node-by-node generation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8" y="2094766"/>
                <a:ext cx="9301017" cy="400110"/>
              </a:xfrm>
              <a:prstGeom prst="rect">
                <a:avLst/>
              </a:prstGeom>
              <a:blipFill>
                <a:blip r:embed="rId3"/>
                <a:stretch>
                  <a:fillRect l="-655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55781" y="2653390"/>
            <a:ext cx="110525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a special EOSnode node to every nonterminal to control for arity. Generating this node indicates that the parent node has no more children.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end each subtoken sequence with a special EOStok node to control for depth during generation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9053" y="3639931"/>
            <a:ext cx="10861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: to → lower → case →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EOStok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8875" y="182772"/>
            <a:ext cx="12348688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Code Generation as Structural Language Modeling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373645" y="1415534"/>
            <a:ext cx="4160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Node Trees vs. Production Trees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945" y="2033211"/>
            <a:ext cx="109450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work predicts a grammar production rule. This representation decomposes the code in a way that often forces the model to predict with partial information.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5780" y="3046283"/>
            <a:ext cx="1046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onsider generating the expression str.Substring(3)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 the rule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Expr→Expr.Substring(Expr) 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expand Expr→str and Expr→3.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5780" y="4279045"/>
            <a:ext cx="11369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needs to predict the method name (Substring) before the invoking object (str).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Substring method can get either one or two arguments, forcing the model to choose whether to use the one-or two-argument rule in advance.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8690" y="122085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Encoding AST Path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7999" y="1660436"/>
                <a:ext cx="1144385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a partial AST path, i.e., a sequence of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our goal is to create a vector representation.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9" y="1660436"/>
                <a:ext cx="11443856" cy="707886"/>
              </a:xfrm>
              <a:prstGeom prst="rect">
                <a:avLst/>
              </a:prstGeom>
              <a:blipFill>
                <a:blip r:embed="rId2"/>
                <a:stretch>
                  <a:fillRect l="-532" t="-3419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06399" y="2467747"/>
                <a:ext cx="1178560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subtoken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node is represented by the index of its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subtoken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 in the embedding matrix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Esubtoken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AST nodes are represented as a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where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node type, e.g. IfStatement,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is the node index among its sibling nodes. 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9" y="2467747"/>
                <a:ext cx="11785601" cy="1015663"/>
              </a:xfrm>
              <a:prstGeom prst="rect">
                <a:avLst/>
              </a:prstGeom>
              <a:blipFill>
                <a:blip r:embed="rId3"/>
                <a:stretch>
                  <a:fillRect l="-466" t="-3012" r="-673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96" y="3568249"/>
            <a:ext cx="5915313" cy="9120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7999" y="4565180"/>
            <a:ext cx="11443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encode the entire path using a uni-directional LSTM stack, and take the final states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396" y="5050129"/>
            <a:ext cx="5123543" cy="50701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396" y="6294312"/>
            <a:ext cx="4733059" cy="48156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7999" y="5702456"/>
            <a:ext cx="9144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Given a set of partial paths S, we denote their encodings as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2332</Words>
  <Application>Microsoft Office PowerPoint</Application>
  <PresentationFormat>宽屏</PresentationFormat>
  <Paragraphs>155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Wingdings</vt:lpstr>
      <vt:lpstr>Office 主题​​</vt:lpstr>
      <vt:lpstr>Structural Language Models of Code</vt:lpstr>
      <vt:lpstr>Introduction</vt:lpstr>
      <vt:lpstr>Introduction</vt:lpstr>
      <vt:lpstr>Code Generation as Structural Language Modeling</vt:lpstr>
      <vt:lpstr>Code Generation as Structural Language Modeling</vt:lpstr>
      <vt:lpstr>Code Generation as Structural Language Modeling</vt:lpstr>
      <vt:lpstr>Code Generation as Structural Language Modeling</vt:lpstr>
      <vt:lpstr>Code Generation as Structural Language Modeling</vt:lpstr>
      <vt:lpstr>Model</vt:lpstr>
      <vt:lpstr>Model</vt:lpstr>
      <vt:lpstr>Model</vt:lpstr>
      <vt:lpstr>Model</vt:lpstr>
      <vt:lpstr>Experimental Setup</vt:lpstr>
      <vt:lpstr>Experimental Setup</vt:lpstr>
      <vt:lpstr>Experimental Setup</vt:lpstr>
      <vt:lpstr>Experimental Setup</vt:lpstr>
      <vt:lpstr>Experimental Setup</vt:lpstr>
      <vt:lpstr>Results</vt:lpstr>
      <vt:lpstr>Results</vt:lpstr>
      <vt:lpstr>Results</vt:lpstr>
      <vt:lpstr>Qualitative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Language Models of Code</dc:title>
  <dc:creator>Pang</dc:creator>
  <cp:lastModifiedBy>Pang</cp:lastModifiedBy>
  <cp:revision>253</cp:revision>
  <dcterms:created xsi:type="dcterms:W3CDTF">2020-06-17T09:43:26Z</dcterms:created>
  <dcterms:modified xsi:type="dcterms:W3CDTF">2020-06-24T00:55:27Z</dcterms:modified>
</cp:coreProperties>
</file>