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5" r:id="rId6"/>
    <p:sldId id="260" r:id="rId7"/>
    <p:sldId id="262" r:id="rId8"/>
    <p:sldId id="273" r:id="rId9"/>
    <p:sldId id="274" r:id="rId10"/>
    <p:sldId id="263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B3DB1-4189-4EDE-8278-770950BA6150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9834-E4B5-4643-AC02-9B7084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often degrade on longer inputs. Also, they tend to have more layers and attention heads than we might expect.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69834-E4B5-4643-AC02-9B70848FEF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28CEB-E62A-4D0C-ACFD-8A8A9EC91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A6DDC1-DE32-41E6-902F-0854B49FD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567E-C598-494F-AC5B-EC3DC95E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B7EA1B-DA22-4E42-ACAF-C5F5BD6F3670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1A79D-FE58-4F1A-B592-DE2CCDD7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F55EC-3F4C-430E-95FE-B9BBD512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31612-2DC3-41E7-B724-493B3989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04437-5B78-4A0D-A5AD-0FE7A28D0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329D6-B257-4092-9C63-1F86339A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E639C9-B245-41BF-BBA2-5589197B5E39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0F549-0391-4F38-B8AB-EFDA924E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719A9-53B9-43FB-9BB0-8E49BA21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78F0A3-0E25-4921-AB7C-261C332C8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E569C-2EB0-4D28-A033-DAE743FA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2F558-220D-43F3-9B7A-31B5990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C7DAF4-2B09-483C-BE4F-0C699E18711A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5EB5F-1FBB-4726-AE03-FCC5033C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3BBAA-795B-448F-9DC1-931C3B88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129D4-3796-4C15-A358-31A2C8E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088BE-4CCA-49B3-9AE1-86BCBB11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21D58-12EF-4FA6-BCF5-115392CB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88215-D94B-4343-B6E4-360CA4AB3AA1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160B1-12CC-4EA6-923F-0AA43E5C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65E1C-726D-4CB7-831F-D5BF660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36622-6A83-45EC-A6C2-6AA8DD5D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88367-5051-4D2C-9CBB-D6DF9BA9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17E88-F924-48C9-A0F4-CF0B830E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3E45C5-55A2-4B1F-8E02-EBFF16878F36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976A1-82AF-4F29-B0EC-6A9AAB9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17A51-E355-46C5-BDE9-24D8F7A9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76CA-44F1-4612-9710-300A30C9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9A3BC-7B0B-4B10-92CA-0F41829B2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ABE97-C7F8-4EEA-92C5-DB38743D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5BE4E-AB57-430D-8BFF-8B2010F9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CFB23-5A09-4DD3-A315-F60F6461B923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99393-5866-4730-AD86-74844E4C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7DED3-D1E3-4895-8D20-A4C88560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1DAF-412C-47D8-8D54-545791D0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ED4E1-CC0B-44D1-A386-E8DC68A3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2C254-4213-47C4-809F-BC287194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F8B15-1BED-45B9-9084-61AE9639D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A952C-E167-4347-9DC2-2C94CA121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8768BF-85B8-433E-9DB9-9B687CAE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08EB0C-4B27-4233-A4BF-0BE485E248F5}" type="datetime1">
              <a:rPr lang="en-US" smtClean="0"/>
              <a:t>1/2/2024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DC035-A25A-4B73-8E75-A494FFEC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3A88DA-8A5B-40B9-81DC-6761B60C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9BB21-9405-4640-9A05-2416EAC7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D35EA6-8CCE-4CF3-92DA-3E7B35F8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F52A4C-1BAA-492C-88C0-7ABF4E16A355}" type="datetime1">
              <a:rPr lang="en-US" smtClean="0"/>
              <a:t>1/2/2024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4A49C8-9E89-4564-B8D3-DE06553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D98FD-C5C5-4405-9195-49991B74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00E07-BF13-4896-AE5B-9E106E20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28C37A-2290-4600-B03C-D8BFEBF751EC}" type="datetime1">
              <a:rPr lang="en-US" smtClean="0"/>
              <a:t>1/2/2024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A8BF2-BC7F-4BC6-94A1-5B3C9E49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950F6-891C-44FC-8AF4-C030D385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5818D-6A1A-42BB-910E-754A1A89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D6E3F-C566-4D61-B1F8-94D512E5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16D81-B654-43A9-9858-82F644D3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C2C1B-D1A5-415F-97D2-40953691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832463-C586-45D7-8F16-35AD16943359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484EF-D91B-4550-80F8-CAE03A36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6601A-1D45-4597-A053-F03F81FD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C78BB-339C-472E-AC1B-828F9CDA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FF18CC-0E2D-4830-BBCC-0A6427E41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4196C-89BD-4278-8849-C83953267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0F868-46F0-4A24-9EA8-49943556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089C03-C200-4DFE-B17A-AA46D172D4EC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042F-E5DE-4276-BB1B-43DAB1A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C703C-9492-42D7-8A29-D19D9CBE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358206-B8A3-4CD2-9DBF-1AB481B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770A2-A4B1-449B-965C-A914F376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59C8B-F5EE-4CC9-B858-6BF519DA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58F6D-6AEC-4EBA-92E4-9D28808E8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Learning Transformer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938E8-56E4-47C7-9D5D-50DF00A3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585655"/>
            <a:ext cx="11345858" cy="3686689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11B0F78-1C8C-4306-9402-3FB71748C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err="1"/>
              <a:t>NeurIPS</a:t>
            </a:r>
            <a:r>
              <a:rPr lang="en-US" dirty="0"/>
              <a:t> 2023 oral</a:t>
            </a:r>
          </a:p>
        </p:txBody>
      </p:sp>
    </p:spTree>
    <p:extLst>
      <p:ext uri="{BB962C8B-B14F-4D97-AF65-F5344CB8AC3E}">
        <p14:creationId xmlns:p14="http://schemas.microsoft.com/office/powerpoint/2010/main" val="14236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380C5-CA1B-4136-A880-E7C3C859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 tasks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5AF478-8D41-4980-9F2E-4EACB0357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351" y="1825625"/>
            <a:ext cx="10007297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145A7-0ABB-49CB-9EC3-56BCF51E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365778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F96D3-D984-4D86-BF2C-21532F8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 tasks - sorting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0D6841-8D59-4A34-B525-6295811B4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968" y="1825625"/>
            <a:ext cx="9750063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7E4E19-D923-4B83-B327-DD7F7E44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263603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C78484-CE84-410D-84C6-715A7CA13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300" y="1306286"/>
            <a:ext cx="7307438" cy="54344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785BB0-754C-419C-9D9F-24C7ACF5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 tasks - more examples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6EE3E-3CC8-464D-B8B3-52125C39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240847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ED79-E952-4C9E-B41D-17BA0750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 tasks - larger scale versions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66B563-B7A4-415B-8275-0B54BAB8A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239" y="1825625"/>
            <a:ext cx="9855521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0F025-20D1-498C-A94A-4000DBD3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393243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8B8D-7EEC-4E88-A9B5-D133B7E5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tasks -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F19669-81F6-4CFD-852E-0171D18B4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2710476"/>
            <a:ext cx="8726118" cy="2581635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6724A-9244-4379-ADE6-CE3D67C4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28023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91D1BE-50B0-4822-AB57-FCBF0A34C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662" y="1273629"/>
            <a:ext cx="6624294" cy="54997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312D23-EF79-43B6-9257-C5B0ADD2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tasks - Interpretability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CCC0C-CC28-499A-A035-FCF1242A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298485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B6F35-81D5-454E-8292-7056420F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 Discussion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95DF-DFC8-41B9-B9C9-BA0510B1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Scaling challenges</a:t>
            </a:r>
            <a:r>
              <a:rPr lang="en-US" dirty="0"/>
              <a:t>: they struggle to learn on longer inputs.</a:t>
            </a:r>
          </a:p>
          <a:p>
            <a:pPr marL="0" indent="0">
              <a:buNone/>
            </a:pPr>
            <a:r>
              <a:rPr lang="en-US" dirty="0"/>
              <a:t>We believe it can be fixed by better optimization (since many programs are suboptimal).</a:t>
            </a:r>
          </a:p>
          <a:p>
            <a:pPr marL="0" indent="0">
              <a:buNone/>
            </a:pPr>
            <a:r>
              <a:rPr lang="en-US" b="1" dirty="0"/>
              <a:t>Are they interpretable?</a:t>
            </a:r>
            <a:r>
              <a:rPr lang="en-US" dirty="0"/>
              <a:t> These programs are </a:t>
            </a:r>
            <a:r>
              <a:rPr lang="en-US" dirty="0" err="1"/>
              <a:t>sooooo</a:t>
            </a:r>
            <a:r>
              <a:rPr lang="en-US" dirty="0"/>
              <a:t> long.</a:t>
            </a:r>
          </a:p>
          <a:p>
            <a:pPr marL="0" indent="0">
              <a:buNone/>
            </a:pPr>
            <a:r>
              <a:rPr lang="en-US" dirty="0"/>
              <a:t>Maybe this can be solved as interpretable feature functions.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1C49F8-B5E9-470B-8C4C-1C28EE3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54106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FC0B8-302C-4008-9721-EA16367E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- 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D53BF-4E01-4ED8-8FCC-768634CA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Mechanistic interpretability try to r</a:t>
            </a:r>
            <a:r>
              <a:rPr lang="en-US" b="1" dirty="0"/>
              <a:t>everse-engineer</a:t>
            </a:r>
            <a:r>
              <a:rPr lang="en-US" dirty="0"/>
              <a:t> Transformers.</a:t>
            </a:r>
          </a:p>
          <a:p>
            <a:pPr marL="457200" lvl="1" indent="0">
              <a:buNone/>
            </a:pPr>
            <a:r>
              <a:rPr lang="en-US" dirty="0"/>
              <a:t>But it need many manual efforts and cannot give complete, faithful descriptions of the underlying algorithms.</a:t>
            </a:r>
          </a:p>
          <a:p>
            <a:pPr marL="0" indent="0">
              <a:buNone/>
            </a:pPr>
            <a:r>
              <a:rPr lang="en-US" dirty="0"/>
              <a:t>We design a modified Transformer that can be </a:t>
            </a:r>
            <a:r>
              <a:rPr lang="en-US" b="1" dirty="0"/>
              <a:t>trained using gradient</a:t>
            </a:r>
            <a:r>
              <a:rPr lang="en-US" dirty="0"/>
              <a:t>, but can automatically </a:t>
            </a:r>
            <a:r>
              <a:rPr lang="en-US" b="1" dirty="0"/>
              <a:t>converted into a discrete, readable program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It is </a:t>
            </a:r>
            <a:r>
              <a:rPr lang="en-US" b="1" dirty="0"/>
              <a:t>mechanistically interpretable by design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We take inspiration from RASP, a programming language that can be compiled into Transformer weights, but we use it to design Transformer.</a:t>
            </a:r>
          </a:p>
          <a:p>
            <a:pPr marL="0" indent="0">
              <a:buNone/>
            </a:pPr>
            <a:r>
              <a:rPr lang="en-US" dirty="0"/>
              <a:t>These Transformers can be </a:t>
            </a:r>
            <a:r>
              <a:rPr lang="en-US" b="1" dirty="0"/>
              <a:t>mapped to a program </a:t>
            </a:r>
            <a:r>
              <a:rPr lang="en-US" dirty="0"/>
              <a:t>in human-readable language, e.g. Python.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33BD6-08E6-429A-98D0-945DFA7F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96747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03C39-3C9A-4F2F-9EDD-994C9F3F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- 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72C5C-3E35-4E57-A174-81502F88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learn Transformer Programs on several tasks.</a:t>
            </a:r>
          </a:p>
          <a:p>
            <a:pPr marL="457200" lvl="1" indent="0">
              <a:buNone/>
            </a:pPr>
            <a:r>
              <a:rPr lang="en-US" dirty="0"/>
              <a:t>This includes an in-context learning task, a set of algorithmic problems and NLP benchmarks for named entity recognition and text classification.</a:t>
            </a:r>
          </a:p>
          <a:p>
            <a:pPr marL="457200" lvl="1" indent="0">
              <a:buNone/>
            </a:pPr>
            <a:r>
              <a:rPr lang="en-US" dirty="0"/>
              <a:t>They can find reasonable solutions, and </a:t>
            </a:r>
            <a:r>
              <a:rPr lang="en-US" b="1" dirty="0"/>
              <a:t>perform on par </a:t>
            </a:r>
            <a:r>
              <a:rPr lang="en-US" dirty="0"/>
              <a:t>with similar-sized standard Transformer.</a:t>
            </a:r>
          </a:p>
          <a:p>
            <a:pPr marL="0" indent="0">
              <a:buNone/>
            </a:pPr>
            <a:r>
              <a:rPr lang="en-US" dirty="0"/>
              <a:t>We can convert these Transformers </a:t>
            </a:r>
            <a:r>
              <a:rPr lang="en-US" b="1" dirty="0"/>
              <a:t>into Python programs</a:t>
            </a:r>
            <a:r>
              <a:rPr lang="en-US" dirty="0"/>
              <a:t>, use code analysis tools to </a:t>
            </a:r>
            <a:r>
              <a:rPr lang="en-US" b="1" dirty="0"/>
              <a:t>extract the circuits</a:t>
            </a:r>
            <a:r>
              <a:rPr lang="en-US" dirty="0"/>
              <a:t>, and even to </a:t>
            </a:r>
            <a:r>
              <a:rPr lang="en-US" b="1" dirty="0"/>
              <a:t>debug</a:t>
            </a:r>
            <a:r>
              <a:rPr lang="en-US" dirty="0"/>
              <a:t> them.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D4839-F2BE-487C-A894-BC567C0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308379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03C39-3C9A-4F2F-9EDD-994C9F3F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- Introduction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D4839-F2BE-487C-A894-BC567C0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0F6EE8C-DDE6-4EDA-832E-75ADF242A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9452"/>
            <a:ext cx="10515600" cy="29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5DADF-2A35-4C87-9933-01F3740D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Disentangled Residual Stream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FCB397-E4C4-49A4-8ED8-C79BD5C8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054" y="1690688"/>
            <a:ext cx="7183864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38A3E4-9390-468B-A4D7-A917285E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5310A5-DAA6-451C-8ACD-538ABCB4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3" y="2367643"/>
            <a:ext cx="4767548" cy="21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5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B85ABA8-E1D6-4CA3-A4FF-35D3942A7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14" y="935248"/>
            <a:ext cx="6509660" cy="58169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117578-53B8-46FC-9CC2-50B7F0DA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Modules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131EA-BEBA-40C4-9FE6-F051A03F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390249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EF3C3-6F89-4866-8B2C-E06C73CD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B2BCAE-BD22-4E02-949B-ADF2C0838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use one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-option selection.</a:t>
                </a:r>
              </a:p>
              <a:p>
                <a:pPr marL="0" indent="0">
                  <a:buNone/>
                </a:pPr>
                <a:r>
                  <a:rPr lang="en-US" dirty="0"/>
                  <a:t>We optimize the loss using the Gumbel reparameterization.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sample the parameters from distribution.</a:t>
                </a:r>
              </a:p>
              <a:p>
                <a:pPr marL="0" indent="0">
                  <a:buNone/>
                </a:pPr>
                <a:r>
                  <a:rPr lang="en-US" dirty="0"/>
                  <a:t>We anneal the Gumbel temperature over the course of training.</a:t>
                </a:r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samples are identical to one-hot.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B2BCAE-BD22-4E02-949B-ADF2C0838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39E275-8B79-44C2-A17E-BBE9C4C0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24994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AE8D1-AD97-4CCD-BD66-949B11A1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A953-8823-4E47-B067-513CEA54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Learning word embeddings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Use one-hot token embeddings for tasks with a small vocabulary.</a:t>
            </a:r>
          </a:p>
          <a:p>
            <a:pPr marL="0" indent="0">
              <a:buNone/>
            </a:pPr>
            <a:r>
              <a:rPr lang="en-US" dirty="0"/>
              <a:t>Otherwise, each token is represented as a product of several one-hot categories.</a:t>
            </a:r>
          </a:p>
          <a:p>
            <a:pPr marL="0" indent="0">
              <a:buNone/>
            </a:pPr>
            <a:r>
              <a:rPr lang="en-US" b="1" dirty="0"/>
              <a:t>Aggregating numerical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Augment the input embeddings with a single scalar variable fixed to 1.</a:t>
            </a:r>
          </a:p>
          <a:p>
            <a:pPr marL="0" indent="0">
              <a:buNone/>
            </a:pPr>
            <a:r>
              <a:rPr lang="en-US" dirty="0"/>
              <a:t>Implement a limited form of numerical attention, which guarantees the output are integers within a bounded range.</a:t>
            </a:r>
          </a:p>
          <a:p>
            <a:pPr marL="0" indent="0">
              <a:buNone/>
            </a:pPr>
            <a:r>
              <a:rPr lang="en-US" dirty="0"/>
              <a:t>Add a new type of head that gives the weighted sum of the values.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EF217-3FD9-4366-843A-0E86869B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230171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91340-D8F9-4F25-B6CD-9E55D346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AB3353-0C05-4CE8-869C-51235A723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Feed-forward layers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 simple feed-forward layer, designed to correspond to a lookup-table.</a:t>
                </a:r>
              </a:p>
              <a:p>
                <a:pPr marL="0" indent="0">
                  <a:buNone/>
                </a:pPr>
                <a:r>
                  <a:rPr lang="en-US" dirty="0"/>
                  <a:t>Each such layer reads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input variables, and output one new categorical variable (by argmax on all categories).</a:t>
                </a:r>
              </a:p>
              <a:p>
                <a:pPr marL="0" indent="0">
                  <a:buNone/>
                </a:pPr>
                <a:r>
                  <a:rPr lang="en-US" dirty="0"/>
                  <a:t>This can be described as a lookup-table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AB3353-0C05-4CE8-869C-51235A723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0BC953-4775-4FF1-8B6E-90A9DABF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Transformer Programs</a:t>
            </a:r>
          </a:p>
        </p:txBody>
      </p:sp>
    </p:spTree>
    <p:extLst>
      <p:ext uri="{BB962C8B-B14F-4D97-AF65-F5344CB8AC3E}">
        <p14:creationId xmlns:p14="http://schemas.microsoft.com/office/powerpoint/2010/main" val="88065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519</Words>
  <Application>Microsoft Office PowerPoint</Application>
  <PresentationFormat>宽屏</PresentationFormat>
  <Paragraphs>64</Paragraphs>
  <Slides>16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Abstract - Introduction</vt:lpstr>
      <vt:lpstr>Abstract - Introduction</vt:lpstr>
      <vt:lpstr>Abstract - Introduction</vt:lpstr>
      <vt:lpstr>Disentangled Residual Stream</vt:lpstr>
      <vt:lpstr>Constraints on Modules</vt:lpstr>
      <vt:lpstr>Optimization</vt:lpstr>
      <vt:lpstr>Extensions</vt:lpstr>
      <vt:lpstr>Extensions</vt:lpstr>
      <vt:lpstr>RASP tasks</vt:lpstr>
      <vt:lpstr>RASP tasks - sorting</vt:lpstr>
      <vt:lpstr>RASP tasks - more examples</vt:lpstr>
      <vt:lpstr>RASP tasks - larger scale versions</vt:lpstr>
      <vt:lpstr>NLP tasks - Results</vt:lpstr>
      <vt:lpstr>NLP tasks - Interpretability</vt:lpstr>
      <vt:lpstr>Conclusion -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51</cp:revision>
  <dcterms:created xsi:type="dcterms:W3CDTF">2024-01-01T23:38:24Z</dcterms:created>
  <dcterms:modified xsi:type="dcterms:W3CDTF">2024-01-02T01:48:04Z</dcterms:modified>
</cp:coreProperties>
</file>