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365" r:id="rId3"/>
    <p:sldId id="378" r:id="rId4"/>
    <p:sldId id="367" r:id="rId5"/>
    <p:sldId id="368" r:id="rId6"/>
    <p:sldId id="369" r:id="rId7"/>
    <p:sldId id="370" r:id="rId8"/>
    <p:sldId id="371" r:id="rId9"/>
    <p:sldId id="381" r:id="rId10"/>
    <p:sldId id="379" r:id="rId11"/>
    <p:sldId id="366" r:id="rId12"/>
    <p:sldId id="372" r:id="rId13"/>
    <p:sldId id="373" r:id="rId14"/>
    <p:sldId id="383" r:id="rId15"/>
    <p:sldId id="380" r:id="rId16"/>
    <p:sldId id="382" r:id="rId17"/>
    <p:sldId id="384" r:id="rId18"/>
    <p:sldId id="385" r:id="rId19"/>
    <p:sldId id="386" r:id="rId20"/>
    <p:sldId id="387" r:id="rId21"/>
    <p:sldId id="388" r:id="rId22"/>
    <p:sldId id="389" r:id="rId23"/>
    <p:sldId id="390" r:id="rId24"/>
    <p:sldId id="277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E4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108" autoAdjust="0"/>
  </p:normalViewPr>
  <p:slideViewPr>
    <p:cSldViewPr snapToGrid="0">
      <p:cViewPr varScale="1">
        <p:scale>
          <a:sx n="81" d="100"/>
          <a:sy n="81" d="100"/>
        </p:scale>
        <p:origin x="1483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83C88-B405-4F0E-B52C-AB078F6006DE}" type="datetimeFigureOut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0EFF5-346A-4FBB-9374-27A590D78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35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760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U: token sequence</a:t>
            </a:r>
          </a:p>
          <a:p>
            <a:r>
              <a:rPr lang="en-US" altLang="zh-CN" dirty="0" smtClean="0"/>
              <a:t>C: dataset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569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Masked LM: </a:t>
            </a:r>
            <a:r>
              <a:rPr lang="zh-CN" altLang="en-US" dirty="0" smtClean="0"/>
              <a:t>作用与上述方法类似</a:t>
            </a:r>
            <a:endParaRPr lang="en-US" altLang="zh-CN" dirty="0" smtClean="0"/>
          </a:p>
          <a:p>
            <a:r>
              <a:rPr lang="en-US" altLang="zh-CN" dirty="0" smtClean="0"/>
              <a:t>Next Sentence Classification:</a:t>
            </a:r>
            <a:r>
              <a:rPr lang="en-US" altLang="zh-CN" baseline="0" dirty="0" smtClean="0"/>
              <a:t> </a:t>
            </a:r>
            <a:r>
              <a:rPr lang="zh-CN" altLang="en-US" baseline="0" dirty="0" smtClean="0"/>
              <a:t>为了理解句子间的关系，在一些</a:t>
            </a:r>
            <a:r>
              <a:rPr lang="en-US" altLang="zh-CN" baseline="0" dirty="0" smtClean="0"/>
              <a:t>NLP</a:t>
            </a:r>
            <a:r>
              <a:rPr lang="zh-CN" altLang="en-US" baseline="0" dirty="0" smtClean="0"/>
              <a:t>任务中有用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590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7610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7451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011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337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15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BF88E-AC02-47DB-A48F-5E283FE93A22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66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7F6AF-6B25-4B86-A6A9-F1BBB6C3B1C6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726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49E86-23ED-4B34-9307-52C5DBB7C57E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1053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48AE-F2D5-4CC9-8554-2BC23575A401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70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A7877-02B6-4648-9E4D-2847B3FD0588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5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A451A-4EC5-4448-A981-7A1AC5F40B39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16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E9F8E-C378-4C30-9DD3-0D90A6D45F83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726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1790F-F3EA-4C79-9475-AEC48C920E1F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19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63E9C3-14F1-40A7-A47B-E3EFECA2C9FA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56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37F10-23E2-400C-AE92-B4DD618E0231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4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8FED8-6C71-4390-9416-2C3CD423D7A6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970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49E86-23ED-4B34-9307-52C5DBB7C57E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973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605780" y="5646173"/>
            <a:ext cx="3418841" cy="587008"/>
          </a:xfrm>
        </p:spPr>
        <p:txBody>
          <a:bodyPr>
            <a:normAutofit/>
          </a:bodyPr>
          <a:lstStyle/>
          <a:p>
            <a:pPr algn="just"/>
            <a:r>
              <a:rPr lang="en-US" altLang="zh-CN" sz="2000" dirty="0">
                <a:solidFill>
                  <a:srgbClr val="000000"/>
                </a:solidFill>
                <a:latin typeface="TimesNewRomanPS-BoldMT"/>
              </a:rPr>
              <a:t>Reporter: Li </a:t>
            </a:r>
            <a:r>
              <a:rPr lang="en-US" altLang="zh-CN" sz="2000" dirty="0" err="1">
                <a:solidFill>
                  <a:srgbClr val="000000"/>
                </a:solidFill>
                <a:latin typeface="TimesNewRomanPS-BoldMT"/>
              </a:rPr>
              <a:t>Qingtao</a:t>
            </a:r>
            <a:endParaRPr lang="zh-CN" altLang="en-US" sz="200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F17E4-9C8B-4727-8277-8C702FE00557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Word embedding &amp;</a:t>
            </a:r>
            <a:br>
              <a:rPr lang="en-US" altLang="zh-CN" dirty="0" smtClean="0"/>
            </a:br>
            <a:r>
              <a:rPr lang="en-US" altLang="zh-CN" dirty="0" smtClean="0"/>
              <a:t>LM pre-training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288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Outline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Feature-based method: </a:t>
            </a:r>
            <a:r>
              <a:rPr lang="en-US" altLang="zh-CN" u="sng" dirty="0" smtClean="0">
                <a:solidFill>
                  <a:schemeClr val="bg1">
                    <a:lumMod val="8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word2vec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u="sng" dirty="0" smtClean="0">
                <a:solidFill>
                  <a:schemeClr val="bg1">
                    <a:lumMod val="8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context2vec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				   </a:t>
            </a:r>
            <a:r>
              <a:rPr lang="en-US" altLang="zh-CN" u="sng" dirty="0" err="1" smtClean="0">
                <a:solidFill>
                  <a:schemeClr val="bg1">
                    <a:lumMod val="8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ELMo</a:t>
            </a:r>
            <a:endParaRPr lang="en-US" altLang="zh-CN" u="sng" dirty="0" smtClean="0">
              <a:solidFill>
                <a:schemeClr val="bg1">
                  <a:lumMod val="8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>
                <a:latin typeface="等线" panose="02010600030101010101" pitchFamily="2" charset="-122"/>
              </a:rPr>
              <a:t>Fine-tuning method: </a:t>
            </a:r>
            <a:r>
              <a:rPr lang="en-US" altLang="zh-CN" u="sng" dirty="0" smtClean="0">
                <a:latin typeface="等线" panose="02010600030101010101" pitchFamily="2" charset="-122"/>
              </a:rPr>
              <a:t>GPT</a:t>
            </a:r>
            <a:r>
              <a:rPr lang="en-US" altLang="zh-CN" dirty="0">
                <a:latin typeface="等线" panose="02010600030101010101" pitchFamily="2" charset="-122"/>
              </a:rPr>
              <a:t> , </a:t>
            </a:r>
            <a:r>
              <a:rPr lang="en-US" altLang="zh-CN" u="sng" dirty="0" err="1">
                <a:latin typeface="等线" panose="02010600030101010101" pitchFamily="2" charset="-122"/>
              </a:rPr>
              <a:t>ULMFiT</a:t>
            </a:r>
            <a:endParaRPr lang="en-US" altLang="zh-CN" u="sng" dirty="0">
              <a:latin typeface="等线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Newest work: </a:t>
            </a:r>
            <a:r>
              <a:rPr lang="en-US" altLang="zh-CN" u="sng" dirty="0" smtClean="0">
                <a:solidFill>
                  <a:schemeClr val="bg1">
                    <a:lumMod val="8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BERT</a:t>
            </a:r>
            <a:endParaRPr lang="zh-CN" altLang="en-US" u="sng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9C19-E251-44DD-BF5D-A8A387145BAC}" type="datetime1">
              <a:rPr lang="zh-CN" altLang="en-US" smtClean="0"/>
              <a:t>2018/11/14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368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GPT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9C19-E251-44DD-BF5D-A8A387145BAC}" type="datetime1">
              <a:rPr lang="zh-CN" altLang="en-US" smtClean="0"/>
              <a:t>2018/11/14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4114800" cy="380047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768419" y="3089677"/>
            <a:ext cx="3061256" cy="75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Transformer blocks</a:t>
            </a:r>
            <a:r>
              <a:rPr lang="zh-CN" alt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（</a:t>
            </a:r>
            <a:r>
              <a:rPr lang="en-US" altLang="zh-CN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with some changes)</a:t>
            </a:r>
            <a:endParaRPr lang="zh-CN" alt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直接箭头连接符 11"/>
          <p:cNvCxnSpPr>
            <a:stCxn id="11" idx="1"/>
          </p:cNvCxnSpPr>
          <p:nvPr/>
        </p:nvCxnSpPr>
        <p:spPr>
          <a:xfrm flipH="1" flipV="1">
            <a:off x="4410075" y="3255922"/>
            <a:ext cx="1358344" cy="211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768419" y="4471915"/>
            <a:ext cx="2837468" cy="689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Token embedding</a:t>
            </a:r>
          </a:p>
          <a:p>
            <a:pPr algn="ctr"/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+</a:t>
            </a:r>
          </a:p>
          <a:p>
            <a:pPr algn="ctr"/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position embedding</a:t>
            </a:r>
            <a:endParaRPr lang="zh-CN" alt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4" name="直接箭头连接符 13"/>
          <p:cNvCxnSpPr>
            <a:stCxn id="13" idx="1"/>
          </p:cNvCxnSpPr>
          <p:nvPr/>
        </p:nvCxnSpPr>
        <p:spPr>
          <a:xfrm flipH="1">
            <a:off x="4524080" y="4816722"/>
            <a:ext cx="1244339" cy="24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1" idx="1"/>
          </p:cNvCxnSpPr>
          <p:nvPr/>
        </p:nvCxnSpPr>
        <p:spPr>
          <a:xfrm flipH="1">
            <a:off x="4410075" y="3467396"/>
            <a:ext cx="1358344" cy="62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671267" y="5933299"/>
            <a:ext cx="7644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u="sng" dirty="0" smtClean="0">
                <a:solidFill>
                  <a:schemeClr val="bg1">
                    <a:lumMod val="65000"/>
                  </a:schemeClr>
                </a:solidFill>
              </a:rPr>
              <a:t>Improving </a:t>
            </a:r>
            <a:r>
              <a:rPr lang="en-US" altLang="zh-CN" i="1" u="sng" dirty="0">
                <a:solidFill>
                  <a:schemeClr val="bg1">
                    <a:lumMod val="65000"/>
                  </a:schemeClr>
                </a:solidFill>
              </a:rPr>
              <a:t>Language Understanding by Generative </a:t>
            </a:r>
            <a:r>
              <a:rPr lang="en-US" altLang="zh-CN" i="1" u="sng" dirty="0" smtClean="0">
                <a:solidFill>
                  <a:schemeClr val="bg1">
                    <a:lumMod val="65000"/>
                  </a:schemeClr>
                </a:solidFill>
              </a:rPr>
              <a:t>Pre-Training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OpenAI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 preprint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963266" y="2213249"/>
            <a:ext cx="1265913" cy="272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accent6"/>
                </a:solidFill>
              </a:rPr>
              <a:t>softmax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cxnSp>
        <p:nvCxnSpPr>
          <p:cNvPr id="23" name="直接箭头连接符 22"/>
          <p:cNvCxnSpPr>
            <a:stCxn id="22" idx="1"/>
          </p:cNvCxnSpPr>
          <p:nvPr/>
        </p:nvCxnSpPr>
        <p:spPr>
          <a:xfrm flipH="1">
            <a:off x="4410076" y="2349290"/>
            <a:ext cx="1553190" cy="36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807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GPT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9C19-E251-44DD-BF5D-A8A387145BAC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71267" y="5933299"/>
            <a:ext cx="7644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u="sng" dirty="0" smtClean="0">
                <a:solidFill>
                  <a:schemeClr val="bg1">
                    <a:lumMod val="65000"/>
                  </a:schemeClr>
                </a:solidFill>
              </a:rPr>
              <a:t>Improving </a:t>
            </a:r>
            <a:r>
              <a:rPr lang="en-US" altLang="zh-CN" i="1" u="sng" dirty="0">
                <a:solidFill>
                  <a:schemeClr val="bg1">
                    <a:lumMod val="65000"/>
                  </a:schemeClr>
                </a:solidFill>
              </a:rPr>
              <a:t>Language Understanding by Generative </a:t>
            </a:r>
            <a:r>
              <a:rPr lang="en-US" altLang="zh-CN" i="1" u="sng" dirty="0" smtClean="0">
                <a:solidFill>
                  <a:schemeClr val="bg1">
                    <a:lumMod val="65000"/>
                  </a:schemeClr>
                </a:solidFill>
              </a:rPr>
              <a:t>Pre-Training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OpenAI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 preprint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508" y="2514380"/>
            <a:ext cx="3800475" cy="6000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628650" y="1717756"/>
            <a:ext cx="5848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+mn-ea"/>
              </a:rPr>
              <a:t>objective function: language model</a:t>
            </a:r>
            <a:endParaRPr lang="zh-CN" altLang="en-US" sz="2800" dirty="0">
              <a:latin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508" y="4054583"/>
            <a:ext cx="3209925" cy="590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2508" y="5016542"/>
            <a:ext cx="2619375" cy="3333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7971" y="2969615"/>
            <a:ext cx="4371975" cy="1038225"/>
          </a:xfrm>
          <a:prstGeom prst="rect">
            <a:avLst/>
          </a:prstGeom>
        </p:spPr>
      </p:pic>
      <p:cxnSp>
        <p:nvCxnSpPr>
          <p:cNvPr id="17" name="直接连接符 16"/>
          <p:cNvCxnSpPr/>
          <p:nvPr/>
        </p:nvCxnSpPr>
        <p:spPr>
          <a:xfrm>
            <a:off x="628650" y="4031211"/>
            <a:ext cx="82105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7971" y="4552573"/>
            <a:ext cx="3476625" cy="38100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42642" y="3114455"/>
            <a:ext cx="1414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B0F0"/>
                </a:solidFill>
              </a:rPr>
              <a:t>Pre-train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42642" y="4471908"/>
            <a:ext cx="1414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00B0F0"/>
                </a:solidFill>
              </a:rPr>
              <a:t>Fine-tune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6794835" y="4543596"/>
            <a:ext cx="426121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>
            <a:off x="3486150" y="5349917"/>
            <a:ext cx="11357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3409950" y="5351994"/>
            <a:ext cx="403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实验发现，这一项的影响不明显</a:t>
            </a:r>
            <a:endParaRPr lang="zh-CN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48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GPT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9C19-E251-44DD-BF5D-A8A387145BAC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71267" y="5933299"/>
            <a:ext cx="76440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u="sng" dirty="0" smtClean="0">
                <a:solidFill>
                  <a:schemeClr val="bg1">
                    <a:lumMod val="65000"/>
                  </a:schemeClr>
                </a:solidFill>
              </a:rPr>
              <a:t>Improving </a:t>
            </a:r>
            <a:r>
              <a:rPr lang="en-US" altLang="zh-CN" i="1" u="sng" dirty="0">
                <a:solidFill>
                  <a:schemeClr val="bg1">
                    <a:lumMod val="65000"/>
                  </a:schemeClr>
                </a:solidFill>
              </a:rPr>
              <a:t>Language Understanding by Generative </a:t>
            </a:r>
            <a:r>
              <a:rPr lang="en-US" altLang="zh-CN" i="1" u="sng" dirty="0" smtClean="0">
                <a:solidFill>
                  <a:schemeClr val="bg1">
                    <a:lumMod val="65000"/>
                  </a:schemeClr>
                </a:solidFill>
              </a:rPr>
              <a:t>Pre-Training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OpenAI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 preprint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1744409"/>
            <a:ext cx="84105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6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cs typeface="Times New Roman" panose="02020603050405020304" pitchFamily="18" charset="0"/>
              </a:rPr>
              <a:t>ULMFiT</a:t>
            </a:r>
            <a:r>
              <a:rPr lang="en-US" altLang="zh-CN" dirty="0" smtClean="0"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  <a:cs typeface="Times New Roman" panose="02020603050405020304" pitchFamily="18" charset="0"/>
              </a:rPr>
              <a:t>(just mention it)</a:t>
            </a:r>
            <a:endParaRPr lang="zh-CN" altLang="en-US" dirty="0">
              <a:solidFill>
                <a:schemeClr val="bg1">
                  <a:lumMod val="6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9C19-E251-44DD-BF5D-A8A387145BAC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71267" y="5933299"/>
            <a:ext cx="76345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u="sng" dirty="0">
                <a:solidFill>
                  <a:schemeClr val="bg1">
                    <a:lumMod val="65000"/>
                  </a:schemeClr>
                </a:solidFill>
              </a:rPr>
              <a:t>Universal Language Model Fine-tuning for Text Classification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, ACL 2018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286000" y="242441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/>
              <a:t>a) General-domain </a:t>
            </a:r>
            <a:r>
              <a:rPr lang="en-US" altLang="zh-CN" sz="2400" dirty="0" smtClean="0"/>
              <a:t>LM pre-training</a:t>
            </a:r>
          </a:p>
          <a:p>
            <a:r>
              <a:rPr lang="en-US" altLang="zh-CN" sz="2400" dirty="0" smtClean="0"/>
              <a:t>b</a:t>
            </a:r>
            <a:r>
              <a:rPr lang="en-US" altLang="zh-CN" sz="2400" dirty="0"/>
              <a:t>) target task LM </a:t>
            </a:r>
            <a:r>
              <a:rPr lang="en-US" altLang="zh-CN" sz="2400" dirty="0" smtClean="0"/>
              <a:t>fine-tuning</a:t>
            </a:r>
            <a:endParaRPr lang="en-US" altLang="zh-CN" sz="2400" dirty="0"/>
          </a:p>
          <a:p>
            <a:r>
              <a:rPr lang="en-US" altLang="zh-CN" sz="2400" dirty="0" smtClean="0"/>
              <a:t>c</a:t>
            </a:r>
            <a:r>
              <a:rPr lang="en-US" altLang="zh-CN" sz="2400" dirty="0"/>
              <a:t>) target task classifier fine-tuning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628650" y="1717756"/>
            <a:ext cx="30670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+mn-ea"/>
              </a:rPr>
              <a:t>Steps:</a:t>
            </a: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4286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Outline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Feature-based method: </a:t>
            </a:r>
            <a:r>
              <a:rPr lang="en-US" altLang="zh-CN" u="sng" dirty="0" smtClean="0">
                <a:solidFill>
                  <a:schemeClr val="bg1">
                    <a:lumMod val="8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word2vec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u="sng" dirty="0" smtClean="0">
                <a:solidFill>
                  <a:schemeClr val="bg1">
                    <a:lumMod val="8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context2vec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, 				   </a:t>
            </a:r>
            <a:r>
              <a:rPr lang="en-US" altLang="zh-CN" u="sng" dirty="0" err="1" smtClean="0">
                <a:solidFill>
                  <a:schemeClr val="bg1">
                    <a:lumMod val="8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ELMo</a:t>
            </a:r>
            <a:endParaRPr lang="en-US" altLang="zh-CN" u="sng" dirty="0" smtClean="0">
              <a:solidFill>
                <a:schemeClr val="bg1">
                  <a:lumMod val="8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等线" panose="02010600030101010101" pitchFamily="2" charset="-122"/>
              </a:rPr>
              <a:t>Fine-tuning method: </a:t>
            </a:r>
            <a:r>
              <a:rPr lang="en-US" altLang="zh-CN" u="sng" dirty="0" smtClean="0">
                <a:solidFill>
                  <a:schemeClr val="bg1">
                    <a:lumMod val="85000"/>
                  </a:schemeClr>
                </a:solidFill>
                <a:latin typeface="等线" panose="02010600030101010101" pitchFamily="2" charset="-122"/>
              </a:rPr>
              <a:t>GPT</a:t>
            </a:r>
            <a:r>
              <a:rPr lang="en-US" altLang="zh-CN" dirty="0">
                <a:latin typeface="等线" panose="02010600030101010101" pitchFamily="2" charset="-122"/>
              </a:rPr>
              <a:t> 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等线" panose="02010600030101010101" pitchFamily="2" charset="-122"/>
              </a:rPr>
              <a:t>, </a:t>
            </a:r>
            <a:r>
              <a:rPr lang="en-US" altLang="zh-CN" u="sng" dirty="0" err="1">
                <a:solidFill>
                  <a:schemeClr val="bg1">
                    <a:lumMod val="85000"/>
                  </a:schemeClr>
                </a:solidFill>
                <a:latin typeface="等线" panose="02010600030101010101" pitchFamily="2" charset="-122"/>
              </a:rPr>
              <a:t>ULMFiT</a:t>
            </a:r>
            <a:endParaRPr lang="en-US" altLang="zh-CN" u="sng" dirty="0">
              <a:solidFill>
                <a:schemeClr val="bg1">
                  <a:lumMod val="85000"/>
                </a:schemeClr>
              </a:solidFill>
              <a:latin typeface="等线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Newest work: </a:t>
            </a:r>
            <a:r>
              <a:rPr lang="en-US" altLang="zh-CN" u="sng" dirty="0" smtClean="0">
                <a:latin typeface="等线" panose="02010600030101010101" pitchFamily="2" charset="-122"/>
                <a:ea typeface="等线" panose="02010600030101010101" pitchFamily="2" charset="-122"/>
              </a:rPr>
              <a:t>BERT</a:t>
            </a:r>
            <a:endParaRPr lang="zh-CN" altLang="en-US" u="sng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9C19-E251-44DD-BF5D-A8A387145BAC}" type="datetime1">
              <a:rPr lang="zh-CN" altLang="en-US" smtClean="0"/>
              <a:t>2018/11/14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601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BERT</a:t>
            </a:r>
            <a:endParaRPr lang="zh-CN" altLang="en-US" dirty="0">
              <a:solidFill>
                <a:schemeClr val="bg1">
                  <a:lumMod val="65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9C19-E251-44DD-BF5D-A8A387145BAC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71267" y="5933299"/>
            <a:ext cx="8301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u="sng" dirty="0" smtClean="0">
                <a:solidFill>
                  <a:schemeClr val="bg1">
                    <a:lumMod val="65000"/>
                  </a:schemeClr>
                </a:solidFill>
              </a:rPr>
              <a:t>Pre-training </a:t>
            </a:r>
            <a:r>
              <a:rPr lang="en-US" altLang="zh-CN" i="1" u="sng" dirty="0">
                <a:solidFill>
                  <a:schemeClr val="bg1">
                    <a:lumMod val="65000"/>
                  </a:schemeClr>
                </a:solidFill>
              </a:rPr>
              <a:t>of Deep Bidirectional Transformers for Language Understanding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, Google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707" y="1744409"/>
            <a:ext cx="3900487" cy="355098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5768419" y="4428980"/>
            <a:ext cx="2837468" cy="14613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50000"/>
              </a:lnSpc>
            </a:pP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Token embedding</a:t>
            </a:r>
          </a:p>
          <a:p>
            <a:pPr algn="ctr">
              <a:lnSpc>
                <a:spcPct val="50000"/>
              </a:lnSpc>
            </a:pP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+</a:t>
            </a:r>
          </a:p>
          <a:p>
            <a:pPr algn="ctr">
              <a:lnSpc>
                <a:spcPct val="50000"/>
              </a:lnSpc>
            </a:pP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position embedding</a:t>
            </a:r>
          </a:p>
          <a:p>
            <a:pPr algn="ctr">
              <a:lnSpc>
                <a:spcPct val="50000"/>
              </a:lnSpc>
            </a:pP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+</a:t>
            </a:r>
          </a:p>
          <a:p>
            <a:pPr algn="ctr">
              <a:lnSpc>
                <a:spcPct val="50000"/>
              </a:lnSpc>
            </a:pPr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segment embedding</a:t>
            </a:r>
            <a:endParaRPr lang="zh-CN" alt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0" name="直接箭头连接符 9"/>
          <p:cNvCxnSpPr>
            <a:stCxn id="9" idx="1"/>
          </p:cNvCxnSpPr>
          <p:nvPr/>
        </p:nvCxnSpPr>
        <p:spPr>
          <a:xfrm flipH="1" flipV="1">
            <a:off x="4524081" y="4798082"/>
            <a:ext cx="1244338" cy="361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5768419" y="3089677"/>
            <a:ext cx="2837468" cy="7554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Transformer blocks</a:t>
            </a:r>
          </a:p>
          <a:p>
            <a:pPr algn="ctr"/>
            <a:r>
              <a:rPr lang="en-US" altLang="zh-CN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(origin)</a:t>
            </a:r>
            <a:endParaRPr lang="zh-CN" alt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3" name="直接箭头连接符 12"/>
          <p:cNvCxnSpPr>
            <a:stCxn id="12" idx="1"/>
          </p:cNvCxnSpPr>
          <p:nvPr/>
        </p:nvCxnSpPr>
        <p:spPr>
          <a:xfrm flipH="1" flipV="1">
            <a:off x="4410075" y="3255922"/>
            <a:ext cx="1358344" cy="2114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2" idx="1"/>
          </p:cNvCxnSpPr>
          <p:nvPr/>
        </p:nvCxnSpPr>
        <p:spPr>
          <a:xfrm flipH="1">
            <a:off x="4410075" y="3467396"/>
            <a:ext cx="1358344" cy="626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5963266" y="2213249"/>
            <a:ext cx="1265913" cy="272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accent6"/>
                </a:solidFill>
              </a:rPr>
              <a:t>softmax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cxnSp>
        <p:nvCxnSpPr>
          <p:cNvPr id="16" name="直接箭头连接符 15"/>
          <p:cNvCxnSpPr>
            <a:stCxn id="15" idx="1"/>
          </p:cNvCxnSpPr>
          <p:nvPr/>
        </p:nvCxnSpPr>
        <p:spPr>
          <a:xfrm flipH="1">
            <a:off x="4410076" y="2349290"/>
            <a:ext cx="1553190" cy="36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96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BERT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9C19-E251-44DD-BF5D-A8A387145BAC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28649" y="1717756"/>
            <a:ext cx="728662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+mn-ea"/>
              </a:rPr>
              <a:t>objective function: NOT language model</a:t>
            </a:r>
          </a:p>
          <a:p>
            <a:pPr>
              <a:spcAft>
                <a:spcPts val="1200"/>
              </a:spcAft>
            </a:pPr>
            <a:r>
              <a:rPr lang="en-US" altLang="zh-CN" sz="2800" dirty="0">
                <a:latin typeface="+mn-ea"/>
              </a:rPr>
              <a:t>	</a:t>
            </a:r>
            <a:r>
              <a:rPr lang="en-US" altLang="zh-CN" sz="2800" dirty="0" smtClean="0">
                <a:latin typeface="+mn-ea"/>
              </a:rPr>
              <a:t>		  BUT another two 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u="sng" dirty="0" smtClean="0">
                <a:latin typeface="+mn-ea"/>
              </a:rPr>
              <a:t>Masked LM</a:t>
            </a:r>
            <a:r>
              <a:rPr lang="en-US" altLang="zh-CN" sz="2400" dirty="0" smtClean="0">
                <a:latin typeface="+mn-ea"/>
              </a:rPr>
              <a:t>: predict masked words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u="sng" dirty="0" smtClean="0">
                <a:latin typeface="+mn-ea"/>
              </a:rPr>
              <a:t>Next Sentence Classification</a:t>
            </a:r>
            <a:r>
              <a:rPr lang="en-US" altLang="zh-CN" sz="2400" dirty="0" smtClean="0">
                <a:latin typeface="+mn-ea"/>
              </a:rPr>
              <a:t>: yes/no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671267" y="5933299"/>
            <a:ext cx="8301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u="sng" dirty="0" smtClean="0">
                <a:solidFill>
                  <a:schemeClr val="bg1">
                    <a:lumMod val="65000"/>
                  </a:schemeClr>
                </a:solidFill>
              </a:rPr>
              <a:t>Pre-training </a:t>
            </a:r>
            <a:r>
              <a:rPr lang="en-US" altLang="zh-CN" i="1" u="sng" dirty="0">
                <a:solidFill>
                  <a:schemeClr val="bg1">
                    <a:lumMod val="65000"/>
                  </a:schemeClr>
                </a:solidFill>
              </a:rPr>
              <a:t>of Deep Bidirectional Transformers for Language Understanding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, Google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19136" y="4200008"/>
            <a:ext cx="71056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Pre-training: 128,000 tokens/batch, 1,000,000 steps,</a:t>
            </a:r>
          </a:p>
          <a:p>
            <a:r>
              <a:rPr lang="en-US" altLang="zh-CN" sz="2400" dirty="0"/>
              <a:t>	 </a:t>
            </a:r>
            <a:r>
              <a:rPr lang="en-US" altLang="zh-CN" sz="2400" dirty="0" smtClean="0"/>
              <a:t>         which took 4 days on 64 TPUs…</a:t>
            </a:r>
          </a:p>
          <a:p>
            <a:r>
              <a:rPr lang="en-US" altLang="zh-CN" sz="2400" dirty="0" smtClean="0"/>
              <a:t>	          </a:t>
            </a:r>
            <a:r>
              <a:rPr lang="zh-CN" altLang="en-US" sz="2400" dirty="0" smtClean="0"/>
              <a:t>来自大厂的</a:t>
            </a:r>
            <a:r>
              <a:rPr lang="zh-CN" altLang="en-US" sz="2400" dirty="0" smtClean="0"/>
              <a:t>任性</a:t>
            </a:r>
            <a:endParaRPr lang="en-US" altLang="zh-CN" sz="2400" dirty="0" smtClean="0"/>
          </a:p>
          <a:p>
            <a:r>
              <a:rPr lang="en-US" altLang="zh-CN" sz="2400" dirty="0" smtClean="0"/>
              <a:t>Fine-tuning: took 3-4 epochs to convergences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671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BERT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9C19-E251-44DD-BF5D-A8A387145BAC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28649" y="1717756"/>
            <a:ext cx="728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+mn-ea"/>
              </a:rPr>
              <a:t>Fine-tuning procedure:</a:t>
            </a:r>
          </a:p>
        </p:txBody>
      </p:sp>
      <p:sp>
        <p:nvSpPr>
          <p:cNvPr id="23" name="矩形 22"/>
          <p:cNvSpPr/>
          <p:nvPr/>
        </p:nvSpPr>
        <p:spPr>
          <a:xfrm>
            <a:off x="671267" y="6074100"/>
            <a:ext cx="8301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u="sng" dirty="0" smtClean="0">
                <a:solidFill>
                  <a:schemeClr val="bg1">
                    <a:lumMod val="65000"/>
                  </a:schemeClr>
                </a:solidFill>
              </a:rPr>
              <a:t>Pre-training </a:t>
            </a:r>
            <a:r>
              <a:rPr lang="en-US" altLang="zh-CN" i="1" u="sng" dirty="0">
                <a:solidFill>
                  <a:schemeClr val="bg1">
                    <a:lumMod val="65000"/>
                  </a:schemeClr>
                </a:solidFill>
              </a:rPr>
              <a:t>of Deep Bidirectional Transformers for Language Understanding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, Google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557" y="2192517"/>
            <a:ext cx="7886701" cy="393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54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BERT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9C19-E251-44DD-BF5D-A8A387145BAC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28649" y="1717756"/>
            <a:ext cx="728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+mn-ea"/>
              </a:rPr>
              <a:t>Fine-tuning procedure:</a:t>
            </a:r>
          </a:p>
        </p:txBody>
      </p:sp>
      <p:sp>
        <p:nvSpPr>
          <p:cNvPr id="23" name="矩形 22"/>
          <p:cNvSpPr/>
          <p:nvPr/>
        </p:nvSpPr>
        <p:spPr>
          <a:xfrm>
            <a:off x="671267" y="6074100"/>
            <a:ext cx="8301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u="sng" dirty="0" smtClean="0">
                <a:solidFill>
                  <a:schemeClr val="bg1">
                    <a:lumMod val="65000"/>
                  </a:schemeClr>
                </a:solidFill>
              </a:rPr>
              <a:t>Pre-training </a:t>
            </a:r>
            <a:r>
              <a:rPr lang="en-US" altLang="zh-CN" i="1" u="sng" dirty="0">
                <a:solidFill>
                  <a:schemeClr val="bg1">
                    <a:lumMod val="65000"/>
                  </a:schemeClr>
                </a:solidFill>
              </a:rPr>
              <a:t>of Deep Bidirectional Transformers for Language Understanding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, Google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83" y="2168850"/>
            <a:ext cx="840105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62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Outline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Feature-based method: </a:t>
            </a:r>
            <a:r>
              <a:rPr lang="en-US" altLang="zh-CN" u="sng" dirty="0" smtClean="0">
                <a:latin typeface="等线" panose="02010600030101010101" pitchFamily="2" charset="-122"/>
                <a:ea typeface="等线" panose="02010600030101010101" pitchFamily="2" charset="-122"/>
              </a:rPr>
              <a:t>word2vec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u="sng" dirty="0" smtClean="0">
                <a:latin typeface="等线" panose="02010600030101010101" pitchFamily="2" charset="-122"/>
                <a:ea typeface="等线" panose="02010600030101010101" pitchFamily="2" charset="-122"/>
              </a:rPr>
              <a:t>context2vec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, 				   </a:t>
            </a:r>
            <a:r>
              <a:rPr lang="en-US" altLang="zh-CN" u="sng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ELMo</a:t>
            </a:r>
            <a:endParaRPr lang="en-US" altLang="zh-CN" u="sng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>
                <a:latin typeface="等线" panose="02010600030101010101" pitchFamily="2" charset="-122"/>
              </a:rPr>
              <a:t>Fine-tuning method: </a:t>
            </a:r>
            <a:r>
              <a:rPr lang="en-US" altLang="zh-CN" u="sng" dirty="0" smtClean="0">
                <a:latin typeface="等线" panose="02010600030101010101" pitchFamily="2" charset="-122"/>
              </a:rPr>
              <a:t>GPT</a:t>
            </a:r>
            <a:r>
              <a:rPr lang="en-US" altLang="zh-CN" dirty="0">
                <a:latin typeface="等线" panose="02010600030101010101" pitchFamily="2" charset="-122"/>
              </a:rPr>
              <a:t>, </a:t>
            </a:r>
            <a:r>
              <a:rPr lang="en-US" altLang="zh-CN" u="sng" dirty="0" err="1">
                <a:latin typeface="等线" panose="02010600030101010101" pitchFamily="2" charset="-122"/>
              </a:rPr>
              <a:t>ULMFiT</a:t>
            </a:r>
            <a:endParaRPr lang="en-US" altLang="zh-CN" u="sng" dirty="0">
              <a:latin typeface="等线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Newest work: </a:t>
            </a:r>
            <a:r>
              <a:rPr lang="en-US" altLang="zh-CN" u="sng" dirty="0" smtClean="0">
                <a:latin typeface="等线" panose="02010600030101010101" pitchFamily="2" charset="-122"/>
                <a:ea typeface="等线" panose="02010600030101010101" pitchFamily="2" charset="-122"/>
              </a:rPr>
              <a:t>BERT</a:t>
            </a:r>
            <a:endParaRPr lang="zh-CN" altLang="en-US" u="sng" dirty="0"/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9C19-E251-44DD-BF5D-A8A387145BAC}" type="datetime1">
              <a:rPr lang="zh-CN" altLang="en-US" smtClean="0"/>
              <a:t>2018/11/14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514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BERT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9C19-E251-44DD-BF5D-A8A387145BAC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28649" y="1717756"/>
            <a:ext cx="7419976" cy="2653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dirty="0" smtClean="0">
                <a:latin typeface="+mn-ea"/>
              </a:rPr>
              <a:t>Comparison with GPT: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+mn-ea"/>
              </a:rPr>
              <a:t>CORE: pre-training task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</a:rPr>
              <a:t>Pre-training corpus: 800M vs 3300M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</a:rPr>
              <a:t>Pre-training batch size: 32000 vs 128000 tokens</a:t>
            </a:r>
          </a:p>
          <a:p>
            <a:pPr marL="914400" lvl="1" indent="-4572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 smtClean="0">
                <a:latin typeface="+mn-ea"/>
              </a:rPr>
              <a:t>Training tricks: learning rate, etc.</a:t>
            </a:r>
          </a:p>
        </p:txBody>
      </p:sp>
      <p:sp>
        <p:nvSpPr>
          <p:cNvPr id="23" name="矩形 22"/>
          <p:cNvSpPr/>
          <p:nvPr/>
        </p:nvSpPr>
        <p:spPr>
          <a:xfrm>
            <a:off x="671267" y="6074100"/>
            <a:ext cx="8301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u="sng" dirty="0" smtClean="0">
                <a:solidFill>
                  <a:schemeClr val="bg1">
                    <a:lumMod val="65000"/>
                  </a:schemeClr>
                </a:solidFill>
              </a:rPr>
              <a:t>Pre-training </a:t>
            </a:r>
            <a:r>
              <a:rPr lang="en-US" altLang="zh-CN" i="1" u="sng" dirty="0">
                <a:solidFill>
                  <a:schemeClr val="bg1">
                    <a:lumMod val="65000"/>
                  </a:schemeClr>
                </a:solidFill>
              </a:rPr>
              <a:t>of Deep Bidirectional Transformers for Language Understanding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, Google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43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BERT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9C19-E251-44DD-BF5D-A8A387145BAC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71267" y="6074100"/>
            <a:ext cx="8301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u="sng" dirty="0" smtClean="0">
                <a:solidFill>
                  <a:schemeClr val="bg1">
                    <a:lumMod val="65000"/>
                  </a:schemeClr>
                </a:solidFill>
              </a:rPr>
              <a:t>Pre-training </a:t>
            </a:r>
            <a:r>
              <a:rPr lang="en-US" altLang="zh-CN" i="1" u="sng" dirty="0">
                <a:solidFill>
                  <a:schemeClr val="bg1">
                    <a:lumMod val="65000"/>
                  </a:schemeClr>
                </a:solidFill>
              </a:rPr>
              <a:t>of Deep Bidirectional Transformers for Language Understanding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, Google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18" y="2210250"/>
            <a:ext cx="8843963" cy="275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738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BERT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9C19-E251-44DD-BF5D-A8A387145BAC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71267" y="6074100"/>
            <a:ext cx="83012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u="sng" dirty="0" smtClean="0">
                <a:solidFill>
                  <a:schemeClr val="bg1">
                    <a:lumMod val="65000"/>
                  </a:schemeClr>
                </a:solidFill>
              </a:rPr>
              <a:t>Pre-training </a:t>
            </a:r>
            <a:r>
              <a:rPr lang="en-US" altLang="zh-CN" i="1" u="sng" dirty="0">
                <a:solidFill>
                  <a:schemeClr val="bg1">
                    <a:lumMod val="65000"/>
                  </a:schemeClr>
                </a:solidFill>
              </a:rPr>
              <a:t>of Deep Bidirectional Transformers for Language Understanding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, Google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05736"/>
            <a:ext cx="4672949" cy="37187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949" y="1605736"/>
            <a:ext cx="4414896" cy="3704453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4672949" y="1447800"/>
            <a:ext cx="0" cy="4105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52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Summary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等线" panose="02010600030101010101" pitchFamily="2" charset="-122"/>
              </a:rPr>
              <a:t>目前效果最好的</a:t>
            </a:r>
            <a:r>
              <a:rPr lang="en-US" altLang="zh-CN" sz="2400" dirty="0" smtClean="0">
                <a:latin typeface="等线" panose="02010600030101010101" pitchFamily="2" charset="-122"/>
              </a:rPr>
              <a:t>GPT</a:t>
            </a:r>
            <a:r>
              <a:rPr lang="zh-CN" altLang="en-US" sz="2400" dirty="0" smtClean="0">
                <a:latin typeface="等线" panose="02010600030101010101" pitchFamily="2" charset="-122"/>
              </a:rPr>
              <a:t>和</a:t>
            </a:r>
            <a:r>
              <a:rPr lang="en-US" altLang="zh-CN" sz="2400" dirty="0" smtClean="0">
                <a:latin typeface="等线" panose="02010600030101010101" pitchFamily="2" charset="-122"/>
              </a:rPr>
              <a:t>BERT</a:t>
            </a:r>
            <a:r>
              <a:rPr lang="zh-CN" altLang="en-US" sz="2400" dirty="0" smtClean="0">
                <a:latin typeface="等线" panose="02010600030101010101" pitchFamily="2" charset="-122"/>
              </a:rPr>
              <a:t>都使用基于</a:t>
            </a:r>
            <a:r>
              <a:rPr lang="en-US" altLang="zh-CN" sz="2400" dirty="0" smtClean="0">
                <a:latin typeface="等线" panose="02010600030101010101" pitchFamily="2" charset="-122"/>
              </a:rPr>
              <a:t>attention</a:t>
            </a:r>
            <a:r>
              <a:rPr lang="zh-CN" altLang="en-US" sz="2400" dirty="0" smtClean="0">
                <a:latin typeface="等线" panose="02010600030101010101" pitchFamily="2" charset="-122"/>
              </a:rPr>
              <a:t>的</a:t>
            </a:r>
            <a:r>
              <a:rPr lang="en-US" altLang="zh-CN" sz="2400" dirty="0" smtClean="0">
                <a:latin typeface="等线" panose="02010600030101010101" pitchFamily="2" charset="-122"/>
              </a:rPr>
              <a:t>transformer</a:t>
            </a:r>
            <a:r>
              <a:rPr lang="zh-CN" altLang="en-US" sz="2400" dirty="0" smtClean="0">
                <a:latin typeface="等线" panose="02010600030101010101" pitchFamily="2" charset="-122"/>
              </a:rPr>
              <a:t>结构，代替原先的</a:t>
            </a:r>
            <a:r>
              <a:rPr lang="en-US" altLang="zh-CN" sz="2400" dirty="0" smtClean="0">
                <a:latin typeface="等线" panose="02010600030101010101" pitchFamily="2" charset="-122"/>
              </a:rPr>
              <a:t>LSTM</a:t>
            </a: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等线" panose="02010600030101010101" pitchFamily="2" charset="-122"/>
              </a:rPr>
              <a:t>以语言模型为基础，进行大规模无监督预训练</a:t>
            </a:r>
            <a:endParaRPr lang="en-US" altLang="zh-CN" sz="2400" dirty="0" smtClean="0">
              <a:latin typeface="等线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zh-CN" altLang="en-US" sz="2000" dirty="0">
                <a:latin typeface="等线" panose="02010600030101010101" pitchFamily="2" charset="-122"/>
              </a:rPr>
              <a:t>预</a:t>
            </a:r>
            <a:r>
              <a:rPr lang="zh-CN" altLang="en-US" sz="2000" dirty="0" smtClean="0">
                <a:latin typeface="等线" panose="02010600030101010101" pitchFamily="2" charset="-122"/>
              </a:rPr>
              <a:t>训练任务的通用性</a:t>
            </a:r>
            <a:r>
              <a:rPr lang="zh-CN" altLang="en-US" sz="2000" dirty="0">
                <a:latin typeface="等线" panose="02010600030101010101" pitchFamily="2" charset="-122"/>
              </a:rPr>
              <a:t>和</a:t>
            </a:r>
            <a:r>
              <a:rPr lang="zh-CN" altLang="en-US" sz="2000" dirty="0" smtClean="0">
                <a:latin typeface="等线" panose="02010600030101010101" pitchFamily="2" charset="-122"/>
              </a:rPr>
              <a:t>典型性？</a:t>
            </a:r>
            <a:endParaRPr lang="en-US" altLang="zh-CN" sz="2000" dirty="0" smtClean="0">
              <a:latin typeface="等线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等线" panose="02010600030101010101" pitchFamily="2" charset="-122"/>
              </a:rPr>
              <a:t>在预训练中，融合了</a:t>
            </a:r>
            <a:r>
              <a:rPr lang="en-US" altLang="zh-CN" sz="2400" dirty="0" smtClean="0">
                <a:latin typeface="等线" panose="02010600030101010101" pitchFamily="2" charset="-122"/>
              </a:rPr>
              <a:t>word </a:t>
            </a:r>
            <a:r>
              <a:rPr lang="en-US" altLang="zh-CN" sz="2400" dirty="0">
                <a:latin typeface="等线" panose="02010600030101010101" pitchFamily="2" charset="-122"/>
              </a:rPr>
              <a:t>embedding</a:t>
            </a:r>
            <a:r>
              <a:rPr lang="zh-CN" altLang="en-US" sz="2400" dirty="0" smtClean="0">
                <a:latin typeface="等线" panose="02010600030101010101" pitchFamily="2" charset="-122"/>
              </a:rPr>
              <a:t>和更</a:t>
            </a:r>
            <a:r>
              <a:rPr lang="zh-CN" altLang="en-US" sz="2400" smtClean="0">
                <a:latin typeface="等线" panose="02010600030101010101" pitchFamily="2" charset="-122"/>
              </a:rPr>
              <a:t>高</a:t>
            </a:r>
            <a:r>
              <a:rPr lang="zh-CN" altLang="en-US" sz="2400" smtClean="0">
                <a:latin typeface="等线" panose="02010600030101010101" pitchFamily="2" charset="-122"/>
              </a:rPr>
              <a:t>层级</a:t>
            </a:r>
            <a:r>
              <a:rPr lang="zh-CN" altLang="en-US" sz="2400">
                <a:latin typeface="等线" panose="02010600030101010101" pitchFamily="2" charset="-122"/>
              </a:rPr>
              <a:t>表示</a:t>
            </a:r>
            <a:r>
              <a:rPr lang="zh-CN" altLang="en-US" sz="2400" smtClean="0">
                <a:latin typeface="等线" panose="02010600030101010101" pitchFamily="2" charset="-122"/>
              </a:rPr>
              <a:t>的</a:t>
            </a:r>
            <a:r>
              <a:rPr lang="zh-CN" altLang="en-US" sz="2400" dirty="0" smtClean="0">
                <a:latin typeface="等线" panose="02010600030101010101" pitchFamily="2" charset="-122"/>
              </a:rPr>
              <a:t>训练过程（</a:t>
            </a:r>
            <a:r>
              <a:rPr lang="en-US" altLang="zh-CN" sz="2400" dirty="0" smtClean="0">
                <a:latin typeface="等线" panose="02010600030101010101" pitchFamily="2" charset="-122"/>
              </a:rPr>
              <a:t>GPT vs </a:t>
            </a:r>
            <a:r>
              <a:rPr lang="en-US" altLang="zh-CN" sz="2400" dirty="0" err="1" smtClean="0">
                <a:latin typeface="等线" panose="02010600030101010101" pitchFamily="2" charset="-122"/>
              </a:rPr>
              <a:t>ELMo</a:t>
            </a:r>
            <a:r>
              <a:rPr lang="zh-CN" altLang="en-US" sz="2400" dirty="0">
                <a:latin typeface="等线" panose="02010600030101010101" pitchFamily="2" charset="-122"/>
              </a:rPr>
              <a:t>）</a:t>
            </a:r>
            <a:r>
              <a:rPr lang="zh-CN" altLang="en-US" sz="2400" dirty="0" smtClean="0">
                <a:latin typeface="等线" panose="02010600030101010101" pitchFamily="2" charset="-122"/>
              </a:rPr>
              <a:t>，更优雅地解决了静态</a:t>
            </a:r>
            <a:r>
              <a:rPr lang="en-US" altLang="zh-CN" sz="2400" dirty="0">
                <a:latin typeface="等线" panose="02010600030101010101" pitchFamily="2" charset="-122"/>
              </a:rPr>
              <a:t>word embedding</a:t>
            </a:r>
            <a:r>
              <a:rPr lang="zh-CN" altLang="en-US" sz="2400" dirty="0">
                <a:latin typeface="等线" panose="02010600030101010101" pitchFamily="2" charset="-122"/>
              </a:rPr>
              <a:t>与具体语境的交互</a:t>
            </a:r>
            <a:r>
              <a:rPr lang="zh-CN" altLang="en-US" sz="2400" dirty="0" smtClean="0">
                <a:latin typeface="等线" panose="02010600030101010101" pitchFamily="2" charset="-122"/>
              </a:rPr>
              <a:t>问题</a:t>
            </a:r>
            <a:endParaRPr lang="en-US" altLang="zh-CN" sz="2400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似乎没有看到生成方面的实验</a:t>
            </a:r>
            <a:r>
              <a:rPr lang="en-US" altLang="zh-CN" sz="2400" dirty="0" smtClean="0">
                <a:latin typeface="等线" panose="02010600030101010101" pitchFamily="2" charset="-122"/>
                <a:ea typeface="等线" panose="02010600030101010101" pitchFamily="2" charset="-122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zh-CN" altLang="en-US" sz="2400" u="sng" dirty="0" smtClean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以上观点欢迎讨论</a:t>
            </a:r>
            <a:endParaRPr lang="zh-CN" altLang="en-US" sz="2400" u="sng" dirty="0">
              <a:solidFill>
                <a:srgbClr val="FF0000"/>
              </a:solidFill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9C19-E251-44DD-BF5D-A8A387145BAC}" type="datetime1">
              <a:rPr lang="zh-CN" altLang="en-US" smtClean="0"/>
              <a:t>2018/11/14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27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969034" y="2337758"/>
            <a:ext cx="6685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/>
              <a:t>Thanks for Listening!</a:t>
            </a:r>
          </a:p>
          <a:p>
            <a:pPr algn="ctr"/>
            <a:r>
              <a:rPr lang="en-US" altLang="zh-CN" sz="5400" dirty="0"/>
              <a:t>Any Questions?</a:t>
            </a:r>
            <a:endParaRPr lang="zh-CN" altLang="en-US" sz="54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E024D-0520-431F-AC78-8FA859520155}" type="datetime1">
              <a:rPr lang="zh-CN" altLang="en-US" smtClean="0"/>
              <a:t>2018/11/14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4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Outline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Feature-based method: </a:t>
            </a:r>
            <a:r>
              <a:rPr lang="en-US" altLang="zh-CN" u="sng" dirty="0" smtClean="0">
                <a:latin typeface="等线" panose="02010600030101010101" pitchFamily="2" charset="-122"/>
                <a:ea typeface="等线" panose="02010600030101010101" pitchFamily="2" charset="-122"/>
              </a:rPr>
              <a:t>word2vec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, </a:t>
            </a:r>
            <a:r>
              <a:rPr lang="en-US" altLang="zh-CN" u="sng" dirty="0" smtClean="0">
                <a:latin typeface="等线" panose="02010600030101010101" pitchFamily="2" charset="-122"/>
                <a:ea typeface="等线" panose="02010600030101010101" pitchFamily="2" charset="-122"/>
              </a:rPr>
              <a:t>context2vec</a:t>
            </a:r>
            <a:r>
              <a:rPr lang="en-US" altLang="zh-CN" dirty="0" smtClean="0">
                <a:latin typeface="等线" panose="02010600030101010101" pitchFamily="2" charset="-122"/>
                <a:ea typeface="等线" panose="02010600030101010101" pitchFamily="2" charset="-122"/>
              </a:rPr>
              <a:t>, 				   </a:t>
            </a:r>
            <a:r>
              <a:rPr lang="en-US" altLang="zh-CN" u="sng" dirty="0" err="1" smtClean="0">
                <a:latin typeface="等线" panose="02010600030101010101" pitchFamily="2" charset="-122"/>
                <a:ea typeface="等线" panose="02010600030101010101" pitchFamily="2" charset="-122"/>
              </a:rPr>
              <a:t>ELMo</a:t>
            </a:r>
            <a:endParaRPr lang="en-US" altLang="zh-CN" u="sng" dirty="0" smtClean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等线" panose="02010600030101010101" pitchFamily="2" charset="-122"/>
              </a:rPr>
              <a:t>Fine-tuning method: </a:t>
            </a:r>
            <a:r>
              <a:rPr lang="en-US" altLang="zh-CN" u="sng" dirty="0" smtClean="0">
                <a:solidFill>
                  <a:schemeClr val="bg1">
                    <a:lumMod val="85000"/>
                  </a:schemeClr>
                </a:solidFill>
                <a:latin typeface="等线" panose="02010600030101010101" pitchFamily="2" charset="-122"/>
              </a:rPr>
              <a:t>GPT</a:t>
            </a:r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latin typeface="等线" panose="02010600030101010101" pitchFamily="2" charset="-122"/>
              </a:rPr>
              <a:t> , </a:t>
            </a:r>
            <a:r>
              <a:rPr lang="en-US" altLang="zh-CN" u="sng" dirty="0" err="1">
                <a:solidFill>
                  <a:schemeClr val="bg1">
                    <a:lumMod val="85000"/>
                  </a:schemeClr>
                </a:solidFill>
                <a:latin typeface="等线" panose="02010600030101010101" pitchFamily="2" charset="-122"/>
              </a:rPr>
              <a:t>ULMFiT</a:t>
            </a:r>
            <a:endParaRPr lang="en-US" altLang="zh-CN" u="sng" dirty="0">
              <a:solidFill>
                <a:schemeClr val="bg1">
                  <a:lumMod val="85000"/>
                </a:schemeClr>
              </a:solidFill>
              <a:latin typeface="等线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Newest work: </a:t>
            </a:r>
            <a:r>
              <a:rPr lang="en-US" altLang="zh-CN" u="sng" dirty="0" smtClean="0">
                <a:solidFill>
                  <a:schemeClr val="bg1">
                    <a:lumMod val="8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BERT</a:t>
            </a:r>
            <a:endParaRPr lang="zh-CN" altLang="en-US" u="sng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149C19-E251-44DD-BF5D-A8A387145BAC}" type="datetime1">
              <a:rPr lang="zh-CN" altLang="en-US" smtClean="0"/>
              <a:t>2018/11/14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985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48AE-F2D5-4CC9-8554-2BC23575A401}" type="datetime1">
              <a:rPr lang="zh-CN" altLang="en-US" smtClean="0"/>
              <a:t>2018/11/14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375" y="1820070"/>
            <a:ext cx="5572125" cy="3598664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word2vec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6287" y="5990195"/>
            <a:ext cx="6972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u="sng" dirty="0">
                <a:solidFill>
                  <a:schemeClr val="bg1">
                    <a:lumMod val="65000"/>
                  </a:schemeClr>
                </a:solidFill>
              </a:rPr>
              <a:t>Efficient Estimation of Word Representations in Vector </a:t>
            </a:r>
            <a:r>
              <a:rPr lang="en-US" altLang="zh-CN" i="1" u="sng" dirty="0" smtClean="0">
                <a:solidFill>
                  <a:schemeClr val="bg1">
                    <a:lumMod val="65000"/>
                  </a:schemeClr>
                </a:solidFill>
              </a:rPr>
              <a:t>Space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, ICLR 2013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45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48AE-F2D5-4CC9-8554-2BC23575A401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context2vec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b="7841"/>
          <a:stretch/>
        </p:blipFill>
        <p:spPr>
          <a:xfrm>
            <a:off x="2133600" y="1376363"/>
            <a:ext cx="4876800" cy="4757737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300037" y="6076197"/>
            <a:ext cx="85439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u="sng" dirty="0" smtClean="0">
                <a:solidFill>
                  <a:schemeClr val="bg1">
                    <a:lumMod val="65000"/>
                  </a:schemeClr>
                </a:solidFill>
              </a:rPr>
              <a:t>context2vec: Learning </a:t>
            </a:r>
            <a:r>
              <a:rPr lang="en-US" altLang="zh-CN" i="1" u="sng" dirty="0">
                <a:solidFill>
                  <a:schemeClr val="bg1">
                    <a:lumMod val="65000"/>
                  </a:schemeClr>
                </a:solidFill>
              </a:rPr>
              <a:t>Generic Context </a:t>
            </a:r>
            <a:r>
              <a:rPr lang="en-US" altLang="zh-CN" i="1" u="sng" dirty="0" smtClean="0">
                <a:solidFill>
                  <a:schemeClr val="bg1">
                    <a:lumMod val="65000"/>
                  </a:schemeClr>
                </a:solidFill>
              </a:rPr>
              <a:t>Embedding with </a:t>
            </a:r>
            <a:r>
              <a:rPr lang="en-US" altLang="zh-CN" i="1" u="sng" dirty="0">
                <a:solidFill>
                  <a:schemeClr val="bg1">
                    <a:lumMod val="65000"/>
                  </a:schemeClr>
                </a:solidFill>
              </a:rPr>
              <a:t>Bidirectional </a:t>
            </a:r>
            <a:r>
              <a:rPr lang="en-US" altLang="zh-CN" i="1" u="sng" dirty="0" smtClean="0">
                <a:solidFill>
                  <a:schemeClr val="bg1">
                    <a:lumMod val="65000"/>
                  </a:schemeClr>
                </a:solidFill>
              </a:rPr>
              <a:t>LSTM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, CONLL 2016</a:t>
            </a:r>
            <a:endParaRPr lang="zh-CN" altLang="en-US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778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48AE-F2D5-4CC9-8554-2BC23575A401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 err="1" smtClean="0">
                <a:cs typeface="Times New Roman" panose="02020603050405020304" pitchFamily="18" charset="0"/>
              </a:rPr>
              <a:t>ELMo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63" y="1674569"/>
            <a:ext cx="6535974" cy="3157538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304013" y="5900520"/>
            <a:ext cx="6467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u="sng" dirty="0" smtClean="0">
                <a:solidFill>
                  <a:schemeClr val="bg1">
                    <a:lumMod val="65000"/>
                  </a:schemeClr>
                </a:solidFill>
              </a:rPr>
              <a:t>Deep </a:t>
            </a:r>
            <a:r>
              <a:rPr lang="en-US" altLang="zh-CN" i="1" u="sng" dirty="0">
                <a:solidFill>
                  <a:schemeClr val="bg1">
                    <a:lumMod val="65000"/>
                  </a:schemeClr>
                </a:solidFill>
              </a:rPr>
              <a:t>contextualized word </a:t>
            </a:r>
            <a:r>
              <a:rPr lang="en-US" altLang="zh-CN" i="1" u="sng" dirty="0" smtClean="0">
                <a:solidFill>
                  <a:schemeClr val="bg1">
                    <a:lumMod val="65000"/>
                  </a:schemeClr>
                </a:solidFill>
              </a:rPr>
              <a:t>representations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, NAACL 2018 best paper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67100" y="5055284"/>
            <a:ext cx="5448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4">
                    <a:lumMod val="75000"/>
                  </a:schemeClr>
                </a:solidFill>
              </a:rPr>
              <a:t>Token embedding : a CNN over characters</a:t>
            </a:r>
            <a:endParaRPr lang="zh-CN" altLang="en-US"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10" name="直接箭头连接符 9"/>
          <p:cNvCxnSpPr>
            <a:stCxn id="5" idx="0"/>
          </p:cNvCxnSpPr>
          <p:nvPr/>
        </p:nvCxnSpPr>
        <p:spPr>
          <a:xfrm flipH="1" flipV="1">
            <a:off x="4229100" y="4572000"/>
            <a:ext cx="1962150" cy="483284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7363737" y="2081818"/>
            <a:ext cx="1265913" cy="2720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accent6"/>
                </a:solidFill>
              </a:rPr>
              <a:t>softmax</a:t>
            </a:r>
            <a:endParaRPr lang="zh-CN" altLang="en-US" sz="2400" dirty="0">
              <a:solidFill>
                <a:schemeClr val="accent6"/>
              </a:solidFill>
            </a:endParaRPr>
          </a:p>
        </p:txBody>
      </p:sp>
      <p:cxnSp>
        <p:nvCxnSpPr>
          <p:cNvPr id="14" name="直接箭头连接符 13"/>
          <p:cNvCxnSpPr>
            <a:stCxn id="13" idx="1"/>
          </p:cNvCxnSpPr>
          <p:nvPr/>
        </p:nvCxnSpPr>
        <p:spPr>
          <a:xfrm flipH="1">
            <a:off x="5924551" y="2217859"/>
            <a:ext cx="1439186" cy="35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419969" y="2928330"/>
            <a:ext cx="1095381" cy="804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biLSTM</a:t>
            </a:r>
            <a:endParaRPr lang="zh-CN" alt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9" name="直接箭头连接符 18"/>
          <p:cNvCxnSpPr>
            <a:stCxn id="18" idx="1"/>
          </p:cNvCxnSpPr>
          <p:nvPr/>
        </p:nvCxnSpPr>
        <p:spPr>
          <a:xfrm flipH="1">
            <a:off x="6877051" y="3330545"/>
            <a:ext cx="542918" cy="21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87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48AE-F2D5-4CC9-8554-2BC23575A401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 err="1" smtClean="0">
                <a:cs typeface="Times New Roman" panose="02020603050405020304" pitchFamily="18" charset="0"/>
              </a:rPr>
              <a:t>ELMo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837" y="2240976"/>
            <a:ext cx="4886325" cy="13144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8650" y="1717756"/>
            <a:ext cx="60483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+mn-ea"/>
              </a:rPr>
              <a:t>objective function: language model</a:t>
            </a:r>
            <a:endParaRPr lang="zh-CN" altLang="en-US" sz="2800" dirty="0"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04013" y="5900520"/>
            <a:ext cx="6467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u="sng" dirty="0" smtClean="0">
                <a:solidFill>
                  <a:schemeClr val="bg1">
                    <a:lumMod val="65000"/>
                  </a:schemeClr>
                </a:solidFill>
              </a:rPr>
              <a:t>Deep </a:t>
            </a:r>
            <a:r>
              <a:rPr lang="en-US" altLang="zh-CN" i="1" u="sng" dirty="0">
                <a:solidFill>
                  <a:schemeClr val="bg1">
                    <a:lumMod val="65000"/>
                  </a:schemeClr>
                </a:solidFill>
              </a:rPr>
              <a:t>contextualized word </a:t>
            </a:r>
            <a:r>
              <a:rPr lang="en-US" altLang="zh-CN" i="1" u="sng" dirty="0" smtClean="0">
                <a:solidFill>
                  <a:schemeClr val="bg1">
                    <a:lumMod val="65000"/>
                  </a:schemeClr>
                </a:solidFill>
              </a:rPr>
              <a:t>representations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, NAACL 2018 best paper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95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348AE-F2D5-4CC9-8554-2BC23575A401}" type="datetime1">
              <a:rPr lang="zh-CN" altLang="en-US" smtClean="0"/>
              <a:t>2018/11/14</a:t>
            </a:fld>
            <a:endParaRPr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 err="1" smtClean="0">
                <a:cs typeface="Times New Roman" panose="02020603050405020304" pitchFamily="18" charset="0"/>
              </a:rPr>
              <a:t>ELMo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8650" y="1717756"/>
            <a:ext cx="4133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latin typeface="+mn-ea"/>
              </a:rPr>
              <a:t>Token representation:</a:t>
            </a:r>
            <a:endParaRPr lang="zh-CN" altLang="en-US" sz="2800" dirty="0">
              <a:latin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2326484"/>
            <a:ext cx="4514850" cy="876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875" y="3213389"/>
            <a:ext cx="5162550" cy="8286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695950" y="4133237"/>
            <a:ext cx="2819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00B0F0"/>
                </a:solidFill>
              </a:rPr>
              <a:t>softmax</a:t>
            </a:r>
            <a:r>
              <a:rPr lang="en-US" altLang="zh-CN" sz="2000" dirty="0" smtClean="0">
                <a:solidFill>
                  <a:srgbClr val="00B0F0"/>
                </a:solidFill>
              </a:rPr>
              <a:t>-normalized weight over layers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5962650" y="3713596"/>
            <a:ext cx="0" cy="41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386137" y="4133236"/>
            <a:ext cx="1952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 dirty="0" smtClean="0">
                <a:solidFill>
                  <a:srgbClr val="00B0F0"/>
                </a:solidFill>
              </a:rPr>
              <a:t>scale factor</a:t>
            </a:r>
          </a:p>
          <a:p>
            <a:pPr algn="r"/>
            <a:r>
              <a:rPr lang="en-US" altLang="zh-CN" sz="2000" dirty="0" smtClean="0">
                <a:solidFill>
                  <a:srgbClr val="00B0F0"/>
                </a:solidFill>
              </a:rPr>
              <a:t>for specific tasks</a:t>
            </a:r>
            <a:endParaRPr lang="zh-CN" altLang="en-US" sz="2000" dirty="0">
              <a:solidFill>
                <a:srgbClr val="00B0F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981575" y="3713595"/>
            <a:ext cx="0" cy="419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337" y="4955441"/>
            <a:ext cx="1685925" cy="35242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3167062" y="4892368"/>
            <a:ext cx="5519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:</a:t>
            </a:r>
            <a:r>
              <a:rPr lang="en-US" altLang="zh-CN" sz="2400" dirty="0" err="1" smtClean="0"/>
              <a:t>ELMo</a:t>
            </a:r>
            <a:r>
              <a:rPr lang="en-US" altLang="zh-CN" sz="2400" dirty="0" smtClean="0"/>
              <a:t> enhanced representation</a:t>
            </a:r>
          </a:p>
          <a:p>
            <a:r>
              <a:rPr lang="en-US" altLang="zh-CN" sz="2400" dirty="0" smtClean="0">
                <a:sym typeface="Wingdings" panose="05000000000000000000" pitchFamily="2" charset="2"/>
              </a:rPr>
              <a:t> specific task models</a:t>
            </a:r>
            <a:endParaRPr lang="zh-CN" altLang="en-US" sz="2400" dirty="0"/>
          </a:p>
        </p:txBody>
      </p:sp>
      <p:sp>
        <p:nvSpPr>
          <p:cNvPr id="16" name="矩形 15"/>
          <p:cNvSpPr/>
          <p:nvPr/>
        </p:nvSpPr>
        <p:spPr>
          <a:xfrm>
            <a:off x="1304013" y="5900520"/>
            <a:ext cx="6467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u="sng" dirty="0" smtClean="0">
                <a:solidFill>
                  <a:schemeClr val="bg1">
                    <a:lumMod val="65000"/>
                  </a:schemeClr>
                </a:solidFill>
              </a:rPr>
              <a:t>Deep </a:t>
            </a:r>
            <a:r>
              <a:rPr lang="en-US" altLang="zh-CN" i="1" u="sng" dirty="0">
                <a:solidFill>
                  <a:schemeClr val="bg1">
                    <a:lumMod val="65000"/>
                  </a:schemeClr>
                </a:solidFill>
              </a:rPr>
              <a:t>contextualized word </a:t>
            </a:r>
            <a:r>
              <a:rPr lang="en-US" altLang="zh-CN" i="1" u="sng" dirty="0" smtClean="0">
                <a:solidFill>
                  <a:schemeClr val="bg1">
                    <a:lumMod val="65000"/>
                  </a:schemeClr>
                </a:solidFill>
              </a:rPr>
              <a:t>representations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, NAACL 2018 best paper</a:t>
            </a:r>
            <a:endParaRPr lang="zh-CN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812" y="5289867"/>
            <a:ext cx="1695450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90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Why called “feature-based”?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8650" y="2198770"/>
            <a:ext cx="740092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>
                <a:latin typeface="+mn-ea"/>
              </a:rPr>
              <a:t>Embeddings</a:t>
            </a:r>
            <a:r>
              <a:rPr lang="en-US" altLang="zh-CN" sz="2800" dirty="0" smtClean="0">
                <a:latin typeface="+mn-ea"/>
              </a:rPr>
              <a:t> of different granularities are used as features in a downstream model.</a:t>
            </a:r>
          </a:p>
          <a:p>
            <a:endParaRPr lang="en-US" altLang="zh-CN" sz="2800" dirty="0" smtClean="0">
              <a:latin typeface="+mn-ea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+mn-ea"/>
              </a:rPr>
              <a:t>Word embedding, sentence embedding, paragraph embedding…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smtClean="0">
                <a:latin typeface="+mn-ea"/>
              </a:rPr>
              <a:t>Context-sensitive word embedding…</a:t>
            </a:r>
            <a:endParaRPr lang="zh-CN" altLang="en-US" sz="2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8632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2668</TotalTime>
  <Words>552</Words>
  <Application>Microsoft Office PowerPoint</Application>
  <PresentationFormat>全屏显示(4:3)</PresentationFormat>
  <Paragraphs>145</Paragraphs>
  <Slides>24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TimesNewRomanPS-BoldMT</vt:lpstr>
      <vt:lpstr>等线</vt:lpstr>
      <vt:lpstr>等线 Light</vt:lpstr>
      <vt:lpstr>宋体</vt:lpstr>
      <vt:lpstr>Arial</vt:lpstr>
      <vt:lpstr>Calibri</vt:lpstr>
      <vt:lpstr>Calibri Light</vt:lpstr>
      <vt:lpstr>Times New Roman</vt:lpstr>
      <vt:lpstr>Wingdings</vt:lpstr>
      <vt:lpstr>Office 主题</vt:lpstr>
      <vt:lpstr>Word embedding &amp; LM pre-training</vt:lpstr>
      <vt:lpstr>Outline</vt:lpstr>
      <vt:lpstr>Outline</vt:lpstr>
      <vt:lpstr>word2vec</vt:lpstr>
      <vt:lpstr>context2vec</vt:lpstr>
      <vt:lpstr>ELMo</vt:lpstr>
      <vt:lpstr>ELMo</vt:lpstr>
      <vt:lpstr>ELMo</vt:lpstr>
      <vt:lpstr>Why called “feature-based”?</vt:lpstr>
      <vt:lpstr>Outline</vt:lpstr>
      <vt:lpstr>GPT</vt:lpstr>
      <vt:lpstr>GPT</vt:lpstr>
      <vt:lpstr>GPT</vt:lpstr>
      <vt:lpstr>ULMFiT (just mention it)</vt:lpstr>
      <vt:lpstr>Outline</vt:lpstr>
      <vt:lpstr>BERT</vt:lpstr>
      <vt:lpstr>BERT</vt:lpstr>
      <vt:lpstr>BERT</vt:lpstr>
      <vt:lpstr>BERT</vt:lpstr>
      <vt:lpstr>BERT</vt:lpstr>
      <vt:lpstr>BERT</vt:lpstr>
      <vt:lpstr>BERT</vt:lpstr>
      <vt:lpstr>Summary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Multi-Criteria Learning for Chinese Word Segmentation</dc:title>
  <dc:creator>Qingtao Li</dc:creator>
  <cp:lastModifiedBy>李庆涛</cp:lastModifiedBy>
  <cp:revision>369</cp:revision>
  <dcterms:created xsi:type="dcterms:W3CDTF">2017-10-17T07:33:26Z</dcterms:created>
  <dcterms:modified xsi:type="dcterms:W3CDTF">2018-11-14T02:22:30Z</dcterms:modified>
</cp:coreProperties>
</file>