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4E04-E7E2-4E07-A0F8-ED2F30ECA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524E4-9C29-4860-9541-EF4C0FC91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0D7CA-DC71-4529-AA93-994DAA2F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5F6B-1EFD-4082-B931-EE45CE8E735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EEBFA-1393-4526-A101-131533EB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BF5FD-2745-441D-AE06-26908C63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6DB6-6813-4669-BFAE-2186E7F7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0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FD8C-D593-488A-9A50-E20EE4A7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E5855-B57F-41E3-96D7-4430236A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C6F3B-8F58-482A-9940-7576F3C6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5F6B-1EFD-4082-B931-EE45CE8E735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5984-5BBF-42E7-A089-1A204943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9B91F-E8B8-4C27-9355-F8F8B9B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6DB6-6813-4669-BFAE-2186E7F7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D8F49-D7A3-4CA9-89A8-AEAB1F318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194AD-B9BF-43DF-A30C-3317A733D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0294B-A758-4900-80D7-E2CEBF4A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5F6B-1EFD-4082-B931-EE45CE8E735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599D6-C080-4437-8DE7-32A77A55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596E7-3FEA-4EDE-B601-F0FE1AAD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6DB6-6813-4669-BFAE-2186E7F7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1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CCCF-4899-4AFE-90D1-9F617D79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CFE1-74B4-4BCD-BA3A-871E2604D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6E72-6F5D-4E29-97DB-DBEF9B37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5F6B-1EFD-4082-B931-EE45CE8E735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F66A-12DC-4CCF-B84F-01B66D95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6B7E6-068C-45B5-9549-ED90AC13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6DB6-6813-4669-BFAE-2186E7F7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7F22-A1F8-4B26-BF9A-A9059D31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0128C-E649-405E-8566-8F2FBC654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68EF9-E258-4534-923C-2D182BDA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5F6B-1EFD-4082-B931-EE45CE8E735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E904E-C690-464B-A1D9-1E80DF6E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3D94-4A92-4FD7-B593-317B2800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6DB6-6813-4669-BFAE-2186E7F7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0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83E8-CAB3-4601-8DC6-A2817A19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808F8-75C7-46DD-A529-91DD1D9D1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B7F47-31DD-4A38-8424-A2D905F24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7F502-41A2-40CD-993A-B5A1EBF8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5F6B-1EFD-4082-B931-EE45CE8E735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CF301-0287-47E2-9E9D-EE69D0B2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46378-4D00-4C54-BED2-67CACAA1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6DB6-6813-4669-BFAE-2186E7F7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6173-5F72-4EEE-8958-576B6B7A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E71F9-2939-4D79-B220-34F945F1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6EC50-A910-4F98-BFAE-96B7AACF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C2D87-49A5-4869-969D-641624EEF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E969C-4940-43A1-9E47-312DC9D58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726FF-2814-492D-BD94-2B966DE0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5F6B-1EFD-4082-B931-EE45CE8E735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C2A4A-D165-4BB9-8C34-4D3D5C0A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3C953-1856-4337-8184-43DF3192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6DB6-6813-4669-BFAE-2186E7F7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5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60C9-4BD9-4925-A16C-DCC80D82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55944-A39B-4798-BC28-412CA41C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5F6B-1EFD-4082-B931-EE45CE8E735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8CDCA-3136-4FBB-9835-C7E762BA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A9526-8DEA-4DAF-A296-2E8C34E4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6DB6-6813-4669-BFAE-2186E7F7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098AC-C146-41D5-8BAF-781D3B9F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5F6B-1EFD-4082-B931-EE45CE8E735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99ED2-23F9-49C0-B609-E8D449A7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6B858-14A7-4F84-B848-6A7E0E35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6DB6-6813-4669-BFAE-2186E7F7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9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C2FF-DB38-4CE9-AAF0-77642FC7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D76A-043F-47FF-855D-A224E07F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ED1AA-F57B-4148-930F-D2E265792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1C8F9-77C8-4BF6-8152-AC7C8010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5F6B-1EFD-4082-B931-EE45CE8E735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D659C-0DBD-43F5-8533-4875F9C7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9ED2E-FB50-4938-9CD6-9BA0F133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6DB6-6813-4669-BFAE-2186E7F7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7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26DC-13A0-415A-BE7C-D16DC493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E9E55-F938-48E0-9B9A-F7BE753C7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13A4E-2749-4D05-BED5-F55A9984C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A0CCD-BC30-4797-969F-1A032959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5F6B-1EFD-4082-B931-EE45CE8E735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419F8-5C9E-4540-A61C-7631D2D1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B6ABE-B54A-4230-BAFA-89EA7625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6DB6-6813-4669-BFAE-2186E7F7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1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7A1D7-54D8-442D-A60A-9FC200A1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0311D-A932-442A-A199-22CDEBCD5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F2F5-D8D1-48B1-A487-0E8899438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5F6B-1EFD-4082-B931-EE45CE8E735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6A94C-6E46-407E-A945-CB6248BE8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754A-D064-4E11-B105-F861C3BEE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46DB6-6813-4669-BFAE-2186E7F7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1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C0C4-CDBE-424D-A047-52633964A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FB083-0433-462D-84C5-439D9FE43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DB2C5-57BB-4731-8F59-C17ACCC8F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" y="2133419"/>
            <a:ext cx="12184175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7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5AE6-1C52-48DC-90DB-B295B1D5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Realizable terminal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7676AC-93C6-4608-8AE1-D4F5FDA13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Only these </a:t>
                </a:r>
                <a:r>
                  <a:rPr lang="en-US" b="1" dirty="0"/>
                  <a:t>realizable terminal sequences </a:t>
                </a:r>
                <a:r>
                  <a:rPr lang="en-US" dirty="0"/>
                  <a:t>should be considered.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groupCh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generated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from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Inverse token spanner table</a:t>
                </a:r>
                <a:r>
                  <a:rPr lang="en-US" dirty="0"/>
                  <a:t>: the set of tokens that can generate a certain terminal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groupCh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generated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from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7676AC-93C6-4608-8AE1-D4F5FDA13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61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C26C-B02A-42E7-92CE-4A5BE640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preprocessing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D8FAB3-1C75-43A6-A2FD-A846A698D4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parser is a push-down automaton (PDA) operating on terminals.</a:t>
                </a:r>
              </a:p>
              <a:p>
                <a:pPr marL="0" indent="0">
                  <a:buNone/>
                </a:pPr>
                <a:r>
                  <a:rPr lang="en-US" dirty="0"/>
                  <a:t>PDA: stack + finite-state automaton.</a:t>
                </a:r>
              </a:p>
              <a:p>
                <a:pPr marL="0" indent="0">
                  <a:buNone/>
                </a:pPr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 in PDA:</a:t>
                </a:r>
                <a:br>
                  <a:rPr lang="en-US" dirty="0"/>
                </a:br>
                <a:r>
                  <a:rPr lang="en-US" b="1" dirty="0"/>
                  <a:t>Condition</a:t>
                </a:r>
                <a:r>
                  <a:rPr lang="en-US" dirty="0"/>
                  <a:t>: state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input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and stack top symbols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br>
                  <a:rPr lang="en-US" dirty="0"/>
                </a:br>
                <a:r>
                  <a:rPr lang="en-US" b="1" dirty="0"/>
                  <a:t>Action</a:t>
                </a:r>
                <a:r>
                  <a:rPr lang="en-US" dirty="0"/>
                  <a:t>: </a:t>
                </a:r>
                <a:r>
                  <a:rPr lang="en-US" dirty="0" err="1"/>
                  <a:t>goto</a:t>
                </a:r>
                <a:r>
                  <a:rPr lang="en-US" dirty="0"/>
                  <a:t>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know whether a terminal sequence can be accept by the parser or not, simply run the parser over the terminal sequence.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D8FAB3-1C75-43A6-A2FD-A846A698D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49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4261-91D6-41CC-81E2-BDF83E90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dependent/independent tokens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BBEA21-154C-48CA-A795-56D38C4A3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terminal sequences can be identified as always accepted or always reject </a:t>
                </a:r>
                <a:r>
                  <a:rPr lang="en-US" b="1" dirty="0"/>
                  <a:t>for a given parser state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Always accept</a:t>
                </a:r>
              </a:p>
              <a:p>
                <a:pPr marL="0" indent="0">
                  <a:buNone/>
                </a:pPr>
                <a:r>
                  <a:rPr lang="en-US" dirty="0"/>
                  <a:t>If input sequence is accepted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stack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then it is also accepted when the stack has additional symbols under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Acceptable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by an empty stack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always accept </a:t>
                </a:r>
                <a:r>
                  <a:rPr lang="en-US" dirty="0"/>
                  <a:t>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Always reject</a:t>
                </a:r>
              </a:p>
              <a:p>
                <a:pPr marL="0" indent="0">
                  <a:buNone/>
                </a:pPr>
                <a:r>
                  <a:rPr lang="en-US" dirty="0"/>
                  <a:t>Remove all stack operations from the PDA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a finite-state automaton.</a:t>
                </a:r>
              </a:p>
              <a:p>
                <a:pPr marL="0" indent="0">
                  <a:buNone/>
                </a:pPr>
                <a:r>
                  <a:rPr lang="en-US" dirty="0"/>
                  <a:t>Rejected by the FSA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always reject </a:t>
                </a:r>
                <a:r>
                  <a:rPr lang="en-US" dirty="0"/>
                  <a:t>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BBEA21-154C-48CA-A795-56D38C4A3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27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CBBC-2267-4A3E-A2FE-FA20A78A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token masking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730EF-9D20-4861-AEA9-D99419D18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tokens = always-accept</a:t>
            </a:r>
          </a:p>
          <a:p>
            <a:pPr marL="0" indent="0">
              <a:buNone/>
            </a:pPr>
            <a:r>
              <a:rPr lang="en-US" dirty="0"/>
              <a:t>For each of the context-dependent terminal sequences</a:t>
            </a:r>
          </a:p>
          <a:p>
            <a:pPr marL="0" indent="0">
              <a:buNone/>
            </a:pPr>
            <a:r>
              <a:rPr lang="en-US" dirty="0"/>
              <a:t>	check whether the parser can accept</a:t>
            </a:r>
          </a:p>
          <a:p>
            <a:pPr marL="0" indent="0">
              <a:buNone/>
            </a:pPr>
            <a:r>
              <a:rPr lang="en-US" dirty="0"/>
              <a:t>	If accept</a:t>
            </a:r>
          </a:p>
          <a:p>
            <a:pPr marL="0" indent="0">
              <a:buNone/>
            </a:pPr>
            <a:r>
              <a:rPr lang="en-US" dirty="0"/>
              <a:t>		tokens += corresponding tokens</a:t>
            </a:r>
          </a:p>
          <a:p>
            <a:pPr marL="0" indent="0">
              <a:buNone/>
            </a:pPr>
            <a:r>
              <a:rPr lang="en-US" dirty="0"/>
              <a:t>Return tokens</a:t>
            </a:r>
          </a:p>
        </p:txBody>
      </p:sp>
    </p:spTree>
    <p:extLst>
      <p:ext uri="{BB962C8B-B14F-4D97-AF65-F5344CB8AC3E}">
        <p14:creationId xmlns:p14="http://schemas.microsoft.com/office/powerpoint/2010/main" val="165830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1AC319-FC15-493F-9780-84B3A35FB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2151993"/>
            <a:ext cx="11936491" cy="4706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A840C6-FBC9-4EA5-9FB0-8F3B4C25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7F7A-CD72-415F-86FB-2675C2BC8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Implemented in 900 lines of Python on top of the Lark parser library.</a:t>
            </a:r>
          </a:p>
        </p:txBody>
      </p:sp>
    </p:spTree>
    <p:extLst>
      <p:ext uri="{BB962C8B-B14F-4D97-AF65-F5344CB8AC3E}">
        <p14:creationId xmlns:p14="http://schemas.microsoft.com/office/powerpoint/2010/main" val="156118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8821-BDE4-4CA9-A367-2ECD4CBA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88B2-E923-4E67-A36B-773902A05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GreatGramma</a:t>
            </a:r>
            <a:r>
              <a:rPr lang="en-US" dirty="0"/>
              <a:t>: a tool for grammar-constrained decoding that has both low offline overhead and online overhead.</a:t>
            </a:r>
          </a:p>
          <a:p>
            <a:pPr marL="0" indent="0">
              <a:buNone/>
            </a:pPr>
            <a:r>
              <a:rPr lang="en-US" dirty="0"/>
              <a:t>It captures realizable terminal sequences in a given </a:t>
            </a:r>
            <a:r>
              <a:rPr lang="en-US" dirty="0" err="1"/>
              <a:t>lexer</a:t>
            </a:r>
            <a:r>
              <a:rPr lang="en-US" dirty="0"/>
              <a:t> state. This also speeds up online masking by further reducing the number of inputs the parser has to check during decoding.</a:t>
            </a:r>
          </a:p>
          <a:p>
            <a:pPr marL="0" indent="0">
              <a:buNone/>
            </a:pPr>
            <a:r>
              <a:rPr lang="en-US" dirty="0"/>
              <a:t>The implementation is simple, making it easier to test and easier to develop for future possible research directions.</a:t>
            </a:r>
          </a:p>
        </p:txBody>
      </p:sp>
    </p:spTree>
    <p:extLst>
      <p:ext uri="{BB962C8B-B14F-4D97-AF65-F5344CB8AC3E}">
        <p14:creationId xmlns:p14="http://schemas.microsoft.com/office/powerpoint/2010/main" val="63069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9B46-D09E-4F98-AD18-3DC1647E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4386E2-C9EF-4876-AD2A-4E9E9E12B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2334" y="365125"/>
            <a:ext cx="6806952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2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EE01-B417-451D-A6C0-1F18A5C4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E574-D6E4-413A-9C68-7C246449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Grammar-Constrained Decoding</a:t>
            </a:r>
          </a:p>
          <a:p>
            <a:pPr marL="0" indent="0">
              <a:buNone/>
            </a:pPr>
            <a:r>
              <a:rPr lang="en-US" dirty="0"/>
              <a:t>Guarantee that LLM outputs matches a context-free grammar</a:t>
            </a:r>
          </a:p>
          <a:p>
            <a:pPr marL="0" indent="0">
              <a:buNone/>
            </a:pPr>
            <a:r>
              <a:rPr lang="en-US" dirty="0"/>
              <a:t>Generate a mask of illegal tokens on every time step</a:t>
            </a:r>
          </a:p>
          <a:p>
            <a:pPr marL="0" indent="0">
              <a:buNone/>
            </a:pPr>
            <a:r>
              <a:rPr lang="en-US" b="1" dirty="0"/>
              <a:t>Challenge</a:t>
            </a:r>
          </a:p>
          <a:p>
            <a:pPr marL="0" indent="0">
              <a:buNone/>
            </a:pPr>
            <a:r>
              <a:rPr lang="en-US" dirty="0"/>
              <a:t>LLM </a:t>
            </a:r>
            <a:r>
              <a:rPr lang="en-US" dirty="0" err="1"/>
              <a:t>subword</a:t>
            </a:r>
            <a:r>
              <a:rPr lang="en-US" dirty="0"/>
              <a:t> tokenizer is not aligned with the CFG tokens</a:t>
            </a:r>
          </a:p>
          <a:p>
            <a:pPr marL="0" indent="0">
              <a:buNone/>
            </a:pPr>
            <a:r>
              <a:rPr lang="en-US" dirty="0"/>
              <a:t>Hard to do it efficiently</a:t>
            </a:r>
          </a:p>
          <a:p>
            <a:pPr marL="0" indent="0">
              <a:buNone/>
            </a:pPr>
            <a:r>
              <a:rPr lang="en-US" b="1" dirty="0"/>
              <a:t>Contribution</a:t>
            </a:r>
          </a:p>
          <a:p>
            <a:pPr marL="0" indent="0">
              <a:buNone/>
            </a:pPr>
            <a:r>
              <a:rPr lang="en-US" dirty="0"/>
              <a:t>17.71x faster offline preprocessing</a:t>
            </a:r>
          </a:p>
          <a:p>
            <a:pPr marL="0" indent="0">
              <a:buNone/>
            </a:pPr>
            <a:r>
              <a:rPr lang="en-US" dirty="0"/>
              <a:t>SOTA efficiency in online mask computation</a:t>
            </a:r>
          </a:p>
        </p:txBody>
      </p:sp>
    </p:spTree>
    <p:extLst>
      <p:ext uri="{BB962C8B-B14F-4D97-AF65-F5344CB8AC3E}">
        <p14:creationId xmlns:p14="http://schemas.microsoft.com/office/powerpoint/2010/main" val="146189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93C1-1DD6-447C-B9D5-10DF328D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231C-031D-4AA4-87D3-BB967A30D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Constrained decoding</a:t>
            </a:r>
            <a:r>
              <a:rPr lang="en-US" dirty="0"/>
              <a:t>. mask out illegal tokens on every time step.</a:t>
            </a:r>
          </a:p>
          <a:p>
            <a:pPr marL="0" indent="0">
              <a:buNone/>
            </a:pPr>
            <a:r>
              <a:rPr lang="en-US" b="1" dirty="0"/>
              <a:t>Grammar-constrained decoding</a:t>
            </a:r>
            <a:r>
              <a:rPr lang="en-US" dirty="0"/>
              <a:t>. use a grammar as the constraint.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most CFG parsers work: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247D729-B987-4D51-A4F5-D9DE6BF715C7}"/>
              </a:ext>
            </a:extLst>
          </p:cNvPr>
          <p:cNvGrpSpPr/>
          <p:nvPr/>
        </p:nvGrpSpPr>
        <p:grpSpPr>
          <a:xfrm>
            <a:off x="777899" y="3108701"/>
            <a:ext cx="11305817" cy="3235905"/>
            <a:chOff x="777899" y="3108701"/>
            <a:chExt cx="11305817" cy="323590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A36A2C8-5D16-4F96-B7FE-77FC6F9F3A1E}"/>
                </a:ext>
              </a:extLst>
            </p:cNvPr>
            <p:cNvGrpSpPr/>
            <p:nvPr/>
          </p:nvGrpSpPr>
          <p:grpSpPr>
            <a:xfrm>
              <a:off x="7514248" y="3631921"/>
              <a:ext cx="989661" cy="803879"/>
              <a:chOff x="7846596" y="3597845"/>
              <a:chExt cx="989661" cy="803879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BA0A6BDF-FA28-4074-8B4C-2566E6945EE4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>
                <a:off x="7846596" y="3597845"/>
                <a:ext cx="0" cy="80387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36D7371-228D-4323-BCE5-A9CA6D164A30}"/>
                  </a:ext>
                </a:extLst>
              </p:cNvPr>
              <p:cNvSpPr txBox="1"/>
              <p:nvPr/>
            </p:nvSpPr>
            <p:spPr>
              <a:xfrm>
                <a:off x="8045656" y="3764805"/>
                <a:ext cx="790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lexer</a:t>
                </a:r>
                <a:endParaRPr lang="en-US" sz="2400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FDDC843-86D6-4857-8D6D-536FAB43D3B3}"/>
                </a:ext>
              </a:extLst>
            </p:cNvPr>
            <p:cNvGrpSpPr/>
            <p:nvPr/>
          </p:nvGrpSpPr>
          <p:grpSpPr>
            <a:xfrm>
              <a:off x="7511329" y="4992850"/>
              <a:ext cx="1179683" cy="828536"/>
              <a:chOff x="7843677" y="4958774"/>
              <a:chExt cx="1179683" cy="828536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AA4DF4D-2007-4D5C-ADF5-EFE02FDAF74B}"/>
                  </a:ext>
                </a:extLst>
              </p:cNvPr>
              <p:cNvCxnSpPr>
                <a:cxnSpLocks/>
                <a:endCxn id="59" idx="0"/>
              </p:cNvCxnSpPr>
              <p:nvPr/>
            </p:nvCxnSpPr>
            <p:spPr>
              <a:xfrm>
                <a:off x="7843677" y="4958774"/>
                <a:ext cx="0" cy="8285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6CD0A08-ED2F-42B1-AF2A-1C8CA9D52B83}"/>
                  </a:ext>
                </a:extLst>
              </p:cNvPr>
              <p:cNvSpPr txBox="1"/>
              <p:nvPr/>
            </p:nvSpPr>
            <p:spPr>
              <a:xfrm>
                <a:off x="8045656" y="5114775"/>
                <a:ext cx="9777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parser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D9891DC-D672-43E9-B45F-C505E5F40368}"/>
                </a:ext>
              </a:extLst>
            </p:cNvPr>
            <p:cNvGrpSpPr/>
            <p:nvPr/>
          </p:nvGrpSpPr>
          <p:grpSpPr>
            <a:xfrm>
              <a:off x="6337483" y="3108701"/>
              <a:ext cx="4164089" cy="523220"/>
              <a:chOff x="6669831" y="3074625"/>
              <a:chExt cx="4164089" cy="52322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E51C610-C07C-45B5-9182-E6DC6BBC01AE}"/>
                  </a:ext>
                </a:extLst>
              </p:cNvPr>
              <p:cNvSpPr/>
              <p:nvPr/>
            </p:nvSpPr>
            <p:spPr>
              <a:xfrm>
                <a:off x="6669831" y="3074625"/>
                <a:ext cx="2353529" cy="523220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afl</a:t>
                </a:r>
                <a:r>
                  <a:rPr lang="en-US" sz="28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28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sz="28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[[</a:t>
                </a:r>
                <a:r>
                  <a:rPr lang="en-US" sz="2800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28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]]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9404D1B-F8DE-4F09-82E4-DE4BC3B6A575}"/>
                  </a:ext>
                </a:extLst>
              </p:cNvPr>
              <p:cNvSpPr txBox="1"/>
              <p:nvPr/>
            </p:nvSpPr>
            <p:spPr>
              <a:xfrm>
                <a:off x="9123836" y="3084385"/>
                <a:ext cx="17100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Source code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BAAA5B8-1DA2-458E-BF29-EA887C295428}"/>
                </a:ext>
              </a:extLst>
            </p:cNvPr>
            <p:cNvGrpSpPr/>
            <p:nvPr/>
          </p:nvGrpSpPr>
          <p:grpSpPr>
            <a:xfrm>
              <a:off x="6914050" y="5821386"/>
              <a:ext cx="1940340" cy="523220"/>
              <a:chOff x="7246398" y="5787310"/>
              <a:chExt cx="1940340" cy="523220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7612EC1-B1F6-4215-8163-84CE6A2F0DA6}"/>
                  </a:ext>
                </a:extLst>
              </p:cNvPr>
              <p:cNvSpPr txBox="1"/>
              <p:nvPr/>
            </p:nvSpPr>
            <p:spPr>
              <a:xfrm>
                <a:off x="7246398" y="5787310"/>
                <a:ext cx="1194558" cy="52322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passed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73CC01B-975D-41A8-8473-B30A42E1A3B5}"/>
                  </a:ext>
                </a:extLst>
              </p:cNvPr>
              <p:cNvSpPr txBox="1"/>
              <p:nvPr/>
            </p:nvSpPr>
            <p:spPr>
              <a:xfrm>
                <a:off x="8534508" y="5818087"/>
                <a:ext cx="652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AST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B817CF3-D64C-4D10-8CE4-81B1CCA207EA}"/>
                </a:ext>
              </a:extLst>
            </p:cNvPr>
            <p:cNvGrpSpPr/>
            <p:nvPr/>
          </p:nvGrpSpPr>
          <p:grpSpPr>
            <a:xfrm>
              <a:off x="777899" y="4469630"/>
              <a:ext cx="11305817" cy="523220"/>
              <a:chOff x="1110247" y="4435554"/>
              <a:chExt cx="11305817" cy="52322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E13DEC-1F4C-4701-9EF1-4CDB8188A882}"/>
                  </a:ext>
                </a:extLst>
              </p:cNvPr>
              <p:cNvSpPr txBox="1"/>
              <p:nvPr/>
            </p:nvSpPr>
            <p:spPr>
              <a:xfrm>
                <a:off x="1110247" y="4435554"/>
                <a:ext cx="9845965" cy="52322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nsolas" panose="020B0609020204030204" pitchFamily="49" charset="0"/>
                  </a:rPr>
                  <a:t>NAME(</a:t>
                </a:r>
                <a:r>
                  <a:rPr lang="en-US" sz="2800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afl</a:t>
                </a:r>
                <a:r>
                  <a:rPr lang="en-US" sz="2800" dirty="0">
                    <a:latin typeface="Consolas" panose="020B0609020204030204" pitchFamily="49" charset="0"/>
                  </a:rPr>
                  <a:t>) OP(=) OP([) OP([) NUMBER(</a:t>
                </a:r>
                <a:r>
                  <a:rPr lang="en-US" sz="2800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2800" dirty="0">
                    <a:latin typeface="Consolas" panose="020B0609020204030204" pitchFamily="49" charset="0"/>
                  </a:rPr>
                  <a:t>) OP(]) OP(])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4344439-D125-4AAF-9145-28CB4AED944D}"/>
                  </a:ext>
                </a:extLst>
              </p:cNvPr>
              <p:cNvSpPr txBox="1"/>
              <p:nvPr/>
            </p:nvSpPr>
            <p:spPr>
              <a:xfrm>
                <a:off x="11030877" y="4435554"/>
                <a:ext cx="13851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Terminals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72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5453-0C9D-4AF9-BB89-66C3833A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challenge: misalignment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AB3D-EC18-479E-8445-21531501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3393" cy="248800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Tokens used by LM tokenizers do not align with the terminals used by parsers.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A66D56-05BF-4076-B8DE-F4B2A15B8307}"/>
              </a:ext>
            </a:extLst>
          </p:cNvPr>
          <p:cNvGrpSpPr/>
          <p:nvPr/>
        </p:nvGrpSpPr>
        <p:grpSpPr>
          <a:xfrm>
            <a:off x="777899" y="1657981"/>
            <a:ext cx="11305817" cy="4686625"/>
            <a:chOff x="1110247" y="1623905"/>
            <a:chExt cx="11305817" cy="468662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8E41FFE-BD8D-4A9B-B4A9-7D648AB11004}"/>
                </a:ext>
              </a:extLst>
            </p:cNvPr>
            <p:cNvGrpSpPr/>
            <p:nvPr/>
          </p:nvGrpSpPr>
          <p:grpSpPr>
            <a:xfrm>
              <a:off x="7846596" y="3597845"/>
              <a:ext cx="989661" cy="803879"/>
              <a:chOff x="7846596" y="3597845"/>
              <a:chExt cx="989661" cy="803879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B807B27-C349-4FFF-9A43-8CCFD9BF0E03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>
                <a:off x="7846596" y="3597845"/>
                <a:ext cx="0" cy="80387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C5BC86-2997-4548-A403-A9D2C980BD61}"/>
                  </a:ext>
                </a:extLst>
              </p:cNvPr>
              <p:cNvSpPr txBox="1"/>
              <p:nvPr/>
            </p:nvSpPr>
            <p:spPr>
              <a:xfrm>
                <a:off x="8045656" y="3764805"/>
                <a:ext cx="790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lexer</a:t>
                </a:r>
                <a:endParaRPr lang="en-US" sz="24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C937BEC-E9EC-4834-A4C2-2851FC0020A5}"/>
                </a:ext>
              </a:extLst>
            </p:cNvPr>
            <p:cNvGrpSpPr/>
            <p:nvPr/>
          </p:nvGrpSpPr>
          <p:grpSpPr>
            <a:xfrm>
              <a:off x="7843677" y="4958774"/>
              <a:ext cx="1179683" cy="828536"/>
              <a:chOff x="7843677" y="4958774"/>
              <a:chExt cx="1179683" cy="828536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80D6E6C-DB56-4827-86F3-F74B112A2640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7843677" y="4958774"/>
                <a:ext cx="0" cy="8285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B5C5CD-F38B-4563-9B5E-9BF3CA1CF17F}"/>
                  </a:ext>
                </a:extLst>
              </p:cNvPr>
              <p:cNvSpPr txBox="1"/>
              <p:nvPr/>
            </p:nvSpPr>
            <p:spPr>
              <a:xfrm>
                <a:off x="8045656" y="5114775"/>
                <a:ext cx="9777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parser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5EFCC79-7757-46C3-90F3-BB13DA922700}"/>
                </a:ext>
              </a:extLst>
            </p:cNvPr>
            <p:cNvGrpSpPr/>
            <p:nvPr/>
          </p:nvGrpSpPr>
          <p:grpSpPr>
            <a:xfrm>
              <a:off x="6669831" y="3074625"/>
              <a:ext cx="4164089" cy="523220"/>
              <a:chOff x="6669831" y="3074625"/>
              <a:chExt cx="4164089" cy="52322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6005DB9-D9C0-4ACE-95F8-401680214536}"/>
                  </a:ext>
                </a:extLst>
              </p:cNvPr>
              <p:cNvSpPr/>
              <p:nvPr/>
            </p:nvSpPr>
            <p:spPr>
              <a:xfrm>
                <a:off x="6669831" y="3074625"/>
                <a:ext cx="2353529" cy="523220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afl</a:t>
                </a:r>
                <a:r>
                  <a:rPr lang="en-US" sz="28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28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sz="28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[[</a:t>
                </a:r>
                <a:r>
                  <a:rPr lang="en-US" sz="2800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28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]]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17FFB1-A177-4896-B186-CAC0DABCEE5E}"/>
                  </a:ext>
                </a:extLst>
              </p:cNvPr>
              <p:cNvSpPr txBox="1"/>
              <p:nvPr/>
            </p:nvSpPr>
            <p:spPr>
              <a:xfrm>
                <a:off x="9123836" y="3084385"/>
                <a:ext cx="17100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Source code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E9016A6-21C1-4932-B827-57A8BB968CD2}"/>
                </a:ext>
              </a:extLst>
            </p:cNvPr>
            <p:cNvGrpSpPr/>
            <p:nvPr/>
          </p:nvGrpSpPr>
          <p:grpSpPr>
            <a:xfrm>
              <a:off x="7246398" y="5787310"/>
              <a:ext cx="1940340" cy="523220"/>
              <a:chOff x="7246398" y="5787310"/>
              <a:chExt cx="1940340" cy="52322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62C4D0-824C-41D4-A72F-FE7F1A2B5855}"/>
                  </a:ext>
                </a:extLst>
              </p:cNvPr>
              <p:cNvSpPr txBox="1"/>
              <p:nvPr/>
            </p:nvSpPr>
            <p:spPr>
              <a:xfrm>
                <a:off x="7246398" y="5787310"/>
                <a:ext cx="1194558" cy="52322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passed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7DA3A3-9DCE-4EF2-9B8E-0EC0325687FA}"/>
                  </a:ext>
                </a:extLst>
              </p:cNvPr>
              <p:cNvSpPr txBox="1"/>
              <p:nvPr/>
            </p:nvSpPr>
            <p:spPr>
              <a:xfrm>
                <a:off x="8534508" y="5818087"/>
                <a:ext cx="652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AST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F50543B-D2FF-47A7-825F-95792EAE9B4E}"/>
                </a:ext>
              </a:extLst>
            </p:cNvPr>
            <p:cNvGrpSpPr/>
            <p:nvPr/>
          </p:nvGrpSpPr>
          <p:grpSpPr>
            <a:xfrm>
              <a:off x="1110247" y="4435554"/>
              <a:ext cx="11305817" cy="523220"/>
              <a:chOff x="1110247" y="4435554"/>
              <a:chExt cx="11305817" cy="52322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CC9A80-B27A-47E0-AE2D-ACF09A83406F}"/>
                  </a:ext>
                </a:extLst>
              </p:cNvPr>
              <p:cNvSpPr txBox="1"/>
              <p:nvPr/>
            </p:nvSpPr>
            <p:spPr>
              <a:xfrm>
                <a:off x="1110247" y="4435554"/>
                <a:ext cx="9845965" cy="52322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nsolas" panose="020B0609020204030204" pitchFamily="49" charset="0"/>
                  </a:rPr>
                  <a:t>NAME(</a:t>
                </a:r>
                <a:r>
                  <a:rPr lang="en-US" sz="2800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afl</a:t>
                </a:r>
                <a:r>
                  <a:rPr lang="en-US" sz="2800" dirty="0">
                    <a:latin typeface="Consolas" panose="020B0609020204030204" pitchFamily="49" charset="0"/>
                  </a:rPr>
                  <a:t>) OP(=) OP([) OP([) NUMBER(</a:t>
                </a:r>
                <a:r>
                  <a:rPr lang="en-US" sz="2800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2800" dirty="0">
                    <a:latin typeface="Consolas" panose="020B0609020204030204" pitchFamily="49" charset="0"/>
                  </a:rPr>
                  <a:t>) OP(]) OP(])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A6A343-3D9B-4E80-A098-9BECC1470E2E}"/>
                  </a:ext>
                </a:extLst>
              </p:cNvPr>
              <p:cNvSpPr txBox="1"/>
              <p:nvPr/>
            </p:nvSpPr>
            <p:spPr>
              <a:xfrm>
                <a:off x="11030877" y="4435554"/>
                <a:ext cx="13851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Terminals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D20C3A5-C10D-49EE-BA57-2B9C9225B729}"/>
                </a:ext>
              </a:extLst>
            </p:cNvPr>
            <p:cNvGrpSpPr/>
            <p:nvPr/>
          </p:nvGrpSpPr>
          <p:grpSpPr>
            <a:xfrm>
              <a:off x="6173989" y="1623905"/>
              <a:ext cx="4996269" cy="523220"/>
              <a:chOff x="6173989" y="1623905"/>
              <a:chExt cx="4996269" cy="52322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3D431C-FC7E-4A64-91B6-6176BCD8B1D5}"/>
                  </a:ext>
                </a:extLst>
              </p:cNvPr>
              <p:cNvSpPr txBox="1"/>
              <p:nvPr/>
            </p:nvSpPr>
            <p:spPr>
              <a:xfrm>
                <a:off x="6173989" y="1623905"/>
                <a:ext cx="3339376" cy="52322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af</a:t>
                </a:r>
                <a:r>
                  <a:rPr lang="en-US" sz="2800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800" b="0" dirty="0" err="1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l</a:t>
                </a:r>
                <a:r>
                  <a:rPr lang="en-US" sz="28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800" dirty="0">
                    <a:latin typeface="Consolas" panose="020B0609020204030204" pitchFamily="49" charset="0"/>
                  </a:rPr>
                  <a:t> =</a:t>
                </a:r>
                <a:r>
                  <a:rPr lang="en-US" sz="28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800" dirty="0">
                    <a:latin typeface="Consolas" panose="020B0609020204030204" pitchFamily="49" charset="0"/>
                  </a:rPr>
                  <a:t> [[</a:t>
                </a:r>
                <a:r>
                  <a:rPr lang="en-US" sz="28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800" dirty="0">
                    <a:solidFill>
                      <a:srgbClr val="098658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28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2800" dirty="0">
                    <a:latin typeface="Consolas" panose="020B0609020204030204" pitchFamily="49" charset="0"/>
                  </a:rPr>
                  <a:t>]]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D9605A-2A25-4CA7-B2E4-CF8F014A208F}"/>
                  </a:ext>
                </a:extLst>
              </p:cNvPr>
              <p:cNvSpPr txBox="1"/>
              <p:nvPr/>
            </p:nvSpPr>
            <p:spPr>
              <a:xfrm>
                <a:off x="9696906" y="1654682"/>
                <a:ext cx="1473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LM tokens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337127E-3D0A-41FB-834B-8BA10BD9DF8D}"/>
                </a:ext>
              </a:extLst>
            </p:cNvPr>
            <p:cNvGrpSpPr/>
            <p:nvPr/>
          </p:nvGrpSpPr>
          <p:grpSpPr>
            <a:xfrm>
              <a:off x="7843677" y="2147125"/>
              <a:ext cx="1998913" cy="927500"/>
              <a:chOff x="7843677" y="2147125"/>
              <a:chExt cx="1998913" cy="92750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B16ECDE-A39F-4ABC-BA1B-702A39FBAA75}"/>
                  </a:ext>
                </a:extLst>
              </p:cNvPr>
              <p:cNvCxnSpPr>
                <a:stCxn id="30" idx="0"/>
                <a:endCxn id="36" idx="2"/>
              </p:cNvCxnSpPr>
              <p:nvPr/>
            </p:nvCxnSpPr>
            <p:spPr>
              <a:xfrm flipH="1" flipV="1">
                <a:off x="7843677" y="2147125"/>
                <a:ext cx="2919" cy="9275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3CF572-FB35-471E-B6EA-F03246D1E723}"/>
                  </a:ext>
                </a:extLst>
              </p:cNvPr>
              <p:cNvSpPr txBox="1"/>
              <p:nvPr/>
            </p:nvSpPr>
            <p:spPr>
              <a:xfrm>
                <a:off x="8042738" y="2374369"/>
                <a:ext cx="17998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LM tokenizer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5F0FB81-B1B8-4BED-AC6D-150EADA3FD4B}"/>
              </a:ext>
            </a:extLst>
          </p:cNvPr>
          <p:cNvSpPr txBox="1"/>
          <p:nvPr/>
        </p:nvSpPr>
        <p:spPr>
          <a:xfrm>
            <a:off x="838200" y="5067333"/>
            <a:ext cx="57390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Therefore, GCD approaches either incur high online token-masking overhead (&gt;1s / token) or high offline preprocessing costs (&gt; 30min).</a:t>
            </a:r>
          </a:p>
        </p:txBody>
      </p:sp>
    </p:spTree>
    <p:extLst>
      <p:ext uri="{BB962C8B-B14F-4D97-AF65-F5344CB8AC3E}">
        <p14:creationId xmlns:p14="http://schemas.microsoft.com/office/powerpoint/2010/main" val="74390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F11C-5A2A-4BB5-8602-C8A8737E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9A053E-B78C-49A1-B16C-11F0D1B3F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0215"/>
            <a:ext cx="10515600" cy="41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3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B4E0-14FA-4644-8937-A4CE1074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Lexer</a:t>
            </a:r>
            <a:r>
              <a:rPr lang="en-US" dirty="0"/>
              <a:t>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9EEA23-1133-4C05-B5F0-0AE49C458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Maximal Munch Principle</a:t>
                </a:r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 err="1"/>
                  <a:t>lexer</a:t>
                </a:r>
                <a:r>
                  <a:rPr lang="en-US" dirty="0"/>
                  <a:t> always chooses the longest match.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++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PLUS </a:t>
                </a:r>
                <a:r>
                  <a:rPr lang="en-US" dirty="0" err="1">
                    <a:latin typeface="Consolas" panose="020B0609020204030204" pitchFamily="49" charset="0"/>
                  </a:rPr>
                  <a:t>PLUS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 </a:t>
                </a:r>
                <a:r>
                  <a:rPr lang="en-US" dirty="0">
                    <a:latin typeface="Consolas" panose="020B0609020204030204" pitchFamily="49" charset="0"/>
                  </a:rPr>
                  <a:t>INCREMENT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</a:t>
                </a:r>
              </a:p>
              <a:p>
                <a:pPr marL="0" indent="0">
                  <a:buNone/>
                </a:pPr>
                <a:r>
                  <a:rPr lang="en-US" b="1" dirty="0"/>
                  <a:t>1-lookahead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Lex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 err="1"/>
                  <a:t>lexer</a:t>
                </a:r>
                <a:r>
                  <a:rPr lang="en-US" dirty="0"/>
                  <a:t> never backtracks.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"""a"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STR </a:t>
                </a:r>
                <a:r>
                  <a:rPr lang="en-US" dirty="0" err="1">
                    <a:latin typeface="Consolas" panose="020B0609020204030204" pitchFamily="49" charset="0"/>
                  </a:rPr>
                  <a:t>STR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</a:t>
                </a:r>
                <a:r>
                  <a:rPr lang="en-US" dirty="0">
                    <a:latin typeface="Consolas" panose="020B0609020204030204" pitchFamily="49" charset="0"/>
                  </a:rPr>
                  <a:t> ERROR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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9EEA23-1133-4C05-B5F0-0AE49C458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12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2A12-8FB5-4B0A-B33E-681F4D00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r>
              <a:rPr lang="en-US" dirty="0"/>
              <a:t> transducer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CD3E08-51B5-42E5-AC4C-F17FE2553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206" y="2477081"/>
            <a:ext cx="6363588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4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3731-FFF2-498C-83A3-CA251BB8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Token-level </a:t>
            </a:r>
            <a:r>
              <a:rPr lang="en-US" dirty="0" err="1"/>
              <a:t>lexing</a:t>
            </a:r>
            <a:r>
              <a:rPr lang="en-US" dirty="0"/>
              <a:t> transducer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8DC569-4C5D-41B4-9896-55DDB8F4C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811" y="1876922"/>
            <a:ext cx="6106377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4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601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PowerPoint Presentation</vt:lpstr>
      <vt:lpstr>Authors</vt:lpstr>
      <vt:lpstr>Abstract</vt:lpstr>
      <vt:lpstr>Background</vt:lpstr>
      <vt:lpstr>Key challenge: misalignment</vt:lpstr>
      <vt:lpstr>Approach</vt:lpstr>
      <vt:lpstr>Lexer assumptions</vt:lpstr>
      <vt:lpstr>Lexing transducer</vt:lpstr>
      <vt:lpstr>Token-level lexing transducer</vt:lpstr>
      <vt:lpstr>Realizable terminal sequences</vt:lpstr>
      <vt:lpstr>Parser preprocessing</vt:lpstr>
      <vt:lpstr>Context dependent/independent tokens</vt:lpstr>
      <vt:lpstr>Online token masking</vt:lpstr>
      <vt:lpstr>Experiments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Yeongmin Lii</dc:creator>
  <cp:lastModifiedBy>Yeongmin Lii</cp:lastModifiedBy>
  <cp:revision>39</cp:revision>
  <dcterms:created xsi:type="dcterms:W3CDTF">2025-04-28T15:41:57Z</dcterms:created>
  <dcterms:modified xsi:type="dcterms:W3CDTF">2025-04-29T03:06:32Z</dcterms:modified>
</cp:coreProperties>
</file>