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160" autoAdjust="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D1CA6-E004-474E-B892-40214BB7BECE}" type="datetimeFigureOut">
              <a:rPr lang="zh-CN" altLang="en-US" smtClean="0"/>
              <a:t>2018/10/16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36207-B1FF-41CB-BF4B-093BA381B4CF}" type="slidenum">
              <a:rPr lang="zh-CN" altLang="en-US" smtClean="0"/>
              <a:t>‹#›</a:t>
            </a:fld>
            <a:endParaRPr lang="zh-CN" altLang="en-US"/>
          </a:p>
        </p:txBody>
      </p:sp>
    </p:spTree>
    <p:extLst>
      <p:ext uri="{BB962C8B-B14F-4D97-AF65-F5344CB8AC3E}">
        <p14:creationId xmlns:p14="http://schemas.microsoft.com/office/powerpoint/2010/main" val="3491098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子节点个数不超过</a:t>
            </a:r>
            <a:r>
              <a:rPr lang="en-US" altLang="zh-CN" dirty="0"/>
              <a:t>N</a:t>
            </a:r>
            <a:r>
              <a:rPr lang="zh-CN" altLang="en-US" dirty="0"/>
              <a:t>，且子节点左右有序</a:t>
            </a:r>
          </a:p>
        </p:txBody>
      </p:sp>
      <p:sp>
        <p:nvSpPr>
          <p:cNvPr id="4" name="灯片编号占位符 3"/>
          <p:cNvSpPr>
            <a:spLocks noGrp="1"/>
          </p:cNvSpPr>
          <p:nvPr>
            <p:ph type="sldNum" sz="quarter" idx="5"/>
          </p:nvPr>
        </p:nvSpPr>
        <p:spPr/>
        <p:txBody>
          <a:bodyPr/>
          <a:lstStyle/>
          <a:p>
            <a:fld id="{BB136207-B1FF-41CB-BF4B-093BA381B4CF}" type="slidenum">
              <a:rPr lang="zh-CN" altLang="en-US" smtClean="0"/>
              <a:t>6</a:t>
            </a:fld>
            <a:endParaRPr lang="zh-CN" altLang="en-US"/>
          </a:p>
        </p:txBody>
      </p:sp>
    </p:spTree>
    <p:extLst>
      <p:ext uri="{BB962C8B-B14F-4D97-AF65-F5344CB8AC3E}">
        <p14:creationId xmlns:p14="http://schemas.microsoft.com/office/powerpoint/2010/main" val="239757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第二个问题 修改</a:t>
            </a:r>
            <a:r>
              <a:rPr lang="en-US" altLang="zh-CN" dirty="0"/>
              <a:t>loss</a:t>
            </a:r>
          </a:p>
          <a:p>
            <a:r>
              <a:rPr lang="zh-CN" altLang="en-US" dirty="0"/>
              <a:t>当前状态 </a:t>
            </a:r>
            <a:r>
              <a:rPr lang="en-US" altLang="zh-CN" dirty="0"/>
              <a:t>s </a:t>
            </a:r>
            <a:r>
              <a:rPr lang="zh-CN" altLang="en-US" dirty="0"/>
              <a:t>所能获得的 </a:t>
            </a:r>
            <a:r>
              <a:rPr lang="en-US" altLang="zh-CN" dirty="0"/>
              <a:t>value</a:t>
            </a:r>
            <a:r>
              <a:rPr lang="zh-CN" altLang="en-US" dirty="0"/>
              <a:t>，是下一个状态 </a:t>
            </a:r>
            <a:r>
              <a:rPr lang="en-US" altLang="zh-CN" dirty="0"/>
              <a:t>s‘ </a:t>
            </a:r>
            <a:r>
              <a:rPr lang="zh-CN" altLang="en-US" dirty="0"/>
              <a:t>所能获得 </a:t>
            </a:r>
            <a:r>
              <a:rPr lang="en-US" altLang="zh-CN" dirty="0"/>
              <a:t>value </a:t>
            </a:r>
            <a:r>
              <a:rPr lang="zh-CN" altLang="en-US" dirty="0"/>
              <a:t>和 在状态转移过程中所得到 </a:t>
            </a:r>
            <a:r>
              <a:rPr lang="en-US" altLang="zh-CN" dirty="0"/>
              <a:t>reward </a:t>
            </a:r>
            <a:r>
              <a:rPr lang="zh-CN" altLang="en-US" dirty="0"/>
              <a:t>的加和</a:t>
            </a:r>
            <a:endParaRPr lang="en-US" altLang="zh-CN" dirty="0"/>
          </a:p>
          <a:p>
            <a:r>
              <a:rPr lang="zh-CN" altLang="en-US" sz="1200" b="0" i="0" kern="1200" dirty="0">
                <a:solidFill>
                  <a:schemeClr val="tx1"/>
                </a:solidFill>
                <a:effectLst/>
                <a:latin typeface="+mn-lt"/>
                <a:ea typeface="+mn-ea"/>
                <a:cs typeface="+mn-cs"/>
              </a:rPr>
              <a:t>在状态 </a:t>
            </a:r>
            <a:r>
              <a:rPr lang="en-US" altLang="zh-CN" sz="1200" b="0" i="0" kern="1200" dirty="0">
                <a:solidFill>
                  <a:schemeClr val="tx1"/>
                </a:solidFill>
                <a:effectLst/>
                <a:latin typeface="+mn-lt"/>
                <a:ea typeface="+mn-ea"/>
                <a:cs typeface="+mn-cs"/>
              </a:rPr>
              <a:t>s </a:t>
            </a:r>
            <a:r>
              <a:rPr lang="zh-CN" altLang="en-US" sz="1200" b="0" i="0" kern="1200" dirty="0">
                <a:solidFill>
                  <a:schemeClr val="tx1"/>
                </a:solidFill>
                <a:effectLst/>
                <a:latin typeface="+mn-lt"/>
                <a:ea typeface="+mn-ea"/>
                <a:cs typeface="+mn-cs"/>
              </a:rPr>
              <a:t>下，选择动作 </a:t>
            </a:r>
            <a:r>
              <a:rPr lang="en-US" altLang="zh-CN" sz="1200" b="0" i="0" kern="1200" dirty="0">
                <a:solidFill>
                  <a:schemeClr val="tx1"/>
                </a:solidFill>
                <a:effectLst/>
                <a:latin typeface="+mn-lt"/>
                <a:ea typeface="+mn-ea"/>
                <a:cs typeface="+mn-cs"/>
              </a:rPr>
              <a:t>a </a:t>
            </a:r>
            <a:r>
              <a:rPr lang="zh-CN" altLang="en-US" sz="1200" b="0" i="0" kern="1200" dirty="0">
                <a:solidFill>
                  <a:schemeClr val="tx1"/>
                </a:solidFill>
                <a:effectLst/>
                <a:latin typeface="+mn-lt"/>
                <a:ea typeface="+mn-ea"/>
                <a:cs typeface="+mn-cs"/>
              </a:rPr>
              <a:t>有多好。如果 </a:t>
            </a:r>
            <a:r>
              <a:rPr lang="en-US" altLang="zh-CN" sz="1200" b="0" i="0" kern="1200" dirty="0">
                <a:solidFill>
                  <a:schemeClr val="tx1"/>
                </a:solidFill>
                <a:effectLst/>
                <a:latin typeface="+mn-lt"/>
                <a:ea typeface="+mn-ea"/>
                <a:cs typeface="+mn-cs"/>
              </a:rPr>
              <a:t>action a </a:t>
            </a:r>
            <a:r>
              <a:rPr lang="zh-CN" altLang="en-US" sz="1200" b="0" i="0" kern="1200" dirty="0">
                <a:solidFill>
                  <a:schemeClr val="tx1"/>
                </a:solidFill>
                <a:effectLst/>
                <a:latin typeface="+mn-lt"/>
                <a:ea typeface="+mn-ea"/>
                <a:cs typeface="+mn-cs"/>
              </a:rPr>
              <a:t>比 </a:t>
            </a:r>
            <a:r>
              <a:rPr lang="en-US" altLang="zh-CN" sz="1200" b="0" i="0" kern="1200" dirty="0">
                <a:solidFill>
                  <a:schemeClr val="tx1"/>
                </a:solidFill>
                <a:effectLst/>
                <a:latin typeface="+mn-lt"/>
                <a:ea typeface="+mn-ea"/>
                <a:cs typeface="+mn-cs"/>
              </a:rPr>
              <a:t>average </a:t>
            </a:r>
            <a:r>
              <a:rPr lang="zh-CN" altLang="en-US" sz="1200" b="0" i="0" kern="1200" dirty="0">
                <a:solidFill>
                  <a:schemeClr val="tx1"/>
                </a:solidFill>
                <a:effectLst/>
                <a:latin typeface="+mn-lt"/>
                <a:ea typeface="+mn-ea"/>
                <a:cs typeface="+mn-cs"/>
              </a:rPr>
              <a:t>要好，那么，</a:t>
            </a:r>
            <a:r>
              <a:rPr lang="en-US" altLang="zh-CN" sz="1200" b="0" i="0" kern="1200" dirty="0">
                <a:solidFill>
                  <a:schemeClr val="tx1"/>
                </a:solidFill>
                <a:effectLst/>
                <a:latin typeface="+mn-lt"/>
                <a:ea typeface="+mn-ea"/>
                <a:cs typeface="+mn-cs"/>
              </a:rPr>
              <a:t>advantage function </a:t>
            </a:r>
            <a:r>
              <a:rPr lang="zh-CN" altLang="en-US" sz="1200" b="0" i="0" kern="1200" dirty="0">
                <a:solidFill>
                  <a:schemeClr val="tx1"/>
                </a:solidFill>
                <a:effectLst/>
                <a:latin typeface="+mn-lt"/>
                <a:ea typeface="+mn-ea"/>
                <a:cs typeface="+mn-cs"/>
              </a:rPr>
              <a:t>就是 </a:t>
            </a:r>
            <a:r>
              <a:rPr lang="en-US" altLang="zh-CN" sz="1200" b="0" i="0" kern="1200" dirty="0">
                <a:solidFill>
                  <a:schemeClr val="tx1"/>
                </a:solidFill>
                <a:effectLst/>
                <a:latin typeface="+mn-lt"/>
                <a:ea typeface="+mn-ea"/>
                <a:cs typeface="+mn-cs"/>
              </a:rPr>
              <a:t>positive </a:t>
            </a:r>
            <a:r>
              <a:rPr lang="zh-CN" altLang="en-US" sz="1200" b="0" i="0" kern="1200" dirty="0">
                <a:solidFill>
                  <a:schemeClr val="tx1"/>
                </a:solidFill>
                <a:effectLst/>
                <a:latin typeface="+mn-lt"/>
                <a:ea typeface="+mn-ea"/>
                <a:cs typeface="+mn-cs"/>
              </a:rPr>
              <a:t>的，否则，就是 </a:t>
            </a:r>
            <a:r>
              <a:rPr lang="en-US" altLang="zh-CN" sz="1200" b="0" i="0" kern="1200" dirty="0">
                <a:solidFill>
                  <a:schemeClr val="tx1"/>
                </a:solidFill>
                <a:effectLst/>
                <a:latin typeface="+mn-lt"/>
                <a:ea typeface="+mn-ea"/>
                <a:cs typeface="+mn-cs"/>
              </a:rPr>
              <a:t>negative </a:t>
            </a:r>
            <a:r>
              <a:rPr lang="zh-CN" altLang="en-US" sz="1200" b="0" i="0" kern="1200" dirty="0">
                <a:solidFill>
                  <a:schemeClr val="tx1"/>
                </a:solidFill>
                <a:effectLst/>
                <a:latin typeface="+mn-lt"/>
                <a:ea typeface="+mn-ea"/>
                <a:cs typeface="+mn-cs"/>
              </a:rPr>
              <a:t>的</a:t>
            </a:r>
            <a:endParaRPr lang="zh-CN" altLang="en-US" dirty="0"/>
          </a:p>
        </p:txBody>
      </p:sp>
      <p:sp>
        <p:nvSpPr>
          <p:cNvPr id="4" name="灯片编号占位符 3"/>
          <p:cNvSpPr>
            <a:spLocks noGrp="1"/>
          </p:cNvSpPr>
          <p:nvPr>
            <p:ph type="sldNum" sz="quarter" idx="10"/>
          </p:nvPr>
        </p:nvSpPr>
        <p:spPr/>
        <p:txBody>
          <a:bodyPr/>
          <a:lstStyle/>
          <a:p>
            <a:fld id="{BB136207-B1FF-41CB-BF4B-093BA381B4CF}" type="slidenum">
              <a:rPr lang="zh-CN" altLang="en-US" smtClean="0"/>
              <a:t>7</a:t>
            </a:fld>
            <a:endParaRPr lang="zh-CN" altLang="en-US"/>
          </a:p>
        </p:txBody>
      </p:sp>
    </p:spTree>
    <p:extLst>
      <p:ext uri="{BB962C8B-B14F-4D97-AF65-F5344CB8AC3E}">
        <p14:creationId xmlns:p14="http://schemas.microsoft.com/office/powerpoint/2010/main" val="3674609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a:t>
            </a:r>
            <a:r>
              <a:rPr lang="en-US" altLang="zh-CN" dirty="0" err="1"/>
              <a:t>mlp</a:t>
            </a:r>
            <a:r>
              <a:rPr lang="zh-CN" altLang="en-US" dirty="0"/>
              <a:t>拟合</a:t>
            </a:r>
            <a:r>
              <a:rPr lang="en-US" altLang="zh-CN" dirty="0"/>
              <a:t>V</a:t>
            </a:r>
            <a:endParaRPr lang="zh-CN" altLang="en-US" dirty="0"/>
          </a:p>
        </p:txBody>
      </p:sp>
      <p:sp>
        <p:nvSpPr>
          <p:cNvPr id="4" name="灯片编号占位符 3"/>
          <p:cNvSpPr>
            <a:spLocks noGrp="1"/>
          </p:cNvSpPr>
          <p:nvPr>
            <p:ph type="sldNum" sz="quarter" idx="5"/>
          </p:nvPr>
        </p:nvSpPr>
        <p:spPr/>
        <p:txBody>
          <a:bodyPr/>
          <a:lstStyle/>
          <a:p>
            <a:fld id="{BB136207-B1FF-41CB-BF4B-093BA381B4CF}" type="slidenum">
              <a:rPr lang="zh-CN" altLang="en-US" smtClean="0"/>
              <a:t>8</a:t>
            </a:fld>
            <a:endParaRPr lang="zh-CN" altLang="en-US"/>
          </a:p>
        </p:txBody>
      </p:sp>
    </p:spTree>
    <p:extLst>
      <p:ext uri="{BB962C8B-B14F-4D97-AF65-F5344CB8AC3E}">
        <p14:creationId xmlns:p14="http://schemas.microsoft.com/office/powerpoint/2010/main" val="43432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蒙特卡洛采样   效率低，方差大</a:t>
            </a:r>
          </a:p>
        </p:txBody>
      </p:sp>
      <p:sp>
        <p:nvSpPr>
          <p:cNvPr id="4" name="灯片编号占位符 3"/>
          <p:cNvSpPr>
            <a:spLocks noGrp="1"/>
          </p:cNvSpPr>
          <p:nvPr>
            <p:ph type="sldNum" sz="quarter" idx="5"/>
          </p:nvPr>
        </p:nvSpPr>
        <p:spPr/>
        <p:txBody>
          <a:bodyPr/>
          <a:lstStyle/>
          <a:p>
            <a:fld id="{BB136207-B1FF-41CB-BF4B-093BA381B4CF}" type="slidenum">
              <a:rPr lang="zh-CN" altLang="en-US" smtClean="0"/>
              <a:t>12</a:t>
            </a:fld>
            <a:endParaRPr lang="zh-CN" altLang="en-US"/>
          </a:p>
        </p:txBody>
      </p:sp>
    </p:spTree>
    <p:extLst>
      <p:ext uri="{BB962C8B-B14F-4D97-AF65-F5344CB8AC3E}">
        <p14:creationId xmlns:p14="http://schemas.microsoft.com/office/powerpoint/2010/main" val="560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预训练  </a:t>
            </a:r>
            <a:r>
              <a:rPr lang="en-US" altLang="zh-CN" dirty="0" err="1"/>
              <a:t>Alphago</a:t>
            </a:r>
            <a:r>
              <a:rPr lang="en-US" altLang="zh-CN" dirty="0"/>
              <a:t> </a:t>
            </a:r>
            <a:r>
              <a:rPr lang="zh-CN" altLang="en-US" dirty="0"/>
              <a:t>采样</a:t>
            </a:r>
          </a:p>
        </p:txBody>
      </p:sp>
      <p:sp>
        <p:nvSpPr>
          <p:cNvPr id="4" name="灯片编号占位符 3"/>
          <p:cNvSpPr>
            <a:spLocks noGrp="1"/>
          </p:cNvSpPr>
          <p:nvPr>
            <p:ph type="sldNum" sz="quarter" idx="5"/>
          </p:nvPr>
        </p:nvSpPr>
        <p:spPr/>
        <p:txBody>
          <a:bodyPr/>
          <a:lstStyle/>
          <a:p>
            <a:fld id="{BB136207-B1FF-41CB-BF4B-093BA381B4CF}" type="slidenum">
              <a:rPr lang="zh-CN" altLang="en-US" smtClean="0"/>
              <a:t>14</a:t>
            </a:fld>
            <a:endParaRPr lang="zh-CN" altLang="en-US"/>
          </a:p>
        </p:txBody>
      </p:sp>
    </p:spTree>
    <p:extLst>
      <p:ext uri="{BB962C8B-B14F-4D97-AF65-F5344CB8AC3E}">
        <p14:creationId xmlns:p14="http://schemas.microsoft.com/office/powerpoint/2010/main" val="1267145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2427984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4024866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1038846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1360286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2602289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3745409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240462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1692701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344327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529501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8876F07-FE9A-4EDE-9D8E-26842C2404BB}" type="datetimeFigureOut">
              <a:rPr lang="zh-CN" altLang="en-US" smtClean="0"/>
              <a:t>2018/10/16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246427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76F07-FE9A-4EDE-9D8E-26842C2404BB}" type="datetimeFigureOut">
              <a:rPr lang="zh-CN" altLang="en-US" smtClean="0"/>
              <a:t>2018/10/16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32E15-6130-4D1D-B545-2DF911FAD8C3}" type="slidenum">
              <a:rPr lang="zh-CN" altLang="en-US" smtClean="0"/>
              <a:t>‹#›</a:t>
            </a:fld>
            <a:endParaRPr lang="zh-CN" altLang="en-US"/>
          </a:p>
        </p:txBody>
      </p:sp>
    </p:spTree>
    <p:extLst>
      <p:ext uri="{BB962C8B-B14F-4D97-AF65-F5344CB8AC3E}">
        <p14:creationId xmlns:p14="http://schemas.microsoft.com/office/powerpoint/2010/main" val="275375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0.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39900" y="990600"/>
            <a:ext cx="8648700" cy="1077218"/>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Improving Automatic Source Code Summarization via Deep Reinforcement Learning</a:t>
            </a:r>
            <a:endParaRPr lang="zh-CN" altLang="en-US" sz="32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2254250" y="2174875"/>
            <a:ext cx="7620000" cy="2457450"/>
          </a:xfrm>
          <a:prstGeom prst="rect">
            <a:avLst/>
          </a:prstGeom>
        </p:spPr>
      </p:pic>
      <p:sp>
        <p:nvSpPr>
          <p:cNvPr id="6" name="文本框 5"/>
          <p:cNvSpPr txBox="1"/>
          <p:nvPr/>
        </p:nvSpPr>
        <p:spPr>
          <a:xfrm>
            <a:off x="4248150" y="4965700"/>
            <a:ext cx="3632200" cy="461665"/>
          </a:xfrm>
          <a:prstGeom prst="rect">
            <a:avLst/>
          </a:prstGeom>
          <a:noFill/>
        </p:spPr>
        <p:txBody>
          <a:bodyPr wrap="square" rtlCol="0">
            <a:spAutoFit/>
          </a:bodyPr>
          <a:lstStyle/>
          <a:p>
            <a:pPr algn="ctr"/>
            <a:r>
              <a:rPr lang="en-US" altLang="zh-CN" sz="2400" dirty="0">
                <a:latin typeface="Times New Roman" panose="02020603050405020304" pitchFamily="18" charset="0"/>
                <a:cs typeface="Times New Roman" panose="02020603050405020304" pitchFamily="18" charset="0"/>
              </a:rPr>
              <a:t>ASE 2018</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49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Critic Network</a:t>
            </a:r>
          </a:p>
        </p:txBody>
      </p:sp>
      <mc:AlternateContent xmlns:mc="http://schemas.openxmlformats.org/markup-compatibility/2006" xmlns:a14="http://schemas.microsoft.com/office/drawing/2010/main">
        <mc:Choice Requires="a14">
          <p:sp>
            <p:nvSpPr>
              <p:cNvPr id="3" name="文本框 2"/>
              <p:cNvSpPr txBox="1"/>
              <p:nvPr/>
            </p:nvSpPr>
            <p:spPr>
              <a:xfrm>
                <a:off x="4292600" y="1617816"/>
                <a:ext cx="6743700" cy="946991"/>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Value Function</a:t>
                </a:r>
                <a:r>
                  <a:rPr lang="en-US" altLang="zh-CN" dirty="0">
                    <a:latin typeface="Times New Roman" panose="02020603050405020304" pitchFamily="18" charset="0"/>
                    <a:cs typeface="Times New Roman" panose="02020603050405020304" pitchFamily="18" charset="0"/>
                  </a:rPr>
                  <a:t>: Given the policy π, sampled actions and reward function, the value function </a:t>
                </a:r>
                <a14:m>
                  <m:oMath xmlns:m="http://schemas.openxmlformats.org/officeDocument/2006/math">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𝑉</m:t>
                        </m:r>
                      </m:e>
                      <m:sup>
                        <m:r>
                          <a:rPr lang="en-US" altLang="zh-CN" b="0" i="1" smtClean="0">
                            <a:latin typeface="Cambria Math" panose="02040503050406030204" pitchFamily="18" charset="0"/>
                            <a:cs typeface="Times New Roman" panose="02020603050405020304" pitchFamily="18" charset="0"/>
                          </a:rPr>
                          <m:t>𝜋</m:t>
                        </m:r>
                      </m:sup>
                    </m:sSup>
                    <m:r>
                      <a:rPr lang="en-US" altLang="zh-CN" b="0" i="1"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is defined as the prediction of total reward from the state </a:t>
                </a:r>
                <a14:m>
                  <m:oMath xmlns:m="http://schemas.openxmlformats.org/officeDocument/2006/math">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𝑠</m:t>
                        </m:r>
                      </m:e>
                      <m:sub>
                        <m:r>
                          <a:rPr lang="en-US" altLang="zh-CN" b="0" i="1" smtClean="0">
                            <a:latin typeface="Cambria Math" panose="02040503050406030204" pitchFamily="18" charset="0"/>
                            <a:cs typeface="Times New Roman" panose="02020603050405020304" pitchFamily="18" charset="0"/>
                          </a:rPr>
                          <m:t>𝑡</m:t>
                        </m:r>
                      </m:sub>
                    </m:sSub>
                  </m:oMath>
                </a14:m>
                <a:r>
                  <a:rPr lang="en-US" altLang="zh-CN" dirty="0">
                    <a:latin typeface="Times New Roman" panose="02020603050405020304" pitchFamily="18" charset="0"/>
                    <a:cs typeface="Times New Roman" panose="02020603050405020304" pitchFamily="18" charset="0"/>
                  </a:rPr>
                  <a:t> at step t under policy π</a:t>
                </a:r>
                <a:endParaRPr lang="zh-CN" altLang="en-US" dirty="0">
                  <a:latin typeface="Times New Roman" panose="02020603050405020304" pitchFamily="18" charset="0"/>
                  <a:cs typeface="Times New Roman" panose="02020603050405020304" pitchFamily="18"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4292600" y="1617816"/>
                <a:ext cx="6743700" cy="946991"/>
              </a:xfrm>
              <a:prstGeom prst="rect">
                <a:avLst/>
              </a:prstGeom>
              <a:blipFill rotWithShape="0">
                <a:blip r:embed="rId2"/>
                <a:stretch>
                  <a:fillRect l="-723" t="-3205" b="-6410"/>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4972050" y="2564807"/>
            <a:ext cx="5172450" cy="1110984"/>
          </a:xfrm>
          <a:prstGeom prst="rect">
            <a:avLst/>
          </a:prstGeom>
        </p:spPr>
      </p:pic>
      <p:pic>
        <p:nvPicPr>
          <p:cNvPr id="11" name="图片 10"/>
          <p:cNvPicPr>
            <a:picLocks noChangeAspect="1"/>
          </p:cNvPicPr>
          <p:nvPr/>
        </p:nvPicPr>
        <p:blipFill>
          <a:blip r:embed="rId4"/>
          <a:stretch>
            <a:fillRect/>
          </a:stretch>
        </p:blipFill>
        <p:spPr>
          <a:xfrm>
            <a:off x="5423411" y="3678082"/>
            <a:ext cx="3747721" cy="984250"/>
          </a:xfrm>
          <a:prstGeom prst="rect">
            <a:avLst/>
          </a:prstGeom>
        </p:spPr>
      </p:pic>
      <p:pic>
        <p:nvPicPr>
          <p:cNvPr id="12" name="图片 11"/>
          <p:cNvPicPr>
            <a:picLocks noChangeAspect="1"/>
          </p:cNvPicPr>
          <p:nvPr/>
        </p:nvPicPr>
        <p:blipFill>
          <a:blip r:embed="rId5"/>
          <a:stretch>
            <a:fillRect/>
          </a:stretch>
        </p:blipFill>
        <p:spPr>
          <a:xfrm>
            <a:off x="1133475" y="1532117"/>
            <a:ext cx="3159125" cy="3449765"/>
          </a:xfrm>
          <a:prstGeom prst="rect">
            <a:avLst/>
          </a:prstGeom>
        </p:spPr>
      </p:pic>
      <p:pic>
        <p:nvPicPr>
          <p:cNvPr id="6" name="图片 5">
            <a:extLst>
              <a:ext uri="{FF2B5EF4-FFF2-40B4-BE49-F238E27FC236}">
                <a16:creationId xmlns:a16="http://schemas.microsoft.com/office/drawing/2014/main" id="{088C1863-F65F-438D-B175-4ED1498E7542}"/>
              </a:ext>
            </a:extLst>
          </p:cNvPr>
          <p:cNvPicPr>
            <a:picLocks noChangeAspect="1"/>
          </p:cNvPicPr>
          <p:nvPr/>
        </p:nvPicPr>
        <p:blipFill>
          <a:blip r:embed="rId6"/>
          <a:stretch>
            <a:fillRect/>
          </a:stretch>
        </p:blipFill>
        <p:spPr>
          <a:xfrm>
            <a:off x="5214071" y="5077991"/>
            <a:ext cx="4530293" cy="695694"/>
          </a:xfrm>
          <a:prstGeom prst="rect">
            <a:avLst/>
          </a:prstGeom>
        </p:spPr>
      </p:pic>
    </p:spTree>
    <p:extLst>
      <p:ext uri="{BB962C8B-B14F-4D97-AF65-F5344CB8AC3E}">
        <p14:creationId xmlns:p14="http://schemas.microsoft.com/office/powerpoint/2010/main" val="39965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 training</a:t>
            </a:r>
          </a:p>
        </p:txBody>
      </p:sp>
      <p:grpSp>
        <p:nvGrpSpPr>
          <p:cNvPr id="9" name="组合 8"/>
          <p:cNvGrpSpPr/>
          <p:nvPr/>
        </p:nvGrpSpPr>
        <p:grpSpPr>
          <a:xfrm>
            <a:off x="927100" y="1663700"/>
            <a:ext cx="3911600" cy="3970318"/>
            <a:chOff x="2794000" y="1587500"/>
            <a:chExt cx="3911600" cy="3970318"/>
          </a:xfrm>
        </p:grpSpPr>
        <mc:AlternateContent xmlns:mc="http://schemas.openxmlformats.org/markup-compatibility/2006" xmlns:a14="http://schemas.microsoft.com/office/drawing/2010/main">
          <mc:Choice Requires="a14">
            <p:sp>
              <p:nvSpPr>
                <p:cNvPr id="4" name="文本框 3"/>
                <p:cNvSpPr txBox="1"/>
                <p:nvPr/>
              </p:nvSpPr>
              <p:spPr>
                <a:xfrm>
                  <a:off x="2794000" y="1587500"/>
                  <a:ext cx="3911600" cy="3970318"/>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Loss Function:</a:t>
                  </a:r>
                </a:p>
                <a:p>
                  <a:endParaRPr lang="en-US" altLang="zh-CN" sz="24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Actor network:</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Critic network:</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𝐿</m:t>
                        </m:r>
                        <m:d>
                          <m:dPr>
                            <m:ctrlPr>
                              <a:rPr lang="en-US" altLang="zh-CN" sz="2000" b="0" i="1" smtClean="0">
                                <a:latin typeface="Cambria Math" panose="02040503050406030204" pitchFamily="18" charset="0"/>
                                <a:cs typeface="Times New Roman" panose="02020603050405020304" pitchFamily="18" charset="0"/>
                              </a:rPr>
                            </m:ctrlPr>
                          </m:dPr>
                          <m:e>
                            <m:r>
                              <m:rPr>
                                <m:sty m:val="p"/>
                              </m:rPr>
                              <a:rPr lang="el-GR" altLang="zh-CN" sz="2000" b="0" i="1" smtClean="0">
                                <a:latin typeface="Cambria Math" panose="02040503050406030204" pitchFamily="18" charset="0"/>
                                <a:ea typeface="Cambria Math" panose="02040503050406030204" pitchFamily="18" charset="0"/>
                                <a:cs typeface="Times New Roman" panose="02020603050405020304" pitchFamily="18" charset="0"/>
                              </a:rPr>
                              <m:t>Θ</m:t>
                            </m:r>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𝐿</m:t>
                        </m:r>
                        <m:d>
                          <m:dPr>
                            <m:ctrlPr>
                              <a:rPr lang="en-US" altLang="zh-CN" sz="2000" b="0" i="1" smtClean="0">
                                <a:latin typeface="Cambria Math" panose="02040503050406030204" pitchFamily="18" charset="0"/>
                                <a:cs typeface="Times New Roman" panose="02020603050405020304" pitchFamily="18" charset="0"/>
                              </a:rPr>
                            </m:ctrlPr>
                          </m:dPr>
                          <m:e>
                            <m:r>
                              <a:rPr lang="zh-CN" altLang="en-US" sz="2000" b="0" i="1" smtClean="0">
                                <a:latin typeface="Cambria Math" panose="02040503050406030204" pitchFamily="18" charset="0"/>
                                <a:cs typeface="Times New Roman" panose="02020603050405020304" pitchFamily="18" charset="0"/>
                              </a:rPr>
                              <m:t>𝜃</m:t>
                            </m:r>
                          </m:e>
                        </m:d>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𝐿</m:t>
                        </m:r>
                        <m:r>
                          <a:rPr lang="en-US" altLang="zh-CN" sz="2000" b="0" i="1" smtClean="0">
                            <a:latin typeface="Cambria Math" panose="02040503050406030204" pitchFamily="18" charset="0"/>
                            <a:cs typeface="Times New Roman" panose="02020603050405020304" pitchFamily="18" charset="0"/>
                          </a:rPr>
                          <m:t>(</m:t>
                        </m:r>
                        <m:r>
                          <a:rPr lang="zh-CN" altLang="en-US" sz="2000" b="0" i="1" smtClean="0">
                            <a:latin typeface="Cambria Math" panose="02040503050406030204" pitchFamily="18" charset="0"/>
                            <a:cs typeface="Times New Roman" panose="02020603050405020304" pitchFamily="18" charset="0"/>
                          </a:rPr>
                          <m:t>𝜙</m:t>
                        </m:r>
                        <m:r>
                          <a:rPr lang="en-US" altLang="zh-CN" sz="2000" b="0" i="1" smtClean="0">
                            <a:latin typeface="Cambria Math" panose="02040503050406030204" pitchFamily="18" charset="0"/>
                            <a:cs typeface="Times New Roman" panose="02020603050405020304" pitchFamily="18" charset="0"/>
                          </a:rPr>
                          <m:t>)</m:t>
                        </m:r>
                      </m:oMath>
                    </m:oMathPara>
                  </a14:m>
                  <a:endParaRPr lang="en-US" altLang="zh-CN" sz="2000" dirty="0">
                    <a:latin typeface="Times New Roman" panose="02020603050405020304" pitchFamily="18" charset="0"/>
                    <a:cs typeface="Times New Roman" panose="02020603050405020304" pitchFamily="18" charset="0"/>
                  </a:endParaRPr>
                </a:p>
                <a:p>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794000" y="1587500"/>
                  <a:ext cx="3911600" cy="3970318"/>
                </a:xfrm>
                <a:prstGeom prst="rect">
                  <a:avLst/>
                </a:prstGeom>
                <a:blipFill rotWithShape="0">
                  <a:blip r:embed="rId2"/>
                  <a:stretch>
                    <a:fillRect l="-2336" t="-1229"/>
                  </a:stretch>
                </a:blipFill>
              </p:spPr>
              <p:txBody>
                <a:bodyPr/>
                <a:lstStyle/>
                <a:p>
                  <a:r>
                    <a:rPr lang="zh-CN" altLang="en-US">
                      <a:noFill/>
                    </a:rPr>
                    <a:t> </a:t>
                  </a:r>
                </a:p>
              </p:txBody>
            </p:sp>
          </mc:Fallback>
        </mc:AlternateContent>
        <p:pic>
          <p:nvPicPr>
            <p:cNvPr id="7" name="图片 6"/>
            <p:cNvPicPr>
              <a:picLocks noChangeAspect="1"/>
            </p:cNvPicPr>
            <p:nvPr/>
          </p:nvPicPr>
          <p:blipFill rotWithShape="1">
            <a:blip r:embed="rId3"/>
            <a:srcRect t="7448" b="13120"/>
            <a:stretch/>
          </p:blipFill>
          <p:spPr>
            <a:xfrm>
              <a:off x="2913061" y="2792703"/>
              <a:ext cx="3267075" cy="355600"/>
            </a:xfrm>
            <a:prstGeom prst="rect">
              <a:avLst/>
            </a:prstGeom>
          </p:spPr>
        </p:pic>
        <p:pic>
          <p:nvPicPr>
            <p:cNvPr id="8" name="图片 7"/>
            <p:cNvPicPr>
              <a:picLocks noChangeAspect="1"/>
            </p:cNvPicPr>
            <p:nvPr/>
          </p:nvPicPr>
          <p:blipFill>
            <a:blip r:embed="rId4"/>
            <a:stretch>
              <a:fillRect/>
            </a:stretch>
          </p:blipFill>
          <p:spPr>
            <a:xfrm>
              <a:off x="2894012" y="3779973"/>
              <a:ext cx="3305175" cy="790575"/>
            </a:xfrm>
            <a:prstGeom prst="rect">
              <a:avLst/>
            </a:prstGeom>
          </p:spPr>
        </p:pic>
      </p:grpSp>
      <p:grpSp>
        <p:nvGrpSpPr>
          <p:cNvPr id="12" name="组合 11"/>
          <p:cNvGrpSpPr/>
          <p:nvPr/>
        </p:nvGrpSpPr>
        <p:grpSpPr>
          <a:xfrm>
            <a:off x="5600700" y="1663700"/>
            <a:ext cx="5607050" cy="3657817"/>
            <a:chOff x="2159000" y="1425217"/>
            <a:chExt cx="5607050" cy="3657817"/>
          </a:xfrm>
        </p:grpSpPr>
        <p:pic>
          <p:nvPicPr>
            <p:cNvPr id="13" name="图片 12"/>
            <p:cNvPicPr>
              <a:picLocks noChangeAspect="1"/>
            </p:cNvPicPr>
            <p:nvPr/>
          </p:nvPicPr>
          <p:blipFill>
            <a:blip r:embed="rId5"/>
            <a:stretch>
              <a:fillRect/>
            </a:stretch>
          </p:blipFill>
          <p:spPr>
            <a:xfrm>
              <a:off x="2384425" y="2614830"/>
              <a:ext cx="5381625" cy="971550"/>
            </a:xfrm>
            <a:prstGeom prst="rect">
              <a:avLst/>
            </a:prstGeom>
          </p:spPr>
        </p:pic>
        <p:sp>
          <p:nvSpPr>
            <p:cNvPr id="14" name="文本框 13"/>
            <p:cNvSpPr txBox="1"/>
            <p:nvPr/>
          </p:nvSpPr>
          <p:spPr>
            <a:xfrm>
              <a:off x="2159000" y="1425217"/>
              <a:ext cx="4419600" cy="3046988"/>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Policy gradient:</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For actor network:</a:t>
              </a: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For critic network:</a:t>
              </a:r>
            </a:p>
            <a:p>
              <a:endParaRPr lang="zh-CN" altLang="en-US" sz="2400" dirty="0">
                <a:latin typeface="Times New Roman" panose="02020603050405020304" pitchFamily="18" charset="0"/>
                <a:cs typeface="Times New Roman" panose="02020603050405020304" pitchFamily="18" charset="0"/>
              </a:endParaRPr>
            </a:p>
          </p:txBody>
        </p:sp>
        <p:pic>
          <p:nvPicPr>
            <p:cNvPr id="15" name="图片 14"/>
            <p:cNvPicPr>
              <a:picLocks noChangeAspect="1"/>
            </p:cNvPicPr>
            <p:nvPr/>
          </p:nvPicPr>
          <p:blipFill>
            <a:blip r:embed="rId6"/>
            <a:stretch>
              <a:fillRect/>
            </a:stretch>
          </p:blipFill>
          <p:spPr>
            <a:xfrm>
              <a:off x="2400300" y="4197209"/>
              <a:ext cx="4772025" cy="885825"/>
            </a:xfrm>
            <a:prstGeom prst="rect">
              <a:avLst/>
            </a:prstGeom>
          </p:spPr>
        </p:pic>
      </p:grpSp>
    </p:spTree>
    <p:extLst>
      <p:ext uri="{BB962C8B-B14F-4D97-AF65-F5344CB8AC3E}">
        <p14:creationId xmlns:p14="http://schemas.microsoft.com/office/powerpoint/2010/main" val="424417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 training</a:t>
            </a:r>
          </a:p>
        </p:txBody>
      </p:sp>
      <p:pic>
        <p:nvPicPr>
          <p:cNvPr id="13" name="图片 12"/>
          <p:cNvPicPr>
            <a:picLocks noChangeAspect="1"/>
          </p:cNvPicPr>
          <p:nvPr/>
        </p:nvPicPr>
        <p:blipFill>
          <a:blip r:embed="rId3"/>
          <a:stretch>
            <a:fillRect/>
          </a:stretch>
        </p:blipFill>
        <p:spPr>
          <a:xfrm>
            <a:off x="2892425" y="1092775"/>
            <a:ext cx="5381625" cy="971550"/>
          </a:xfrm>
          <a:prstGeom prst="rect">
            <a:avLst/>
          </a:prstGeom>
        </p:spPr>
      </p:pic>
      <p:pic>
        <p:nvPicPr>
          <p:cNvPr id="3" name="图片 2">
            <a:extLst>
              <a:ext uri="{FF2B5EF4-FFF2-40B4-BE49-F238E27FC236}">
                <a16:creationId xmlns:a16="http://schemas.microsoft.com/office/drawing/2014/main" id="{F6369E25-9051-484B-84A0-2523D909E931}"/>
              </a:ext>
            </a:extLst>
          </p:cNvPr>
          <p:cNvPicPr>
            <a:picLocks noChangeAspect="1"/>
          </p:cNvPicPr>
          <p:nvPr/>
        </p:nvPicPr>
        <p:blipFill>
          <a:blip r:embed="rId4"/>
          <a:stretch>
            <a:fillRect/>
          </a:stretch>
        </p:blipFill>
        <p:spPr>
          <a:xfrm>
            <a:off x="3383395" y="1959453"/>
            <a:ext cx="4281055" cy="1475959"/>
          </a:xfrm>
          <a:prstGeom prst="rect">
            <a:avLst/>
          </a:prstGeom>
        </p:spPr>
      </p:pic>
      <p:pic>
        <p:nvPicPr>
          <p:cNvPr id="4" name="图片 3">
            <a:extLst>
              <a:ext uri="{FF2B5EF4-FFF2-40B4-BE49-F238E27FC236}">
                <a16:creationId xmlns:a16="http://schemas.microsoft.com/office/drawing/2014/main" id="{3806E358-0B9E-4695-B633-7F953E8218D4}"/>
              </a:ext>
            </a:extLst>
          </p:cNvPr>
          <p:cNvPicPr>
            <a:picLocks noChangeAspect="1"/>
          </p:cNvPicPr>
          <p:nvPr/>
        </p:nvPicPr>
        <p:blipFill>
          <a:blip r:embed="rId5"/>
          <a:stretch>
            <a:fillRect/>
          </a:stretch>
        </p:blipFill>
        <p:spPr>
          <a:xfrm>
            <a:off x="874423" y="3304362"/>
            <a:ext cx="10855759" cy="756750"/>
          </a:xfrm>
          <a:prstGeom prst="rect">
            <a:avLst/>
          </a:prstGeom>
        </p:spPr>
      </p:pic>
      <p:pic>
        <p:nvPicPr>
          <p:cNvPr id="5" name="图片 4">
            <a:extLst>
              <a:ext uri="{FF2B5EF4-FFF2-40B4-BE49-F238E27FC236}">
                <a16:creationId xmlns:a16="http://schemas.microsoft.com/office/drawing/2014/main" id="{BF7323D9-1579-4C4B-9BBA-1E9156CA6109}"/>
              </a:ext>
            </a:extLst>
          </p:cNvPr>
          <p:cNvPicPr>
            <a:picLocks noChangeAspect="1"/>
          </p:cNvPicPr>
          <p:nvPr/>
        </p:nvPicPr>
        <p:blipFill>
          <a:blip r:embed="rId6"/>
          <a:stretch>
            <a:fillRect/>
          </a:stretch>
        </p:blipFill>
        <p:spPr>
          <a:xfrm>
            <a:off x="2926484" y="4122327"/>
            <a:ext cx="6339032" cy="1874358"/>
          </a:xfrm>
          <a:prstGeom prst="rect">
            <a:avLst/>
          </a:prstGeom>
        </p:spPr>
      </p:pic>
      <p:pic>
        <p:nvPicPr>
          <p:cNvPr id="8" name="图片 7">
            <a:extLst>
              <a:ext uri="{FF2B5EF4-FFF2-40B4-BE49-F238E27FC236}">
                <a16:creationId xmlns:a16="http://schemas.microsoft.com/office/drawing/2014/main" id="{A176DF59-FCE5-4BA7-ABB4-4BDEAFF4EE71}"/>
              </a:ext>
            </a:extLst>
          </p:cNvPr>
          <p:cNvPicPr>
            <a:picLocks noChangeAspect="1"/>
          </p:cNvPicPr>
          <p:nvPr/>
        </p:nvPicPr>
        <p:blipFill>
          <a:blip r:embed="rId7"/>
          <a:stretch>
            <a:fillRect/>
          </a:stretch>
        </p:blipFill>
        <p:spPr>
          <a:xfrm>
            <a:off x="2892425" y="5826300"/>
            <a:ext cx="6240752" cy="1047399"/>
          </a:xfrm>
          <a:prstGeom prst="rect">
            <a:avLst/>
          </a:prstGeom>
        </p:spPr>
      </p:pic>
    </p:spTree>
    <p:extLst>
      <p:ext uri="{BB962C8B-B14F-4D97-AF65-F5344CB8AC3E}">
        <p14:creationId xmlns:p14="http://schemas.microsoft.com/office/powerpoint/2010/main" val="426185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anim calcmode="lin" valueType="num">
                                      <p:cBhvr>
                                        <p:cTn id="15" dur="500" fill="hold"/>
                                        <p:tgtEl>
                                          <p:spTgt spid="4"/>
                                        </p:tgtEl>
                                        <p:attrNameLst>
                                          <p:attrName>ppt_x</p:attrName>
                                        </p:attrNameLst>
                                      </p:cBhvr>
                                      <p:tavLst>
                                        <p:tav tm="0">
                                          <p:val>
                                            <p:strVal val="#ppt_x"/>
                                          </p:val>
                                        </p:tav>
                                        <p:tav tm="100000">
                                          <p:val>
                                            <p:strVal val="#ppt_x"/>
                                          </p:val>
                                        </p:tav>
                                      </p:tavLst>
                                    </p:anim>
                                    <p:anim calcmode="lin" valueType="num">
                                      <p:cBhvr>
                                        <p:cTn id="16"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anim calcmode="lin" valueType="num">
                                      <p:cBhvr>
                                        <p:cTn id="29" dur="500" fill="hold"/>
                                        <p:tgtEl>
                                          <p:spTgt spid="8"/>
                                        </p:tgtEl>
                                        <p:attrNameLst>
                                          <p:attrName>ppt_x</p:attrName>
                                        </p:attrNameLst>
                                      </p:cBhvr>
                                      <p:tavLst>
                                        <p:tav tm="0">
                                          <p:val>
                                            <p:strVal val="#ppt_x"/>
                                          </p:val>
                                        </p:tav>
                                        <p:tav tm="100000">
                                          <p:val>
                                            <p:strVal val="#ppt_x"/>
                                          </p:val>
                                        </p:tav>
                                      </p:tavLst>
                                    </p:anim>
                                    <p:anim calcmode="lin" valueType="num">
                                      <p:cBhvr>
                                        <p:cTn id="30" dur="5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 training</a:t>
            </a:r>
          </a:p>
        </p:txBody>
      </p:sp>
      <p:sp>
        <p:nvSpPr>
          <p:cNvPr id="9" name="文本框 8">
            <a:extLst>
              <a:ext uri="{FF2B5EF4-FFF2-40B4-BE49-F238E27FC236}">
                <a16:creationId xmlns:a16="http://schemas.microsoft.com/office/drawing/2014/main" id="{9272C1DB-C97F-4A5E-A425-68801D8BFEEB}"/>
              </a:ext>
            </a:extLst>
          </p:cNvPr>
          <p:cNvSpPr txBox="1"/>
          <p:nvPr/>
        </p:nvSpPr>
        <p:spPr>
          <a:xfrm>
            <a:off x="806450" y="6057900"/>
            <a:ext cx="826770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*Policy Gradient Methods for Reinforcement Learning with Function Approximation</a:t>
            </a:r>
          </a:p>
          <a:p>
            <a:r>
              <a:rPr lang="en-US" altLang="zh-CN" dirty="0">
                <a:latin typeface="Times New Roman" panose="02020603050405020304" pitchFamily="18" charset="0"/>
                <a:cs typeface="Times New Roman" panose="02020603050405020304" pitchFamily="18" charset="0"/>
              </a:rPr>
              <a:t>*High-Dimensional Continuous Control Using Generalized Advantage Estimation</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05FAC63-0136-4FAF-B062-C9876C38C34E}"/>
              </a:ext>
            </a:extLst>
          </p:cNvPr>
          <p:cNvPicPr>
            <a:picLocks noChangeAspect="1"/>
          </p:cNvPicPr>
          <p:nvPr/>
        </p:nvPicPr>
        <p:blipFill>
          <a:blip r:embed="rId2"/>
          <a:stretch>
            <a:fillRect/>
          </a:stretch>
        </p:blipFill>
        <p:spPr>
          <a:xfrm>
            <a:off x="2064327" y="2808863"/>
            <a:ext cx="8460365" cy="1809360"/>
          </a:xfrm>
          <a:prstGeom prst="rect">
            <a:avLst/>
          </a:prstGeom>
        </p:spPr>
      </p:pic>
      <p:pic>
        <p:nvPicPr>
          <p:cNvPr id="8" name="图片 7">
            <a:extLst>
              <a:ext uri="{FF2B5EF4-FFF2-40B4-BE49-F238E27FC236}">
                <a16:creationId xmlns:a16="http://schemas.microsoft.com/office/drawing/2014/main" id="{0E8460DB-10DE-4398-9106-800317B87305}"/>
              </a:ext>
            </a:extLst>
          </p:cNvPr>
          <p:cNvPicPr>
            <a:picLocks noChangeAspect="1"/>
          </p:cNvPicPr>
          <p:nvPr/>
        </p:nvPicPr>
        <p:blipFill>
          <a:blip r:embed="rId3"/>
          <a:stretch>
            <a:fillRect/>
          </a:stretch>
        </p:blipFill>
        <p:spPr>
          <a:xfrm>
            <a:off x="4525818" y="1461910"/>
            <a:ext cx="3397250" cy="1132417"/>
          </a:xfrm>
          <a:prstGeom prst="rect">
            <a:avLst/>
          </a:prstGeom>
        </p:spPr>
      </p:pic>
      <p:pic>
        <p:nvPicPr>
          <p:cNvPr id="12" name="图片 11">
            <a:extLst>
              <a:ext uri="{FF2B5EF4-FFF2-40B4-BE49-F238E27FC236}">
                <a16:creationId xmlns:a16="http://schemas.microsoft.com/office/drawing/2014/main" id="{E01F84D2-B60F-443F-B838-DA0078524213}"/>
              </a:ext>
            </a:extLst>
          </p:cNvPr>
          <p:cNvPicPr>
            <a:picLocks noChangeAspect="1"/>
          </p:cNvPicPr>
          <p:nvPr/>
        </p:nvPicPr>
        <p:blipFill>
          <a:blip r:embed="rId4"/>
          <a:stretch>
            <a:fillRect/>
          </a:stretch>
        </p:blipFill>
        <p:spPr>
          <a:xfrm>
            <a:off x="3603696" y="4731902"/>
            <a:ext cx="5381625" cy="971550"/>
          </a:xfrm>
          <a:prstGeom prst="rect">
            <a:avLst/>
          </a:prstGeom>
        </p:spPr>
      </p:pic>
    </p:spTree>
    <p:extLst>
      <p:ext uri="{BB962C8B-B14F-4D97-AF65-F5344CB8AC3E}">
        <p14:creationId xmlns:p14="http://schemas.microsoft.com/office/powerpoint/2010/main" val="45198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anim calcmode="lin" valueType="num">
                                      <p:cBhvr>
                                        <p:cTn id="15" dur="500" fill="hold"/>
                                        <p:tgtEl>
                                          <p:spTgt spid="12"/>
                                        </p:tgtEl>
                                        <p:attrNameLst>
                                          <p:attrName>ppt_x</p:attrName>
                                        </p:attrNameLst>
                                      </p:cBhvr>
                                      <p:tavLst>
                                        <p:tav tm="0">
                                          <p:val>
                                            <p:strVal val="#ppt_x"/>
                                          </p:val>
                                        </p:tav>
                                        <p:tav tm="100000">
                                          <p:val>
                                            <p:strVal val="#ppt_x"/>
                                          </p:val>
                                        </p:tav>
                                      </p:tavLst>
                                    </p:anim>
                                    <p:anim calcmode="lin" valueType="num">
                                      <p:cBhvr>
                                        <p:cTn id="16" dur="500" fill="hold"/>
                                        <p:tgtEl>
                                          <p:spTgt spid="12"/>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anim calcmode="lin" valueType="num">
                                      <p:cBhvr>
                                        <p:cTn id="20" dur="500" fill="hold"/>
                                        <p:tgtEl>
                                          <p:spTgt spid="9"/>
                                        </p:tgtEl>
                                        <p:attrNameLst>
                                          <p:attrName>ppt_x</p:attrName>
                                        </p:attrNameLst>
                                      </p:cBhvr>
                                      <p:tavLst>
                                        <p:tav tm="0">
                                          <p:val>
                                            <p:strVal val="#ppt_x"/>
                                          </p:val>
                                        </p:tav>
                                        <p:tav tm="100000">
                                          <p:val>
                                            <p:strVal val="#ppt_x"/>
                                          </p:val>
                                        </p:tav>
                                      </p:tavLst>
                                    </p:anim>
                                    <p:anim calcmode="lin" valueType="num">
                                      <p:cBhvr>
                                        <p:cTn id="21" dur="5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Model training</a:t>
            </a:r>
          </a:p>
        </p:txBody>
      </p:sp>
      <p:pic>
        <p:nvPicPr>
          <p:cNvPr id="3" name="图片 2"/>
          <p:cNvPicPr>
            <a:picLocks noChangeAspect="1"/>
          </p:cNvPicPr>
          <p:nvPr/>
        </p:nvPicPr>
        <p:blipFill>
          <a:blip r:embed="rId3"/>
          <a:stretch>
            <a:fillRect/>
          </a:stretch>
        </p:blipFill>
        <p:spPr>
          <a:xfrm>
            <a:off x="577849" y="1860550"/>
            <a:ext cx="5929033" cy="3524250"/>
          </a:xfrm>
          <a:prstGeom prst="rect">
            <a:avLst/>
          </a:prstGeom>
        </p:spPr>
      </p:pic>
      <p:pic>
        <p:nvPicPr>
          <p:cNvPr id="5" name="图片 4"/>
          <p:cNvPicPr>
            <a:picLocks noChangeAspect="1"/>
          </p:cNvPicPr>
          <p:nvPr/>
        </p:nvPicPr>
        <p:blipFill>
          <a:blip r:embed="rId4"/>
          <a:stretch>
            <a:fillRect/>
          </a:stretch>
        </p:blipFill>
        <p:spPr>
          <a:xfrm>
            <a:off x="6722782" y="1724025"/>
            <a:ext cx="5058055" cy="819150"/>
          </a:xfrm>
          <a:prstGeom prst="rect">
            <a:avLst/>
          </a:prstGeom>
        </p:spPr>
      </p:pic>
      <p:pic>
        <p:nvPicPr>
          <p:cNvPr id="6" name="图片 5"/>
          <p:cNvPicPr>
            <a:picLocks noChangeAspect="1"/>
          </p:cNvPicPr>
          <p:nvPr/>
        </p:nvPicPr>
        <p:blipFill>
          <a:blip r:embed="rId5"/>
          <a:stretch>
            <a:fillRect/>
          </a:stretch>
        </p:blipFill>
        <p:spPr>
          <a:xfrm>
            <a:off x="6560996" y="2543175"/>
            <a:ext cx="5381625" cy="523875"/>
          </a:xfrm>
          <a:prstGeom prst="rect">
            <a:avLst/>
          </a:prstGeom>
        </p:spPr>
      </p:pic>
      <p:pic>
        <p:nvPicPr>
          <p:cNvPr id="10" name="图片 9"/>
          <p:cNvPicPr>
            <a:picLocks noChangeAspect="1"/>
          </p:cNvPicPr>
          <p:nvPr/>
        </p:nvPicPr>
        <p:blipFill>
          <a:blip r:embed="rId6"/>
          <a:stretch>
            <a:fillRect/>
          </a:stretch>
        </p:blipFill>
        <p:spPr>
          <a:xfrm>
            <a:off x="6444243" y="3310950"/>
            <a:ext cx="5615129" cy="914400"/>
          </a:xfrm>
          <a:prstGeom prst="rect">
            <a:avLst/>
          </a:prstGeom>
        </p:spPr>
      </p:pic>
      <p:pic>
        <p:nvPicPr>
          <p:cNvPr id="11" name="图片 10"/>
          <p:cNvPicPr>
            <a:picLocks noChangeAspect="1"/>
          </p:cNvPicPr>
          <p:nvPr/>
        </p:nvPicPr>
        <p:blipFill>
          <a:blip r:embed="rId7"/>
          <a:stretch>
            <a:fillRect/>
          </a:stretch>
        </p:blipFill>
        <p:spPr>
          <a:xfrm>
            <a:off x="6444243" y="4451955"/>
            <a:ext cx="5731016" cy="1028700"/>
          </a:xfrm>
          <a:prstGeom prst="rect">
            <a:avLst/>
          </a:prstGeom>
        </p:spPr>
      </p:pic>
      <p:sp>
        <p:nvSpPr>
          <p:cNvPr id="17" name="矩形 16"/>
          <p:cNvSpPr/>
          <p:nvPr/>
        </p:nvSpPr>
        <p:spPr>
          <a:xfrm>
            <a:off x="626782" y="5558295"/>
            <a:ext cx="6096000" cy="923330"/>
          </a:xfrm>
          <a:prstGeom prst="rect">
            <a:avLst/>
          </a:prstGeom>
        </p:spPr>
        <p:txBody>
          <a:bodyPr>
            <a:spAutoFit/>
          </a:bodyPr>
          <a:lstStyle/>
          <a:p>
            <a:r>
              <a:rPr lang="en-US" altLang="zh-CN" dirty="0">
                <a:latin typeface="Times New Roman" panose="02020603050405020304" pitchFamily="18" charset="0"/>
                <a:cs typeface="Times New Roman" panose="02020603050405020304" pitchFamily="18" charset="0"/>
              </a:rPr>
              <a:t>W</a:t>
            </a:r>
            <a:r>
              <a:rPr lang="en-US" altLang="zh-CN" b="0" i="0" u="none" strike="noStrike" baseline="0" dirty="0">
                <a:latin typeface="Times New Roman" panose="02020603050405020304" pitchFamily="18" charset="0"/>
                <a:cs typeface="Times New Roman" panose="02020603050405020304" pitchFamily="18" charset="0"/>
              </a:rPr>
              <a:t>e start</a:t>
            </a:r>
            <a:r>
              <a:rPr lang="en-US" altLang="zh-CN" b="0" i="0" u="none" strike="noStrike" dirty="0">
                <a:latin typeface="Times New Roman" panose="02020603050405020304" pitchFamily="18" charset="0"/>
                <a:cs typeface="Times New Roman" panose="02020603050405020304" pitchFamily="18" charset="0"/>
              </a:rPr>
              <a:t> </a:t>
            </a:r>
            <a:r>
              <a:rPr lang="en-US" altLang="zh-CN" b="0" i="0" u="none" strike="noStrike" baseline="0" dirty="0">
                <a:latin typeface="Times New Roman" panose="02020603050405020304" pitchFamily="18" charset="0"/>
                <a:cs typeface="Times New Roman" panose="02020603050405020304" pitchFamily="18" charset="0"/>
              </a:rPr>
              <a:t>with </a:t>
            </a:r>
            <a:r>
              <a:rPr lang="en-US" altLang="zh-CN" b="0" i="0" u="none" strike="noStrike" baseline="0" dirty="0" err="1">
                <a:latin typeface="Times New Roman" panose="02020603050405020304" pitchFamily="18" charset="0"/>
                <a:cs typeface="Times New Roman" panose="02020603050405020304" pitchFamily="18" charset="0"/>
              </a:rPr>
              <a:t>pretraining</a:t>
            </a:r>
            <a:r>
              <a:rPr lang="en-US" altLang="zh-CN" b="0" i="0" u="none" strike="noStrike" baseline="0" dirty="0">
                <a:latin typeface="Times New Roman" panose="02020603050405020304" pitchFamily="18" charset="0"/>
                <a:cs typeface="Times New Roman" panose="02020603050405020304" pitchFamily="18" charset="0"/>
              </a:rPr>
              <a:t> an actor network using standard supervised learning</a:t>
            </a:r>
            <a:r>
              <a:rPr lang="en-US" altLang="zh-CN" b="0" i="0" u="none" strike="noStrike" dirty="0">
                <a:latin typeface="Times New Roman" panose="02020603050405020304" pitchFamily="18" charset="0"/>
                <a:cs typeface="Times New Roman" panose="02020603050405020304" pitchFamily="18" charset="0"/>
              </a:rPr>
              <a:t> </a:t>
            </a:r>
            <a:r>
              <a:rPr lang="en-US" altLang="zh-CN" b="0" i="0" u="none" strike="noStrike" baseline="0" dirty="0">
                <a:latin typeface="Times New Roman" panose="02020603050405020304" pitchFamily="18" charset="0"/>
                <a:cs typeface="Times New Roman" panose="02020603050405020304" pitchFamily="18" charset="0"/>
              </a:rPr>
              <a:t>with cross entropy loss, and </a:t>
            </a:r>
            <a:r>
              <a:rPr lang="en-US" altLang="zh-CN" b="0" i="0" u="none" strike="noStrike" baseline="0" dirty="0" err="1">
                <a:latin typeface="Times New Roman" panose="02020603050405020304" pitchFamily="18" charset="0"/>
                <a:cs typeface="Times New Roman" panose="02020603050405020304" pitchFamily="18" charset="0"/>
              </a:rPr>
              <a:t>pretraining</a:t>
            </a:r>
            <a:r>
              <a:rPr lang="en-US" altLang="zh-CN" b="0" i="0" u="none" strike="noStrike" baseline="0" dirty="0">
                <a:latin typeface="Times New Roman" panose="02020603050405020304" pitchFamily="18" charset="0"/>
                <a:cs typeface="Times New Roman" panose="02020603050405020304" pitchFamily="18" charset="0"/>
              </a:rPr>
              <a:t> a critic network with</a:t>
            </a:r>
            <a:r>
              <a:rPr lang="en-US" altLang="zh-CN" b="0" i="0" u="none" strike="noStrike" dirty="0">
                <a:latin typeface="Times New Roman" panose="02020603050405020304" pitchFamily="18" charset="0"/>
                <a:cs typeface="Times New Roman" panose="02020603050405020304" pitchFamily="18" charset="0"/>
              </a:rPr>
              <a:t> </a:t>
            </a:r>
            <a:r>
              <a:rPr lang="en-US" altLang="zh-CN" b="0" i="0" u="none" strike="noStrike" baseline="0" dirty="0">
                <a:latin typeface="Times New Roman" panose="02020603050405020304" pitchFamily="18" charset="0"/>
                <a:cs typeface="Times New Roman" panose="02020603050405020304" pitchFamily="18" charset="0"/>
              </a:rPr>
              <a:t>mean square loss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59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sp>
        <p:nvSpPr>
          <p:cNvPr id="4" name="文本框 3"/>
          <p:cNvSpPr txBox="1"/>
          <p:nvPr/>
        </p:nvSpPr>
        <p:spPr>
          <a:xfrm>
            <a:off x="1625600" y="1498600"/>
            <a:ext cx="9563100" cy="1754326"/>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Dataset </a:t>
            </a:r>
          </a:p>
          <a:p>
            <a:endParaRPr lang="en-US" altLang="zh-C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 parallel corpus of Python functions and documentation strings for automated code documentation and code generation</a:t>
            </a:r>
          </a:p>
          <a:p>
            <a:pPr marL="342900" indent="-342900">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108,726 code-comment pairs</a:t>
            </a:r>
          </a:p>
        </p:txBody>
      </p:sp>
      <p:pic>
        <p:nvPicPr>
          <p:cNvPr id="7" name="图片 6"/>
          <p:cNvPicPr>
            <a:picLocks noChangeAspect="1"/>
          </p:cNvPicPr>
          <p:nvPr/>
        </p:nvPicPr>
        <p:blipFill>
          <a:blip r:embed="rId2"/>
          <a:stretch>
            <a:fillRect/>
          </a:stretch>
        </p:blipFill>
        <p:spPr>
          <a:xfrm>
            <a:off x="2611437" y="3252926"/>
            <a:ext cx="7400925" cy="3124200"/>
          </a:xfrm>
          <a:prstGeom prst="rect">
            <a:avLst/>
          </a:prstGeom>
        </p:spPr>
      </p:pic>
    </p:spTree>
    <p:extLst>
      <p:ext uri="{BB962C8B-B14F-4D97-AF65-F5344CB8AC3E}">
        <p14:creationId xmlns:p14="http://schemas.microsoft.com/office/powerpoint/2010/main" val="2519354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pic>
        <p:nvPicPr>
          <p:cNvPr id="3" name="图片 2"/>
          <p:cNvPicPr>
            <a:picLocks noChangeAspect="1"/>
          </p:cNvPicPr>
          <p:nvPr/>
        </p:nvPicPr>
        <p:blipFill>
          <a:blip r:embed="rId2"/>
          <a:stretch>
            <a:fillRect/>
          </a:stretch>
        </p:blipFill>
        <p:spPr>
          <a:xfrm>
            <a:off x="806450" y="1511875"/>
            <a:ext cx="10819453" cy="4495225"/>
          </a:xfrm>
          <a:prstGeom prst="rect">
            <a:avLst/>
          </a:prstGeom>
        </p:spPr>
      </p:pic>
    </p:spTree>
    <p:extLst>
      <p:ext uri="{BB962C8B-B14F-4D97-AF65-F5344CB8AC3E}">
        <p14:creationId xmlns:p14="http://schemas.microsoft.com/office/powerpoint/2010/main" val="2316350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pic>
        <p:nvPicPr>
          <p:cNvPr id="6" name="图片 5"/>
          <p:cNvPicPr>
            <a:picLocks noChangeAspect="1"/>
          </p:cNvPicPr>
          <p:nvPr/>
        </p:nvPicPr>
        <p:blipFill>
          <a:blip r:embed="rId2"/>
          <a:stretch>
            <a:fillRect/>
          </a:stretch>
        </p:blipFill>
        <p:spPr>
          <a:xfrm>
            <a:off x="6025754" y="1092775"/>
            <a:ext cx="3471863" cy="3078079"/>
          </a:xfrm>
          <a:prstGeom prst="rect">
            <a:avLst/>
          </a:prstGeom>
        </p:spPr>
      </p:pic>
      <p:pic>
        <p:nvPicPr>
          <p:cNvPr id="7" name="图片 6"/>
          <p:cNvPicPr>
            <a:picLocks noChangeAspect="1"/>
          </p:cNvPicPr>
          <p:nvPr/>
        </p:nvPicPr>
        <p:blipFill>
          <a:blip r:embed="rId3"/>
          <a:stretch>
            <a:fillRect/>
          </a:stretch>
        </p:blipFill>
        <p:spPr>
          <a:xfrm>
            <a:off x="1699419" y="1092775"/>
            <a:ext cx="3224202" cy="2780725"/>
          </a:xfrm>
          <a:prstGeom prst="rect">
            <a:avLst/>
          </a:prstGeom>
        </p:spPr>
      </p:pic>
      <p:pic>
        <p:nvPicPr>
          <p:cNvPr id="8" name="图片 7"/>
          <p:cNvPicPr>
            <a:picLocks noChangeAspect="1"/>
          </p:cNvPicPr>
          <p:nvPr/>
        </p:nvPicPr>
        <p:blipFill>
          <a:blip r:embed="rId4"/>
          <a:stretch>
            <a:fillRect/>
          </a:stretch>
        </p:blipFill>
        <p:spPr>
          <a:xfrm>
            <a:off x="1636515" y="4001382"/>
            <a:ext cx="3369184" cy="2856618"/>
          </a:xfrm>
          <a:prstGeom prst="rect">
            <a:avLst/>
          </a:prstGeom>
        </p:spPr>
      </p:pic>
      <p:pic>
        <p:nvPicPr>
          <p:cNvPr id="9" name="图片 8"/>
          <p:cNvPicPr>
            <a:picLocks noChangeAspect="1"/>
          </p:cNvPicPr>
          <p:nvPr/>
        </p:nvPicPr>
        <p:blipFill>
          <a:blip r:embed="rId5"/>
          <a:stretch>
            <a:fillRect/>
          </a:stretch>
        </p:blipFill>
        <p:spPr>
          <a:xfrm>
            <a:off x="6199151" y="4001382"/>
            <a:ext cx="3125068" cy="2894734"/>
          </a:xfrm>
          <a:prstGeom prst="rect">
            <a:avLst/>
          </a:prstGeom>
        </p:spPr>
      </p:pic>
    </p:spTree>
    <p:extLst>
      <p:ext uri="{BB962C8B-B14F-4D97-AF65-F5344CB8AC3E}">
        <p14:creationId xmlns:p14="http://schemas.microsoft.com/office/powerpoint/2010/main" val="913881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Experiments</a:t>
            </a:r>
          </a:p>
        </p:txBody>
      </p:sp>
      <p:pic>
        <p:nvPicPr>
          <p:cNvPr id="3" name="图片 2"/>
          <p:cNvPicPr>
            <a:picLocks noChangeAspect="1"/>
          </p:cNvPicPr>
          <p:nvPr/>
        </p:nvPicPr>
        <p:blipFill>
          <a:blip r:embed="rId2"/>
          <a:stretch>
            <a:fillRect/>
          </a:stretch>
        </p:blipFill>
        <p:spPr>
          <a:xfrm>
            <a:off x="1657350" y="1092775"/>
            <a:ext cx="3427513" cy="2989262"/>
          </a:xfrm>
          <a:prstGeom prst="rect">
            <a:avLst/>
          </a:prstGeom>
        </p:spPr>
      </p:pic>
      <p:pic>
        <p:nvPicPr>
          <p:cNvPr id="4" name="图片 3"/>
          <p:cNvPicPr>
            <a:picLocks noChangeAspect="1"/>
          </p:cNvPicPr>
          <p:nvPr/>
        </p:nvPicPr>
        <p:blipFill>
          <a:blip r:embed="rId3"/>
          <a:stretch>
            <a:fillRect/>
          </a:stretch>
        </p:blipFill>
        <p:spPr>
          <a:xfrm>
            <a:off x="6496050" y="800387"/>
            <a:ext cx="3349100" cy="2940050"/>
          </a:xfrm>
          <a:prstGeom prst="rect">
            <a:avLst/>
          </a:prstGeom>
        </p:spPr>
      </p:pic>
      <p:pic>
        <p:nvPicPr>
          <p:cNvPr id="5" name="图片 4"/>
          <p:cNvPicPr>
            <a:picLocks noChangeAspect="1"/>
          </p:cNvPicPr>
          <p:nvPr/>
        </p:nvPicPr>
        <p:blipFill>
          <a:blip r:embed="rId4"/>
          <a:stretch>
            <a:fillRect/>
          </a:stretch>
        </p:blipFill>
        <p:spPr>
          <a:xfrm>
            <a:off x="1768647" y="4062549"/>
            <a:ext cx="3204917" cy="2848815"/>
          </a:xfrm>
          <a:prstGeom prst="rect">
            <a:avLst/>
          </a:prstGeom>
        </p:spPr>
      </p:pic>
      <p:pic>
        <p:nvPicPr>
          <p:cNvPr id="10" name="图片 9"/>
          <p:cNvPicPr>
            <a:picLocks noChangeAspect="1"/>
          </p:cNvPicPr>
          <p:nvPr/>
        </p:nvPicPr>
        <p:blipFill>
          <a:blip r:embed="rId5"/>
          <a:stretch>
            <a:fillRect/>
          </a:stretch>
        </p:blipFill>
        <p:spPr>
          <a:xfrm>
            <a:off x="6597650" y="3833813"/>
            <a:ext cx="3341500" cy="3024187"/>
          </a:xfrm>
          <a:prstGeom prst="rect">
            <a:avLst/>
          </a:prstGeom>
        </p:spPr>
      </p:pic>
    </p:spTree>
    <p:extLst>
      <p:ext uri="{BB962C8B-B14F-4D97-AF65-F5344CB8AC3E}">
        <p14:creationId xmlns:p14="http://schemas.microsoft.com/office/powerpoint/2010/main" val="421950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49300" y="444500"/>
            <a:ext cx="20193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Outline</a:t>
            </a:r>
            <a:endParaRPr lang="zh-CN" altLang="en-US" sz="3200"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1758950" y="1689100"/>
            <a:ext cx="6858000" cy="2246769"/>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Issues on code summarization</a:t>
            </a:r>
          </a:p>
          <a:p>
            <a:pPr marL="285750" indent="-285750">
              <a:buFont typeface="Arial" panose="020B0604020202020204" pitchFamily="34" charset="0"/>
              <a:buChar char="•"/>
            </a:pPr>
            <a:endParaRPr lang="en-US" altLang="zh-C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Address these mentioned issues</a:t>
            </a:r>
          </a:p>
          <a:p>
            <a:pPr marL="285750" indent="-285750">
              <a:buFont typeface="Arial" panose="020B0604020202020204" pitchFamily="34" charset="0"/>
              <a:buChar char="•"/>
            </a:pPr>
            <a:endParaRPr lang="en-US" altLang="zh-C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Experiments</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938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Issues on code summarization</a:t>
            </a:r>
          </a:p>
        </p:txBody>
      </p:sp>
      <p:sp>
        <p:nvSpPr>
          <p:cNvPr id="3" name="文本框 2"/>
          <p:cNvSpPr txBox="1"/>
          <p:nvPr/>
        </p:nvSpPr>
        <p:spPr>
          <a:xfrm>
            <a:off x="1549400" y="1422400"/>
            <a:ext cx="9232900" cy="830997"/>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code sequential and structural information is not fully utilized on feature representation</a:t>
            </a:r>
            <a:endParaRPr lang="zh-CN" altLang="en-US" sz="2400"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2"/>
          <a:stretch>
            <a:fillRect/>
          </a:stretch>
        </p:blipFill>
        <p:spPr>
          <a:xfrm>
            <a:off x="3592512" y="2727324"/>
            <a:ext cx="4878388" cy="3268399"/>
          </a:xfrm>
          <a:prstGeom prst="rect">
            <a:avLst/>
          </a:prstGeom>
        </p:spPr>
      </p:pic>
    </p:spTree>
    <p:extLst>
      <p:ext uri="{BB962C8B-B14F-4D97-AF65-F5344CB8AC3E}">
        <p14:creationId xmlns:p14="http://schemas.microsoft.com/office/powerpoint/2010/main" val="541213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Issues on code summarization</a:t>
            </a:r>
          </a:p>
        </p:txBody>
      </p:sp>
      <p:sp>
        <p:nvSpPr>
          <p:cNvPr id="3" name="文本框 2"/>
          <p:cNvSpPr txBox="1"/>
          <p:nvPr/>
        </p:nvSpPr>
        <p:spPr>
          <a:xfrm>
            <a:off x="1549400" y="1422400"/>
            <a:ext cx="9232900" cy="46166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exposure bias</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945129" y="2325369"/>
            <a:ext cx="5532103" cy="3567431"/>
          </a:xfrm>
          <a:prstGeom prst="rect">
            <a:avLst/>
          </a:prstGeom>
        </p:spPr>
      </p:pic>
    </p:spTree>
    <p:extLst>
      <p:ext uri="{BB962C8B-B14F-4D97-AF65-F5344CB8AC3E}">
        <p14:creationId xmlns:p14="http://schemas.microsoft.com/office/powerpoint/2010/main" val="2419958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Hybrid code representation</a:t>
            </a:r>
          </a:p>
        </p:txBody>
      </p:sp>
      <p:sp>
        <p:nvSpPr>
          <p:cNvPr id="5" name="文本框 4"/>
          <p:cNvSpPr txBox="1"/>
          <p:nvPr/>
        </p:nvSpPr>
        <p:spPr>
          <a:xfrm>
            <a:off x="1905000" y="1409700"/>
            <a:ext cx="8572500"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We apply an LSTM to represent the lexical level of code, and an AST-based LSTM to represent the syntactic level of code.</a:t>
            </a:r>
            <a:endParaRPr lang="zh-CN" altLang="en-US" sz="2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2044700" y="2240697"/>
            <a:ext cx="7924800" cy="4019550"/>
          </a:xfrm>
          <a:prstGeom prst="rect">
            <a:avLst/>
          </a:prstGeom>
        </p:spPr>
      </p:pic>
    </p:spTree>
    <p:extLst>
      <p:ext uri="{BB962C8B-B14F-4D97-AF65-F5344CB8AC3E}">
        <p14:creationId xmlns:p14="http://schemas.microsoft.com/office/powerpoint/2010/main" val="2752620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ppt_x</p:attrName>
                                        </p:attrNameLst>
                                      </p:cBhvr>
                                      <p:tavLst>
                                        <p:tav tm="0">
                                          <p:val>
                                            <p:strVal val="#ppt_x"/>
                                          </p:val>
                                        </p:tav>
                                        <p:tav tm="100000">
                                          <p:val>
                                            <p:strVal val="#ppt_x"/>
                                          </p:val>
                                        </p:tav>
                                      </p:tavLst>
                                    </p:anim>
                                    <p:anim calcmode="lin" valueType="num">
                                      <p:cBhvr>
                                        <p:cTn id="9"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Hybrid code representation</a:t>
            </a:r>
          </a:p>
        </p:txBody>
      </p:sp>
      <p:pic>
        <p:nvPicPr>
          <p:cNvPr id="3" name="图片 2"/>
          <p:cNvPicPr>
            <a:picLocks noChangeAspect="1"/>
          </p:cNvPicPr>
          <p:nvPr/>
        </p:nvPicPr>
        <p:blipFill>
          <a:blip r:embed="rId3"/>
          <a:stretch>
            <a:fillRect/>
          </a:stretch>
        </p:blipFill>
        <p:spPr>
          <a:xfrm>
            <a:off x="1343024" y="2336800"/>
            <a:ext cx="3906618" cy="3759199"/>
          </a:xfrm>
          <a:prstGeom prst="rect">
            <a:avLst/>
          </a:prstGeom>
        </p:spPr>
      </p:pic>
      <p:sp>
        <p:nvSpPr>
          <p:cNvPr id="4" name="文本框 3"/>
          <p:cNvSpPr txBox="1"/>
          <p:nvPr/>
        </p:nvSpPr>
        <p:spPr>
          <a:xfrm>
            <a:off x="5613400" y="1752600"/>
            <a:ext cx="5283200" cy="3570208"/>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Notice that the number of children N varies for different nodes of different ASTs, which may cause problem in parameter-sharing.</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Transform the generated ASTs to binary trees:</a:t>
            </a:r>
          </a:p>
          <a:p>
            <a:pPr marL="342900" indent="-342900">
              <a:buFont typeface="+mj-lt"/>
              <a:buAutoNum type="alphaLcParenR"/>
            </a:pPr>
            <a:r>
              <a:rPr lang="en-US" altLang="zh-CN" dirty="0">
                <a:latin typeface="Times New Roman" panose="02020603050405020304" pitchFamily="18" charset="0"/>
                <a:cs typeface="Times New Roman" panose="02020603050405020304" pitchFamily="18" charset="0"/>
              </a:rPr>
              <a:t>split nodes with more than 2 children, and generate a new right child together with the old left child as its children, and then put all children except the leftmost as the children of this new node. Repeat this operation in a top-down way until only nodes with 0, 1, 2 children left;</a:t>
            </a:r>
          </a:p>
          <a:p>
            <a:pPr marL="342900" indent="-342900">
              <a:buFont typeface="+mj-lt"/>
              <a:buAutoNum type="alphaLcParenR"/>
            </a:pPr>
            <a:r>
              <a:rPr lang="en-US" altLang="zh-CN" dirty="0">
                <a:latin typeface="Times New Roman" panose="02020603050405020304" pitchFamily="18" charset="0"/>
                <a:cs typeface="Times New Roman" panose="02020603050405020304" pitchFamily="18" charset="0"/>
              </a:rPr>
              <a:t>combine nodes with 1 child with its child</a:t>
            </a:r>
            <a:endParaRPr lang="zh-CN" altLang="en-US" dirty="0">
              <a:latin typeface="Times New Roman" panose="02020603050405020304" pitchFamily="18" charset="0"/>
              <a:cs typeface="Times New Roman" panose="02020603050405020304" pitchFamily="18" charset="0"/>
            </a:endParaRPr>
          </a:p>
        </p:txBody>
      </p:sp>
      <p:sp>
        <p:nvSpPr>
          <p:cNvPr id="7" name="文本框 6"/>
          <p:cNvSpPr txBox="1"/>
          <p:nvPr/>
        </p:nvSpPr>
        <p:spPr>
          <a:xfrm>
            <a:off x="1715899" y="1587142"/>
            <a:ext cx="294640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N-</a:t>
            </a:r>
            <a:r>
              <a:rPr lang="en-US" altLang="zh-CN" sz="2400" dirty="0" err="1">
                <a:latin typeface="Times New Roman" panose="02020603050405020304" pitchFamily="18" charset="0"/>
                <a:cs typeface="Times New Roman" panose="02020603050405020304" pitchFamily="18" charset="0"/>
              </a:rPr>
              <a:t>ary</a:t>
            </a:r>
            <a:r>
              <a:rPr lang="en-US" altLang="zh-CN" sz="2400" dirty="0">
                <a:latin typeface="Times New Roman" panose="02020603050405020304" pitchFamily="18" charset="0"/>
                <a:cs typeface="Times New Roman" panose="02020603050405020304" pitchFamily="18" charset="0"/>
              </a:rPr>
              <a:t> Tree-LSTMs</a:t>
            </a:r>
            <a:r>
              <a:rPr lang="en-GB"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2F31405A-101C-4E83-8221-1230474C4610}"/>
              </a:ext>
            </a:extLst>
          </p:cNvPr>
          <p:cNvSpPr txBox="1"/>
          <p:nvPr/>
        </p:nvSpPr>
        <p:spPr>
          <a:xfrm>
            <a:off x="461817" y="6350000"/>
            <a:ext cx="9134765" cy="383187"/>
          </a:xfrm>
          <a:prstGeom prst="rect">
            <a:avLst/>
          </a:prstGeom>
          <a:noFill/>
        </p:spPr>
        <p:txBody>
          <a:bodyPr wrap="square" rtlCol="0">
            <a:spAutoFit/>
          </a:bodyPr>
          <a:lstStyle/>
          <a:p>
            <a:r>
              <a:rPr lang="en-GB"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Improved semantic representations from tree-structured long short-term memory networks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13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Actor-Critic Algorithm</a:t>
            </a:r>
          </a:p>
        </p:txBody>
      </p:sp>
      <mc:AlternateContent xmlns:mc="http://schemas.openxmlformats.org/markup-compatibility/2006" xmlns:a14="http://schemas.microsoft.com/office/drawing/2010/main">
        <mc:Choice Requires="a14">
          <p:sp>
            <p:nvSpPr>
              <p:cNvPr id="6" name="文本框 5"/>
              <p:cNvSpPr txBox="1"/>
              <p:nvPr/>
            </p:nvSpPr>
            <p:spPr>
              <a:xfrm>
                <a:off x="2146300" y="1689100"/>
                <a:ext cx="8166100" cy="3477875"/>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Actor module</a:t>
                </a:r>
              </a:p>
              <a:p>
                <a:r>
                  <a:rPr lang="en-US" altLang="zh-CN" sz="2000" dirty="0">
                    <a:latin typeface="Times New Roman" panose="02020603050405020304" pitchFamily="18" charset="0"/>
                    <a:cs typeface="Times New Roman" panose="02020603050405020304" pitchFamily="18" charset="0"/>
                  </a:rPr>
                  <a:t>Critic module is used to evaluate whether the generated word is good or not</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Markov Decision Process (MDP) {S, A, P, R, </a:t>
                </a:r>
                <a:r>
                  <a:rPr lang="el-GR" altLang="zh-CN" sz="2000" dirty="0">
                    <a:latin typeface="Times New Roman" panose="02020603050405020304" pitchFamily="18" charset="0"/>
                    <a:cs typeface="Times New Roman" panose="02020603050405020304" pitchFamily="18" charset="0"/>
                  </a:rPr>
                  <a:t>γ}</a:t>
                </a:r>
                <a:endParaRPr lang="en-US" altLang="zh-CN" sz="2000"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𝑠</m:t>
                        </m:r>
                      </m:e>
                      <m:sub>
                        <m:r>
                          <a:rPr lang="en-US" altLang="zh-CN" sz="2000" b="0" i="1" smtClean="0">
                            <a:latin typeface="Cambria Math" panose="02040503050406030204" pitchFamily="18" charset="0"/>
                            <a:cs typeface="Times New Roman" panose="02020603050405020304" pitchFamily="18" charset="0"/>
                          </a:rPr>
                          <m:t>𝑡</m:t>
                        </m:r>
                      </m:sub>
                    </m:sSub>
                  </m:oMath>
                </a14:m>
                <a:r>
                  <a:rPr lang="en-US" altLang="zh-CN" sz="2000" dirty="0">
                    <a:latin typeface="Times New Roman" panose="02020603050405020304" pitchFamily="18" charset="0"/>
                    <a:cs typeface="Times New Roman" panose="02020603050405020304" pitchFamily="18" charset="0"/>
                  </a:rPr>
                  <a:t>: the source code snippets x and the words/actions predicted until t</a:t>
                </a:r>
              </a:p>
              <a:p>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Stochastic policy: </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𝜋</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Value function</a:t>
                </a:r>
                <a:r>
                  <a:rPr lang="en-US" altLang="zh-CN" sz="2000" dirty="0">
                    <a:latin typeface="Times New Roman" panose="02020603050405020304" pitchFamily="18" charset="0"/>
                    <a:cs typeface="Times New Roman" panose="02020603050405020304" pitchFamily="18" charset="0"/>
                  </a:rPr>
                  <a:t>:</a:t>
                </a:r>
                <a:r>
                  <a:rPr lang="en-US" altLang="zh-CN" sz="2000" dirty="0">
                    <a:cs typeface="Times New Roman" panose="02020603050405020304" pitchFamily="18" charset="0"/>
                  </a:rPr>
                  <a:t> </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𝑉</m:t>
                        </m:r>
                      </m:e>
                      <m:sup>
                        <m:r>
                          <a:rPr lang="en-US" altLang="zh-CN" sz="2000" b="0" i="1" smtClean="0">
                            <a:latin typeface="Cambria Math" panose="02040503050406030204" pitchFamily="18" charset="0"/>
                            <a:cs typeface="Times New Roman" panose="02020603050405020304" pitchFamily="18" charset="0"/>
                          </a:rPr>
                          <m:t>𝜋</m:t>
                        </m:r>
                      </m:sup>
                    </m:s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𝑠</m:t>
                        </m:r>
                      </m:e>
                    </m:d>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𝐸</m:t>
                        </m:r>
                      </m:e>
                      <m:sub>
                        <m:r>
                          <a:rPr lang="en-US" altLang="zh-CN" sz="2000" b="0" i="1" smtClean="0">
                            <a:latin typeface="Cambria Math" panose="02040503050406030204" pitchFamily="18" charset="0"/>
                            <a:cs typeface="Times New Roman" panose="02020603050405020304" pitchFamily="18" charset="0"/>
                          </a:rPr>
                          <m:t>𝜋</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𝑟</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𝛾</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𝑉</m:t>
                        </m:r>
                      </m:e>
                      <m:sup>
                        <m:r>
                          <a:rPr lang="en-US" altLang="zh-CN" sz="2000" b="0" i="1" smtClean="0">
                            <a:latin typeface="Cambria Math" panose="02040503050406030204" pitchFamily="18" charset="0"/>
                            <a:cs typeface="Times New Roman" panose="02020603050405020304" pitchFamily="18" charset="0"/>
                          </a:rPr>
                          <m:t>𝜋</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𝑠</m:t>
                        </m:r>
                      </m:e>
                      <m:sup>
                        <m:r>
                          <a:rPr lang="en-US" altLang="zh-CN" sz="2000" b="0" i="1" smtClean="0">
                            <a:latin typeface="Cambria Math" panose="02040503050406030204" pitchFamily="18" charset="0"/>
                            <a:cs typeface="Times New Roman" panose="02020603050405020304" pitchFamily="18" charset="0"/>
                          </a:rPr>
                          <m:t>′</m:t>
                        </m:r>
                      </m:sup>
                    </m:sSup>
                    <m:r>
                      <a:rPr lang="en-US" altLang="zh-CN" sz="2000" b="0" i="1" smtClean="0">
                        <a:latin typeface="Cambria Math" panose="02040503050406030204" pitchFamily="18" charset="0"/>
                        <a:cs typeface="Times New Roman" panose="02020603050405020304" pitchFamily="18" charset="0"/>
                      </a:rPr>
                      <m:t>)]</m:t>
                    </m:r>
                  </m:oMath>
                </a14:m>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Action value function</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𝑄</m:t>
                        </m:r>
                      </m:e>
                      <m:sup>
                        <m:r>
                          <a:rPr lang="en-US" altLang="zh-CN" sz="2000" b="0" i="1" smtClean="0">
                            <a:latin typeface="Cambria Math" panose="02040503050406030204" pitchFamily="18" charset="0"/>
                            <a:cs typeface="Times New Roman" panose="02020603050405020304" pitchFamily="18" charset="0"/>
                          </a:rPr>
                          <m:t>𝜋</m:t>
                        </m:r>
                      </m:sup>
                    </m:s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e>
                    </m:d>
                    <m:r>
                      <a:rPr lang="en-US" altLang="zh-CN" sz="2000" b="0" i="1" smtClean="0">
                        <a:latin typeface="Cambria Math" panose="02040503050406030204" pitchFamily="18" charset="0"/>
                        <a:cs typeface="Times New Roman" panose="02020603050405020304" pitchFamily="18" charset="0"/>
                      </a:rPr>
                      <m:t>=</m:t>
                    </m:r>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𝑅</m:t>
                        </m:r>
                      </m:e>
                      <m:sub>
                        <m:r>
                          <a:rPr lang="en-US" altLang="zh-CN" sz="2000" b="0" i="1" smtClean="0">
                            <a:latin typeface="Cambria Math" panose="02040503050406030204" pitchFamily="18" charset="0"/>
                            <a:cs typeface="Times New Roman" panose="02020603050405020304" pitchFamily="18" charset="0"/>
                          </a:rPr>
                          <m:t>𝑠</m:t>
                        </m:r>
                      </m:sub>
                      <m:sup>
                        <m:r>
                          <a:rPr lang="en-US" altLang="zh-CN" sz="2000" b="0" i="1" smtClean="0">
                            <a:latin typeface="Cambria Math" panose="02040503050406030204" pitchFamily="18" charset="0"/>
                            <a:cs typeface="Times New Roman" panose="02020603050405020304" pitchFamily="18" charset="0"/>
                          </a:rPr>
                          <m:t>𝑎</m:t>
                        </m:r>
                      </m:sup>
                    </m:sSub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𝛾</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𝑉</m:t>
                        </m:r>
                      </m:e>
                      <m:sup>
                        <m:r>
                          <a:rPr lang="en-US" altLang="zh-CN" sz="2000" b="0" i="1" smtClean="0">
                            <a:latin typeface="Cambria Math" panose="02040503050406030204" pitchFamily="18" charset="0"/>
                            <a:cs typeface="Times New Roman" panose="02020603050405020304" pitchFamily="18" charset="0"/>
                          </a:rPr>
                          <m:t>𝜋</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𝑠</m:t>
                        </m:r>
                      </m:e>
                      <m:sup>
                        <m:r>
                          <a:rPr lang="en-US" altLang="zh-CN" sz="2000" b="0" i="1" smtClean="0">
                            <a:latin typeface="Cambria Math" panose="02040503050406030204" pitchFamily="18" charset="0"/>
                            <a:cs typeface="Times New Roman" panose="02020603050405020304" pitchFamily="18" charset="0"/>
                          </a:rPr>
                          <m:t>′</m:t>
                        </m:r>
                      </m:sup>
                    </m:sSup>
                    <m:r>
                      <a:rPr lang="en-US" altLang="zh-CN" sz="2000" b="0" i="1" smtClean="0">
                        <a:latin typeface="Cambria Math" panose="02040503050406030204" pitchFamily="18" charset="0"/>
                        <a:cs typeface="Times New Roman" panose="02020603050405020304" pitchFamily="18" charset="0"/>
                      </a:rPr>
                      <m:t>)</m:t>
                    </m:r>
                  </m:oMath>
                </a14:m>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Advantage function</a:t>
                </a:r>
                <a:r>
                  <a:rPr lang="en-US" altLang="zh-CN" sz="20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𝐴</m:t>
                        </m:r>
                      </m:e>
                      <m:sup>
                        <m:r>
                          <a:rPr lang="en-US" altLang="zh-CN" sz="2000" b="0" i="1" smtClean="0">
                            <a:latin typeface="Cambria Math" panose="02040503050406030204" pitchFamily="18" charset="0"/>
                            <a:cs typeface="Times New Roman" panose="02020603050405020304" pitchFamily="18" charset="0"/>
                          </a:rPr>
                          <m:t>𝜋</m:t>
                        </m:r>
                      </m:sup>
                    </m:s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e>
                    </m:d>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𝑄</m:t>
                        </m:r>
                      </m:e>
                      <m:sup>
                        <m:r>
                          <a:rPr lang="en-US" altLang="zh-CN" sz="2000" b="0" i="1" smtClean="0">
                            <a:latin typeface="Cambria Math" panose="02040503050406030204" pitchFamily="18" charset="0"/>
                            <a:cs typeface="Times New Roman" panose="02020603050405020304" pitchFamily="18" charset="0"/>
                          </a:rPr>
                          <m:t>𝜋</m:t>
                        </m:r>
                      </m:sup>
                    </m:sSup>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𝑎</m:t>
                        </m:r>
                      </m:e>
                    </m:d>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𝑉</m:t>
                        </m:r>
                      </m:e>
                      <m:sup>
                        <m:r>
                          <a:rPr lang="en-US" altLang="zh-CN" sz="2000" b="0" i="1" smtClean="0">
                            <a:latin typeface="Cambria Math" panose="02040503050406030204" pitchFamily="18" charset="0"/>
                            <a:cs typeface="Times New Roman" panose="02020603050405020304" pitchFamily="18" charset="0"/>
                          </a:rPr>
                          <m:t>𝜋</m:t>
                        </m:r>
                      </m:sup>
                    </m:sSup>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𝑠</m:t>
                    </m:r>
                    <m:r>
                      <a:rPr lang="en-US" altLang="zh-CN" sz="2000" b="0" i="1" smtClean="0">
                        <a:latin typeface="Cambria Math" panose="02040503050406030204" pitchFamily="18" charset="0"/>
                        <a:cs typeface="Times New Roman" panose="02020603050405020304" pitchFamily="18" charset="0"/>
                      </a:rPr>
                      <m:t>)</m:t>
                    </m:r>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2146300" y="1689100"/>
                <a:ext cx="8166100" cy="3477875"/>
              </a:xfrm>
              <a:prstGeom prst="rect">
                <a:avLst/>
              </a:prstGeom>
              <a:blipFill>
                <a:blip r:embed="rId3"/>
                <a:stretch>
                  <a:fillRect l="-746" t="-876" b="-21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039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anim calcmode="lin" valueType="num">
                                      <p:cBhvr>
                                        <p:cTn id="8"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anim calcmode="lin" valueType="num">
                                      <p:cBhvr>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fade">
                                      <p:cBhvr>
                                        <p:cTn id="19" dur="500"/>
                                        <p:tgtEl>
                                          <p:spTgt spid="6">
                                            <p:txEl>
                                              <p:pRg st="7" end="7"/>
                                            </p:txEl>
                                          </p:spTgt>
                                        </p:tgtEl>
                                      </p:cBhvr>
                                    </p:animEffect>
                                    <p:anim calcmode="lin" valueType="num">
                                      <p:cBhvr>
                                        <p:cTn id="20"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21" dur="500" fill="hold"/>
                                        <p:tgtEl>
                                          <p:spTgt spid="6">
                                            <p:txEl>
                                              <p:pRg st="7" end="7"/>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anim calcmode="lin" valueType="num">
                                      <p:cBhvr>
                                        <p:cTn id="2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500" fill="hold"/>
                                        <p:tgtEl>
                                          <p:spTgt spid="6">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animEffect transition="in" filter="fade">
                                      <p:cBhvr>
                                        <p:cTn id="29" dur="500"/>
                                        <p:tgtEl>
                                          <p:spTgt spid="6">
                                            <p:txEl>
                                              <p:pRg st="9" end="9"/>
                                            </p:txEl>
                                          </p:spTgt>
                                        </p:tgtEl>
                                      </p:cBhvr>
                                    </p:animEffect>
                                    <p:anim calcmode="lin" valueType="num">
                                      <p:cBhvr>
                                        <p:cTn id="30"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31" dur="500" fill="hold"/>
                                        <p:tgtEl>
                                          <p:spTgt spid="6">
                                            <p:txEl>
                                              <p:pRg st="9" end="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10" end="10"/>
                                            </p:txEl>
                                          </p:spTgt>
                                        </p:tgtEl>
                                        <p:attrNameLst>
                                          <p:attrName>style.visibility</p:attrName>
                                        </p:attrNameLst>
                                      </p:cBhvr>
                                      <p:to>
                                        <p:strVal val="visible"/>
                                      </p:to>
                                    </p:set>
                                    <p:animEffect transition="in" filter="fade">
                                      <p:cBhvr>
                                        <p:cTn id="34" dur="500"/>
                                        <p:tgtEl>
                                          <p:spTgt spid="6">
                                            <p:txEl>
                                              <p:pRg st="10" end="10"/>
                                            </p:txEl>
                                          </p:spTgt>
                                        </p:tgtEl>
                                      </p:cBhvr>
                                    </p:animEffect>
                                    <p:anim calcmode="lin" valueType="num">
                                      <p:cBhvr>
                                        <p:cTn id="35"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6" dur="5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Actor-Critic Network</a:t>
            </a:r>
          </a:p>
        </p:txBody>
      </p:sp>
      <p:pic>
        <p:nvPicPr>
          <p:cNvPr id="5" name="图片 4"/>
          <p:cNvPicPr>
            <a:picLocks noChangeAspect="1"/>
          </p:cNvPicPr>
          <p:nvPr/>
        </p:nvPicPr>
        <p:blipFill>
          <a:blip r:embed="rId3"/>
          <a:stretch>
            <a:fillRect/>
          </a:stretch>
        </p:blipFill>
        <p:spPr>
          <a:xfrm>
            <a:off x="1057274" y="1962150"/>
            <a:ext cx="10200201" cy="3473450"/>
          </a:xfrm>
          <a:prstGeom prst="rect">
            <a:avLst/>
          </a:prstGeom>
        </p:spPr>
      </p:pic>
    </p:spTree>
    <p:extLst>
      <p:ext uri="{BB962C8B-B14F-4D97-AF65-F5344CB8AC3E}">
        <p14:creationId xmlns:p14="http://schemas.microsoft.com/office/powerpoint/2010/main" val="422905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6450" y="508000"/>
            <a:ext cx="68580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Actor Network</a:t>
            </a:r>
          </a:p>
        </p:txBody>
      </p:sp>
      <p:pic>
        <p:nvPicPr>
          <p:cNvPr id="4" name="图片 3"/>
          <p:cNvPicPr>
            <a:picLocks noChangeAspect="1"/>
          </p:cNvPicPr>
          <p:nvPr/>
        </p:nvPicPr>
        <p:blipFill>
          <a:blip r:embed="rId2"/>
          <a:stretch>
            <a:fillRect/>
          </a:stretch>
        </p:blipFill>
        <p:spPr>
          <a:xfrm>
            <a:off x="5338762" y="1457324"/>
            <a:ext cx="5363296" cy="917576"/>
          </a:xfrm>
          <a:prstGeom prst="rect">
            <a:avLst/>
          </a:prstGeom>
        </p:spPr>
      </p:pic>
      <p:pic>
        <p:nvPicPr>
          <p:cNvPr id="6" name="图片 5"/>
          <p:cNvPicPr>
            <a:picLocks noChangeAspect="1"/>
          </p:cNvPicPr>
          <p:nvPr/>
        </p:nvPicPr>
        <p:blipFill>
          <a:blip r:embed="rId3"/>
          <a:stretch>
            <a:fillRect/>
          </a:stretch>
        </p:blipFill>
        <p:spPr>
          <a:xfrm>
            <a:off x="5934507" y="2475924"/>
            <a:ext cx="4413489" cy="927676"/>
          </a:xfrm>
          <a:prstGeom prst="rect">
            <a:avLst/>
          </a:prstGeom>
        </p:spPr>
      </p:pic>
      <p:pic>
        <p:nvPicPr>
          <p:cNvPr id="7" name="图片 6"/>
          <p:cNvPicPr>
            <a:picLocks noChangeAspect="1"/>
          </p:cNvPicPr>
          <p:nvPr/>
        </p:nvPicPr>
        <p:blipFill>
          <a:blip r:embed="rId4"/>
          <a:stretch>
            <a:fillRect/>
          </a:stretch>
        </p:blipFill>
        <p:spPr>
          <a:xfrm>
            <a:off x="6522199" y="3632200"/>
            <a:ext cx="3238103" cy="520700"/>
          </a:xfrm>
          <a:prstGeom prst="rect">
            <a:avLst/>
          </a:prstGeom>
        </p:spPr>
      </p:pic>
      <p:pic>
        <p:nvPicPr>
          <p:cNvPr id="8" name="图片 7"/>
          <p:cNvPicPr>
            <a:picLocks noChangeAspect="1"/>
          </p:cNvPicPr>
          <p:nvPr/>
        </p:nvPicPr>
        <p:blipFill>
          <a:blip r:embed="rId5"/>
          <a:stretch>
            <a:fillRect/>
          </a:stretch>
        </p:blipFill>
        <p:spPr>
          <a:xfrm>
            <a:off x="6254903" y="4381500"/>
            <a:ext cx="3772694" cy="622300"/>
          </a:xfrm>
          <a:prstGeom prst="rect">
            <a:avLst/>
          </a:prstGeom>
        </p:spPr>
      </p:pic>
      <p:pic>
        <p:nvPicPr>
          <p:cNvPr id="9" name="图片 8"/>
          <p:cNvPicPr>
            <a:picLocks noChangeAspect="1"/>
          </p:cNvPicPr>
          <p:nvPr/>
        </p:nvPicPr>
        <p:blipFill>
          <a:blip r:embed="rId6"/>
          <a:stretch>
            <a:fillRect/>
          </a:stretch>
        </p:blipFill>
        <p:spPr>
          <a:xfrm>
            <a:off x="476250" y="2608262"/>
            <a:ext cx="5182862" cy="1590675"/>
          </a:xfrm>
          <a:prstGeom prst="rect">
            <a:avLst/>
          </a:prstGeom>
        </p:spPr>
      </p:pic>
      <p:pic>
        <p:nvPicPr>
          <p:cNvPr id="10" name="图片 9"/>
          <p:cNvPicPr>
            <a:picLocks noChangeAspect="1"/>
          </p:cNvPicPr>
          <p:nvPr/>
        </p:nvPicPr>
        <p:blipFill>
          <a:blip r:embed="rId7"/>
          <a:stretch>
            <a:fillRect/>
          </a:stretch>
        </p:blipFill>
        <p:spPr>
          <a:xfrm>
            <a:off x="5867397" y="5181600"/>
            <a:ext cx="4547705" cy="901700"/>
          </a:xfrm>
          <a:prstGeom prst="rect">
            <a:avLst/>
          </a:prstGeom>
        </p:spPr>
      </p:pic>
    </p:spTree>
    <p:extLst>
      <p:ext uri="{BB962C8B-B14F-4D97-AF65-F5344CB8AC3E}">
        <p14:creationId xmlns:p14="http://schemas.microsoft.com/office/powerpoint/2010/main" val="41455734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TotalTime>
  <Words>533</Words>
  <Application>Microsoft Office PowerPoint</Application>
  <PresentationFormat>宽屏</PresentationFormat>
  <Paragraphs>83</Paragraphs>
  <Slides>18</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宋体</vt:lpstr>
      <vt:lpstr>Arial</vt:lpstr>
      <vt:lpstr>Calibri</vt:lpstr>
      <vt:lpstr>Calibri Light</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卢 帅</dc:creator>
  <cp:lastModifiedBy>ShuaiLu</cp:lastModifiedBy>
  <cp:revision>30</cp:revision>
  <dcterms:created xsi:type="dcterms:W3CDTF">2018-10-16T05:18:57Z</dcterms:created>
  <dcterms:modified xsi:type="dcterms:W3CDTF">2018-10-16T15:33:05Z</dcterms:modified>
</cp:coreProperties>
</file>