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94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46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1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3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8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5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0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1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2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54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DC5BA-9ECC-450B-99C9-52247848BA26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0FADD-A69F-4992-BD99-012928751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4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Bert vs. Bert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Huangzhao</a:t>
            </a:r>
            <a:r>
              <a:rPr lang="en-US" altLang="zh-CN" dirty="0" smtClean="0"/>
              <a:t> Zhang, 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0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BERT-Attack (5)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Finding vulnerable words</a:t>
                </a:r>
              </a:p>
              <a:p>
                <a:r>
                  <a:rPr lang="en-US" altLang="zh-CN" dirty="0" smtClean="0"/>
                  <a:t>Word replacement with BERT</a:t>
                </a:r>
              </a:p>
              <a:p>
                <a:pPr lvl="1"/>
                <a:r>
                  <a:rPr lang="en-US" altLang="zh-CN" dirty="0" smtClean="0"/>
                  <a:t>Sub-word replacement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BPE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𝐵𝐸𝑅𝑇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lvl="2"/>
                <a:r>
                  <a:rPr lang="en-US" altLang="zh-CN" dirty="0"/>
                  <a:t>S</a:t>
                </a:r>
                <a:r>
                  <a:rPr lang="en-US" altLang="zh-CN" dirty="0" smtClean="0"/>
                  <a:t>ub-words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 smtClean="0"/>
                  <a:t> of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at position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Candidate sub-words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Candidate words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𝑃𝑃𝐿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Target model probing 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6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BERT-Attack (6)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41" y="365125"/>
            <a:ext cx="7442759" cy="627207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199" y="1825625"/>
            <a:ext cx="32721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Finding vulnerable words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4829452" y="692458"/>
            <a:ext cx="5246703" cy="1606859"/>
          </a:xfrm>
          <a:prstGeom prst="wedgeRectCallout">
            <a:avLst>
              <a:gd name="adj1" fmla="val -64513"/>
              <a:gd name="adj2" fmla="val 35568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199" y="3116441"/>
            <a:ext cx="279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Word replacement with BERT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829452" y="2334829"/>
            <a:ext cx="5761608" cy="4032000"/>
          </a:xfrm>
          <a:prstGeom prst="wedgeRectCallout">
            <a:avLst>
              <a:gd name="adj1" fmla="val -75761"/>
              <a:gd name="adj2" fmla="val -21011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标注 9"/>
          <p:cNvSpPr/>
          <p:nvPr/>
        </p:nvSpPr>
        <p:spPr>
          <a:xfrm>
            <a:off x="5584054" y="1562470"/>
            <a:ext cx="3595457" cy="26315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6908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79512" y="1506022"/>
            <a:ext cx="2254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Masked classification</a:t>
            </a:r>
            <a:endParaRPr lang="en-US" altLang="zh-CN" dirty="0" smtClean="0"/>
          </a:p>
        </p:txBody>
      </p:sp>
      <p:sp>
        <p:nvSpPr>
          <p:cNvPr id="12" name="右箭头标注 11"/>
          <p:cNvSpPr/>
          <p:nvPr/>
        </p:nvSpPr>
        <p:spPr>
          <a:xfrm>
            <a:off x="5372470" y="2513394"/>
            <a:ext cx="5458287" cy="467767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94703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30757" y="2285612"/>
            <a:ext cx="131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One pass generation with BERT</a:t>
            </a:r>
            <a:endParaRPr lang="en-US" altLang="zh-CN" dirty="0" smtClean="0"/>
          </a:p>
        </p:txBody>
      </p:sp>
      <p:sp>
        <p:nvSpPr>
          <p:cNvPr id="14" name="右箭头标注 13"/>
          <p:cNvSpPr/>
          <p:nvPr/>
        </p:nvSpPr>
        <p:spPr>
          <a:xfrm>
            <a:off x="5584054" y="3221388"/>
            <a:ext cx="2876365" cy="646738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931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58122" y="3221388"/>
            <a:ext cx="160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Single word replacement</a:t>
            </a:r>
            <a:endParaRPr lang="en-US" altLang="zh-CN" dirty="0" smtClean="0"/>
          </a:p>
        </p:txBody>
      </p:sp>
      <p:sp>
        <p:nvSpPr>
          <p:cNvPr id="16" name="右箭头标注 15"/>
          <p:cNvSpPr/>
          <p:nvPr/>
        </p:nvSpPr>
        <p:spPr>
          <a:xfrm>
            <a:off x="5584054" y="3894353"/>
            <a:ext cx="3977196" cy="642135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9043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561250" y="3890157"/>
            <a:ext cx="160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Sub-word replacement</a:t>
            </a:r>
            <a:endParaRPr lang="en-US" altLang="zh-CN" dirty="0" smtClean="0"/>
          </a:p>
        </p:txBody>
      </p:sp>
      <p:sp>
        <p:nvSpPr>
          <p:cNvPr id="18" name="右箭头标注 17"/>
          <p:cNvSpPr/>
          <p:nvPr/>
        </p:nvSpPr>
        <p:spPr>
          <a:xfrm>
            <a:off x="5584053" y="4767837"/>
            <a:ext cx="5370992" cy="1561943"/>
          </a:xfrm>
          <a:prstGeom prst="rightArrowCallout">
            <a:avLst>
              <a:gd name="adj1" fmla="val 9085"/>
              <a:gd name="adj2" fmla="val 10791"/>
              <a:gd name="adj3" fmla="val 19316"/>
              <a:gd name="adj4" fmla="val 8556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959796" y="5087143"/>
            <a:ext cx="1232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Probing the target model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2662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Setups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Datasets</a:t>
            </a:r>
          </a:p>
          <a:p>
            <a:pPr lvl="1"/>
            <a:r>
              <a:rPr lang="en-US" altLang="zh-CN" dirty="0" smtClean="0"/>
              <a:t>Text classification – Yelp, IMDB,  AG’s News, FAKE</a:t>
            </a:r>
          </a:p>
          <a:p>
            <a:pPr lvl="1"/>
            <a:r>
              <a:rPr lang="en-US" altLang="zh-CN" dirty="0" smtClean="0"/>
              <a:t>Natural language inference – SNLI, MNLI</a:t>
            </a:r>
            <a:endParaRPr lang="en-US" altLang="zh-CN" dirty="0"/>
          </a:p>
          <a:p>
            <a:r>
              <a:rPr lang="en-US" altLang="zh-CN" dirty="0" smtClean="0"/>
              <a:t>Metrics</a:t>
            </a:r>
          </a:p>
          <a:p>
            <a:pPr lvl="1"/>
            <a:r>
              <a:rPr lang="en-US" altLang="zh-CN" dirty="0" smtClean="0"/>
              <a:t>Success rate</a:t>
            </a:r>
          </a:p>
          <a:p>
            <a:pPr lvl="1"/>
            <a:r>
              <a:rPr lang="en-US" altLang="zh-CN" dirty="0" smtClean="0"/>
              <a:t>Perturbed percentage</a:t>
            </a:r>
          </a:p>
          <a:p>
            <a:pPr lvl="1"/>
            <a:r>
              <a:rPr lang="en-US" altLang="zh-CN" dirty="0" smtClean="0"/>
              <a:t>Query number of the target black-box model</a:t>
            </a:r>
          </a:p>
          <a:p>
            <a:pPr lvl="1"/>
            <a:r>
              <a:rPr lang="en-US" altLang="zh-CN" dirty="0" smtClean="0"/>
              <a:t>Semantic consistency – Universal Sentence Encoder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63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Attack</a:t>
            </a:r>
          </a:p>
          <a:p>
            <a:pPr lvl="1"/>
            <a:r>
              <a:rPr lang="en-US" altLang="zh-CN" dirty="0" smtClean="0"/>
              <a:t>High success rate</a:t>
            </a:r>
          </a:p>
          <a:p>
            <a:pPr lvl="1"/>
            <a:r>
              <a:rPr lang="en-US" altLang="zh-CN" dirty="0" smtClean="0"/>
              <a:t>Low perturbed percentage</a:t>
            </a:r>
          </a:p>
          <a:p>
            <a:pPr lvl="1"/>
            <a:r>
              <a:rPr lang="en-US" altLang="zh-CN" dirty="0" smtClean="0"/>
              <a:t>Low query number</a:t>
            </a:r>
          </a:p>
          <a:p>
            <a:pPr lvl="1"/>
            <a:r>
              <a:rPr lang="en-US" altLang="zh-CN" dirty="0" smtClean="0"/>
              <a:t>Good semantic similarity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68" y="1690688"/>
            <a:ext cx="6237395" cy="50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2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Results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042026" cy="4351338"/>
          </a:xfrm>
        </p:spPr>
        <p:txBody>
          <a:bodyPr/>
          <a:lstStyle/>
          <a:p>
            <a:r>
              <a:rPr lang="en-US" altLang="zh-CN" dirty="0" smtClean="0"/>
              <a:t>Human evaluation</a:t>
            </a:r>
          </a:p>
          <a:p>
            <a:pPr lvl="1"/>
            <a:r>
              <a:rPr lang="en-US" altLang="zh-CN" dirty="0" smtClean="0"/>
              <a:t>Score – 1-5</a:t>
            </a:r>
          </a:p>
          <a:p>
            <a:pPr lvl="1"/>
            <a:r>
              <a:rPr lang="en-US" altLang="zh-CN" dirty="0" smtClean="0"/>
              <a:t>100 samples</a:t>
            </a:r>
          </a:p>
          <a:p>
            <a:pPr lvl="1"/>
            <a:r>
              <a:rPr lang="en-US" altLang="zh-CN" dirty="0" smtClean="0"/>
              <a:t>3 human annotators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Attack against other models</a:t>
            </a:r>
          </a:p>
          <a:p>
            <a:pPr lvl="1"/>
            <a:r>
              <a:rPr lang="en-US" altLang="zh-CN" dirty="0" smtClean="0"/>
              <a:t>BERT-Attack is capable to attack LSTM-based models.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226" y="1825625"/>
            <a:ext cx="3541420" cy="15212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226" y="3866249"/>
            <a:ext cx="3541420" cy="23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32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Candidate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Static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Flexible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 smtClean="0"/>
                  <a:t> </a:t>
                </a:r>
              </a:p>
              <a:p>
                <a:pPr lvl="2"/>
                <a:r>
                  <a:rPr lang="en-US" altLang="zh-CN" dirty="0"/>
                  <a:t>A</a:t>
                </a:r>
                <a:r>
                  <a:rPr lang="en-US" altLang="zh-CN" dirty="0" smtClean="0"/>
                  <a:t>pplying threshold to cut off unsuitable candidates.</a:t>
                </a:r>
              </a:p>
              <a:p>
                <a:pPr lvl="2"/>
                <a:r>
                  <a:rPr lang="en-US" altLang="zh-CN" dirty="0" smtClean="0"/>
                  <a:t>Lower query number.</a:t>
                </a:r>
                <a:endParaRPr lang="en-US" altLang="zh-CN" dirty="0" smtClean="0"/>
              </a:p>
              <a:p>
                <a:pPr lvl="1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728" y="1690688"/>
            <a:ext cx="3070072" cy="22758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728" y="4511132"/>
            <a:ext cx="3070072" cy="11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4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30696" cy="4351338"/>
              </a:xfrm>
            </p:spPr>
            <p:txBody>
              <a:bodyPr/>
              <a:lstStyle/>
              <a:p>
                <a:r>
                  <a:rPr lang="en-US" altLang="zh-CN" dirty="0" smtClean="0"/>
                  <a:t>Sequence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le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𝑝𝑟𝑜𝑚𝑖𝑠𝑒𝑠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h𝑦𝑝𝑜𝑡h𝑒𝑠𝑖𝑠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Perturbing the promises would be more reasonable.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Transferability</a:t>
                </a:r>
              </a:p>
              <a:p>
                <a:pPr lvl="1"/>
                <a:r>
                  <a:rPr lang="en-US" altLang="zh-CN" dirty="0" smtClean="0"/>
                  <a:t>More transferable in NLI than in text classification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30696" cy="4351338"/>
              </a:xfrm>
              <a:blipFill>
                <a:blip r:embed="rId2"/>
                <a:stretch>
                  <a:fillRect l="-1734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336" y="3082552"/>
            <a:ext cx="4093464" cy="30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7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training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Sub-word replacement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91" y="1825625"/>
            <a:ext cx="3791712" cy="13495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5" y="4195763"/>
            <a:ext cx="4162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Ablations (4)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Word importance ranking</a:t>
            </a:r>
          </a:p>
          <a:p>
            <a:pPr lvl="1"/>
            <a:r>
              <a:rPr lang="en-US" altLang="zh-CN" dirty="0" smtClean="0"/>
              <a:t>Most importance ranking</a:t>
            </a:r>
          </a:p>
          <a:p>
            <a:pPr lvl="1"/>
            <a:r>
              <a:rPr lang="en-US" altLang="zh-CN" dirty="0" smtClean="0"/>
              <a:t>Random</a:t>
            </a:r>
          </a:p>
          <a:p>
            <a:pPr lvl="1"/>
            <a:r>
              <a:rPr lang="en-US" altLang="zh-CN" dirty="0" smtClean="0"/>
              <a:t>Least importance ranking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Time cost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2" y="1825625"/>
            <a:ext cx="3424088" cy="1511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28" y="4539139"/>
            <a:ext cx="3423832" cy="16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Ablations (5)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622" y="1690688"/>
            <a:ext cx="8742755" cy="45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2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2160195"/>
            <a:ext cx="79629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31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CodeBERT</a:t>
            </a:r>
            <a:r>
              <a:rPr lang="en-US" altLang="zh-CN" dirty="0" smtClean="0"/>
              <a:t>-Attack</a:t>
            </a:r>
            <a:r>
              <a:rPr lang="en-US" altLang="zh-CN" dirty="0"/>
              <a:t>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Sub-structure masking</a:t>
                </a:r>
              </a:p>
              <a:p>
                <a:pPr lvl="1"/>
                <a:r>
                  <a:rPr lang="en-US" altLang="zh-CN" dirty="0" smtClean="0"/>
                  <a:t>Identifier replacement</a:t>
                </a:r>
              </a:p>
              <a:p>
                <a:pPr lvl="2"/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func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arg</a:t>
                </a:r>
                <a:r>
                  <a:rPr lang="en-US" altLang="zh-CN" dirty="0" smtClean="0"/>
                  <a:t>) {return </a:t>
                </a:r>
                <a:r>
                  <a:rPr lang="en-US" altLang="zh-CN" dirty="0" err="1" smtClean="0"/>
                  <a:t>arg</a:t>
                </a:r>
                <a:r>
                  <a:rPr lang="en-US" altLang="zh-CN" dirty="0" smtClean="0"/>
                  <a:t>;}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 </a:t>
                </a:r>
                <a:r>
                  <a:rPr lang="en-US" altLang="zh-CN" dirty="0" err="1" smtClean="0"/>
                  <a:t>func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[MASK]) {return [MASK];} </a:t>
                </a:r>
              </a:p>
              <a:p>
                <a:pPr lvl="1"/>
                <a:r>
                  <a:rPr lang="en-US" altLang="zh-CN" dirty="0" smtClean="0"/>
                  <a:t>If transformation</a:t>
                </a:r>
              </a:p>
              <a:p>
                <a:pPr lvl="2"/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func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int</a:t>
                </a:r>
                <a:r>
                  <a:rPr lang="en-US" altLang="zh-CN" dirty="0" smtClean="0"/>
                  <a:t> </a:t>
                </a:r>
                <a:r>
                  <a:rPr lang="en-US" altLang="zh-CN" dirty="0" err="1" smtClean="0"/>
                  <a:t>arg</a:t>
                </a:r>
                <a:r>
                  <a:rPr lang="en-US" altLang="zh-CN" dirty="0" smtClean="0"/>
                  <a:t>) {if (</a:t>
                </a:r>
                <a:r>
                  <a:rPr lang="en-US" altLang="zh-CN" dirty="0" err="1" smtClean="0"/>
                  <a:t>arg</a:t>
                </a:r>
                <a:r>
                  <a:rPr lang="en-US" altLang="zh-CN" dirty="0" smtClean="0"/>
                  <a:t>) return 1; return 0;}</a:t>
                </a:r>
                <a:endParaRPr lang="en-US" altLang="zh-CN" dirty="0"/>
              </a:p>
              <a:p>
                <a:pPr marL="914400" lvl="2" indent="0">
                  <a:buNone/>
                </a:pPr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int func(int arg) {[MASK] [MASK] </a:t>
                </a:r>
                <a:r>
                  <a:rPr lang="en-US" altLang="zh-CN" dirty="0" err="1" smtClean="0"/>
                  <a:t>arg</a:t>
                </a:r>
                <a:r>
                  <a:rPr lang="en-US" altLang="zh-CN" dirty="0" smtClean="0"/>
                  <a:t> [MASK] return 1; return 0;}</a:t>
                </a:r>
              </a:p>
              <a:p>
                <a:r>
                  <a:rPr lang="en-US" altLang="zh-CN" dirty="0" smtClean="0"/>
                  <a:t>Masked classification to find vulnerable sub-structures</a:t>
                </a:r>
              </a:p>
              <a:p>
                <a:r>
                  <a:rPr lang="en-US" altLang="zh-CN" dirty="0" smtClean="0"/>
                  <a:t>Identifier replacement – </a:t>
                </a:r>
                <a:r>
                  <a:rPr lang="en-US" altLang="zh-CN" dirty="0" err="1" smtClean="0"/>
                  <a:t>CodeBERT</a:t>
                </a:r>
                <a:r>
                  <a:rPr lang="en-US" altLang="zh-CN" dirty="0" smtClean="0"/>
                  <a:t> guided replacement</a:t>
                </a:r>
              </a:p>
              <a:p>
                <a:r>
                  <a:rPr lang="en-US" altLang="zh-CN" dirty="0" smtClean="0"/>
                  <a:t>Other structure transformation – Rule based transformation</a:t>
                </a:r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55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4902708" y="2808002"/>
            <a:ext cx="2386584" cy="2386584"/>
          </a:xfrm>
          <a:prstGeom prst="smileyFac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88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Adversary in NLP</a:t>
            </a:r>
          </a:p>
          <a:p>
            <a:pPr lvl="1"/>
            <a:r>
              <a:rPr lang="en-US" altLang="zh-CN" dirty="0" smtClean="0"/>
              <a:t>Discrete sentence space</a:t>
            </a:r>
          </a:p>
          <a:p>
            <a:pPr lvl="1"/>
            <a:r>
              <a:rPr lang="en-US" altLang="zh-CN" dirty="0" smtClean="0"/>
              <a:t>Imperceptible to human beings</a:t>
            </a:r>
          </a:p>
          <a:p>
            <a:pPr lvl="1"/>
            <a:r>
              <a:rPr lang="en-US" altLang="zh-CN" dirty="0" smtClean="0"/>
              <a:t>Misleading to NN models</a:t>
            </a:r>
          </a:p>
          <a:p>
            <a:pPr lvl="1"/>
            <a:r>
              <a:rPr lang="en-US" altLang="zh-CN" dirty="0" smtClean="0"/>
              <a:t>Fluent in grammar</a:t>
            </a:r>
          </a:p>
          <a:p>
            <a:pPr lvl="1"/>
            <a:r>
              <a:rPr lang="en-US" altLang="zh-CN" dirty="0" smtClean="0"/>
              <a:t>Semantically consistent with the original</a:t>
            </a:r>
          </a:p>
          <a:p>
            <a:r>
              <a:rPr lang="en-US" altLang="zh-CN" dirty="0" smtClean="0"/>
              <a:t>White-box adversary</a:t>
            </a:r>
          </a:p>
          <a:p>
            <a:pPr lvl="1"/>
            <a:r>
              <a:rPr lang="en-US" altLang="zh-CN" dirty="0" err="1" smtClean="0"/>
              <a:t>HotFlip</a:t>
            </a:r>
            <a:endParaRPr lang="zh-CN" altLang="en-US" dirty="0" smtClean="0"/>
          </a:p>
          <a:p>
            <a:r>
              <a:rPr lang="en-US" altLang="zh-CN" dirty="0" smtClean="0"/>
              <a:t>Black-box adversary </a:t>
            </a:r>
          </a:p>
          <a:p>
            <a:pPr lvl="1"/>
            <a:r>
              <a:rPr lang="en-US" altLang="zh-CN" dirty="0" smtClean="0"/>
              <a:t>Rule-based replacement</a:t>
            </a:r>
          </a:p>
          <a:p>
            <a:pPr lvl="1"/>
            <a:r>
              <a:rPr lang="en-US" altLang="zh-CN" dirty="0" smtClean="0"/>
              <a:t>Fluency or correctness checking</a:t>
            </a:r>
          </a:p>
        </p:txBody>
      </p:sp>
    </p:spTree>
    <p:extLst>
      <p:ext uri="{BB962C8B-B14F-4D97-AF65-F5344CB8AC3E}">
        <p14:creationId xmlns:p14="http://schemas.microsoft.com/office/powerpoint/2010/main" val="193954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Adversary in NLP</a:t>
            </a:r>
          </a:p>
          <a:p>
            <a:pPr lvl="1"/>
            <a:r>
              <a:rPr lang="en-US" altLang="zh-CN" dirty="0" smtClean="0"/>
              <a:t>Discrete sentence space</a:t>
            </a:r>
          </a:p>
          <a:p>
            <a:pPr lvl="1"/>
            <a:r>
              <a:rPr lang="en-US" altLang="zh-CN" dirty="0" smtClean="0"/>
              <a:t>Imperceptible to human beings</a:t>
            </a:r>
          </a:p>
          <a:p>
            <a:pPr lvl="1"/>
            <a:r>
              <a:rPr lang="en-US" altLang="zh-CN" dirty="0" smtClean="0"/>
              <a:t>Misleading to NN models</a:t>
            </a:r>
          </a:p>
          <a:p>
            <a:pPr lvl="1"/>
            <a:r>
              <a:rPr lang="en-US" altLang="zh-CN" dirty="0" smtClean="0"/>
              <a:t>Fluent in grammar</a:t>
            </a:r>
          </a:p>
          <a:p>
            <a:pPr lvl="1"/>
            <a:r>
              <a:rPr lang="en-US" altLang="zh-CN" dirty="0" smtClean="0"/>
              <a:t>Semantically consistent with the original</a:t>
            </a:r>
          </a:p>
          <a:p>
            <a:r>
              <a:rPr lang="en-US" altLang="zh-CN" dirty="0" smtClean="0"/>
              <a:t>BERT</a:t>
            </a:r>
          </a:p>
          <a:p>
            <a:pPr lvl="1"/>
            <a:r>
              <a:rPr lang="en-US" altLang="zh-CN" dirty="0" smtClean="0"/>
              <a:t>A fine-tuned BERT is hard to be attacked</a:t>
            </a:r>
          </a:p>
          <a:p>
            <a:pPr lvl="1"/>
            <a:r>
              <a:rPr lang="en-US" altLang="zh-CN" dirty="0" smtClean="0"/>
              <a:t>BERT is able to produce more fluent and semantic-consistent examples</a:t>
            </a:r>
          </a:p>
          <a:p>
            <a:r>
              <a:rPr lang="en-US" altLang="zh-CN" dirty="0" smtClean="0"/>
              <a:t>Turn BERT against its fine-tuned models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6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Masked LM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419099" y="1822450"/>
            <a:ext cx="11353802" cy="4394580"/>
            <a:chOff x="420948" y="1825625"/>
            <a:chExt cx="11353802" cy="4394580"/>
          </a:xfrm>
        </p:grpSpPr>
        <p:sp>
          <p:nvSpPr>
            <p:cNvPr id="6" name="圆角矩形 5"/>
            <p:cNvSpPr/>
            <p:nvPr/>
          </p:nvSpPr>
          <p:spPr>
            <a:xfrm>
              <a:off x="1945519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[CLS]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772622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599725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426828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5253931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cute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081034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908137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35240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likes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562343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play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389446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#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0216549" y="1825625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945519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[CLS]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2772622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3599725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426828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5253931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[M]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6081034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6908137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735240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likes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562343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play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389446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#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0216549" y="2288739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1945519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[CLS]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772622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3599725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426828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5253931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cat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6081034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6908137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735240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likes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8562343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play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9389446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#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10216549" y="2751853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945519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[CLS]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2772622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3599725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dog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>
              <a:off x="4426828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is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253931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cute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6081034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908137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7735240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likes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8562343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play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9389446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#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ing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0216549" y="3214967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20949" y="1825625"/>
              <a:ext cx="14174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 smtClean="0"/>
                <a:t>Original</a:t>
              </a:r>
              <a:endParaRPr lang="zh-CN" altLang="en-US" sz="22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420948" y="2680302"/>
              <a:ext cx="14174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 smtClean="0"/>
                <a:t>Masked</a:t>
              </a:r>
            </a:p>
            <a:p>
              <a:r>
                <a:rPr lang="en-US" altLang="zh-CN" sz="2200" dirty="0" smtClean="0"/>
                <a:t>(15%)</a:t>
              </a:r>
              <a:endParaRPr lang="zh-CN" altLang="en-US" sz="2200" dirty="0"/>
            </a:p>
          </p:txBody>
        </p:sp>
        <p:sp>
          <p:nvSpPr>
            <p:cNvPr id="54" name="左大括号 53"/>
            <p:cNvSpPr/>
            <p:nvPr/>
          </p:nvSpPr>
          <p:spPr>
            <a:xfrm>
              <a:off x="1597979" y="2288739"/>
              <a:ext cx="240436" cy="1286228"/>
            </a:xfrm>
            <a:prstGeom prst="leftBrace">
              <a:avLst>
                <a:gd name="adj1" fmla="val 89815"/>
                <a:gd name="adj2" fmla="val 5114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936550" y="2253295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 smtClean="0"/>
                <a:t>80%</a:t>
              </a:r>
              <a:endParaRPr lang="zh-CN" altLang="en-US" sz="22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936550" y="2716408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1</a:t>
              </a:r>
              <a:r>
                <a:rPr lang="en-US" altLang="zh-CN" sz="2200" dirty="0" smtClean="0"/>
                <a:t>0%</a:t>
              </a:r>
              <a:endParaRPr lang="zh-CN" altLang="en-US" sz="22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931659" y="3180785"/>
              <a:ext cx="838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/>
                <a:t>1</a:t>
              </a:r>
              <a:r>
                <a:rPr lang="en-US" altLang="zh-CN" sz="2200" dirty="0" smtClean="0"/>
                <a:t>0%</a:t>
              </a:r>
              <a:endParaRPr lang="zh-CN" altLang="en-US" sz="2200" dirty="0"/>
            </a:p>
          </p:txBody>
        </p:sp>
        <p:sp>
          <p:nvSpPr>
            <p:cNvPr id="58" name="圆柱形 57"/>
            <p:cNvSpPr/>
            <p:nvPr/>
          </p:nvSpPr>
          <p:spPr>
            <a:xfrm>
              <a:off x="3959725" y="3936553"/>
              <a:ext cx="4962618" cy="452761"/>
            </a:xfrm>
            <a:prstGeom prst="can">
              <a:avLst>
                <a:gd name="adj" fmla="val 3187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BERT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6276797" y="3621124"/>
              <a:ext cx="328474" cy="26633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下箭头 59"/>
            <p:cNvSpPr/>
            <p:nvPr/>
          </p:nvSpPr>
          <p:spPr>
            <a:xfrm>
              <a:off x="6276797" y="4438129"/>
              <a:ext cx="328474" cy="26633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1940629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767732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3594835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421938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5249041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6076144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6903247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7730350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8557453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3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9384556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4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10211659" y="4750900"/>
              <a:ext cx="720000" cy="36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baseline="-25000" dirty="0" smtClean="0">
                  <a:solidFill>
                    <a:schemeClr val="tx1"/>
                  </a:solidFill>
                </a:rPr>
                <a:t>[SEP]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圆角右箭头 71"/>
            <p:cNvSpPr/>
            <p:nvPr/>
          </p:nvSpPr>
          <p:spPr>
            <a:xfrm rot="10800000" flipH="1">
              <a:off x="5537819" y="5214014"/>
              <a:ext cx="642555" cy="606960"/>
            </a:xfrm>
            <a:prstGeom prst="bentArrow">
              <a:avLst>
                <a:gd name="adj1" fmla="val 26463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圆柱形 73"/>
            <p:cNvSpPr/>
            <p:nvPr/>
          </p:nvSpPr>
          <p:spPr>
            <a:xfrm>
              <a:off x="6242520" y="5431339"/>
              <a:ext cx="1623096" cy="451862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Classification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下箭头 74"/>
            <p:cNvSpPr/>
            <p:nvPr/>
          </p:nvSpPr>
          <p:spPr>
            <a:xfrm rot="16200000">
              <a:off x="7896690" y="5529226"/>
              <a:ext cx="328474" cy="26633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8256238" y="5239829"/>
              <a:ext cx="720000" cy="2158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cute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8267602" y="5498194"/>
              <a:ext cx="720000" cy="2158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big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8267602" y="5745536"/>
              <a:ext cx="720000" cy="2158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huge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8267602" y="6004326"/>
              <a:ext cx="720000" cy="21587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447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BERT-Attack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12184" cy="4351338"/>
          </a:xfrm>
        </p:spPr>
        <p:txBody>
          <a:bodyPr/>
          <a:lstStyle/>
          <a:p>
            <a:r>
              <a:rPr lang="en-US" altLang="zh-CN" dirty="0" smtClean="0"/>
              <a:t>Finding vulnerable words</a:t>
            </a:r>
          </a:p>
          <a:p>
            <a:pPr lvl="1"/>
            <a:r>
              <a:rPr lang="en-US" altLang="zh-CN" dirty="0" smtClean="0"/>
              <a:t>Target fine-tuned BERT (or other black-box model)</a:t>
            </a:r>
          </a:p>
          <a:p>
            <a:pPr lvl="1"/>
            <a:r>
              <a:rPr lang="en-US" altLang="zh-CN" dirty="0" smtClean="0"/>
              <a:t>Importance score via masked classification</a:t>
            </a:r>
          </a:p>
          <a:p>
            <a:r>
              <a:rPr lang="en-US" altLang="zh-CN" dirty="0" smtClean="0"/>
              <a:t>Word replacement with BERT</a:t>
            </a:r>
          </a:p>
          <a:p>
            <a:pPr lvl="1"/>
            <a:r>
              <a:rPr lang="en-US" altLang="zh-CN" dirty="0" smtClean="0"/>
              <a:t>Another pre-trained BERT</a:t>
            </a:r>
          </a:p>
          <a:p>
            <a:pPr lvl="1"/>
            <a:r>
              <a:rPr lang="en-US" altLang="zh-CN" dirty="0" smtClean="0"/>
              <a:t>Candidate substitution generation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385" y="832831"/>
            <a:ext cx="6341616" cy="53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4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BERT-Attack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Finding vulnerable words</a:t>
                </a:r>
              </a:p>
              <a:p>
                <a:pPr lvl="1"/>
                <a:r>
                  <a:rPr lang="en-US" altLang="zh-CN" dirty="0" smtClean="0"/>
                  <a:t>Black-box BERT – only the logit outputs are accessible.</a:t>
                </a:r>
              </a:p>
              <a:p>
                <a:pPr lvl="1"/>
                <a:r>
                  <a:rPr lang="en-US" altLang="zh-CN" dirty="0" smtClean="0"/>
                  <a:t>Masked classification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𝑀𝐴𝑆𝐾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Importance score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Word list to be substituted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Word replacement with BERT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34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BERT-Attack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Finding vulnerable words</a:t>
                </a:r>
              </a:p>
              <a:p>
                <a:r>
                  <a:rPr lang="en-US" altLang="zh-CN" dirty="0" smtClean="0"/>
                  <a:t>Word replacement with BERT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BPE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𝐵𝐸𝑅𝑇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/>
                  <a:t>p</a:t>
                </a:r>
                <a:r>
                  <a:rPr lang="en-US" altLang="zh-CN" dirty="0" smtClean="0"/>
                  <a:t>ossible replacement at each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All fluent and semantic preserving replacements are produced in one single pass.</a:t>
                </a:r>
              </a:p>
              <a:p>
                <a:pPr lvl="1"/>
                <a:r>
                  <a:rPr lang="en-US" altLang="zh-CN" dirty="0" smtClean="0"/>
                  <a:t>Single word – easy! Just replace it &amp; probe the target model.</a:t>
                </a:r>
              </a:p>
              <a:p>
                <a:pPr lvl="1"/>
                <a:r>
                  <a:rPr lang="en-US" altLang="zh-CN" dirty="0" smtClean="0"/>
                  <a:t>Sub-word – also easy! Replace all sub-words making up the word.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24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BERT-Attack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Finding vulnerable words</a:t>
                </a:r>
              </a:p>
              <a:p>
                <a:r>
                  <a:rPr lang="en-US" altLang="zh-CN" dirty="0" smtClean="0"/>
                  <a:t>Word replacement with BERT</a:t>
                </a:r>
              </a:p>
              <a:p>
                <a:pPr lvl="1"/>
                <a:r>
                  <a:rPr lang="en-US" altLang="zh-CN" dirty="0" smtClean="0"/>
                  <a:t>Single word replacement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BPE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𝐵𝐸𝑅𝑇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Candidate words at position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, which is corresponding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 smtClean="0"/>
                  <a:t>Stop word filtration.</a:t>
                </a:r>
              </a:p>
              <a:p>
                <a:pPr lvl="2"/>
                <a:r>
                  <a:rPr lang="en-US" altLang="zh-CN" dirty="0" smtClean="0"/>
                  <a:t>Target model probing 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,⋯</m:t>
                          </m:r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63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1131</Words>
  <Application>Microsoft Office PowerPoint</Application>
  <PresentationFormat>宽屏</PresentationFormat>
  <Paragraphs>211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Bert vs. Bert</vt:lpstr>
      <vt:lpstr>PowerPoint 演示文稿</vt:lpstr>
      <vt:lpstr>Motivation</vt:lpstr>
      <vt:lpstr>Motivation (2)</vt:lpstr>
      <vt:lpstr>Masked LM</vt:lpstr>
      <vt:lpstr>BERT-Attack</vt:lpstr>
      <vt:lpstr>BERT-Attack (2)</vt:lpstr>
      <vt:lpstr>BERT-Attack (3)</vt:lpstr>
      <vt:lpstr>BERT-Attack (4)</vt:lpstr>
      <vt:lpstr>BERT-Attack (5)</vt:lpstr>
      <vt:lpstr>BERT-Attack (6)</vt:lpstr>
      <vt:lpstr>Experimental Setups</vt:lpstr>
      <vt:lpstr>Experimental Results</vt:lpstr>
      <vt:lpstr>Experimental Results (2)</vt:lpstr>
      <vt:lpstr>Ablations</vt:lpstr>
      <vt:lpstr>Ablations (2)</vt:lpstr>
      <vt:lpstr>Ablations (3)</vt:lpstr>
      <vt:lpstr>Ablations (4)</vt:lpstr>
      <vt:lpstr>Ablations (5)</vt:lpstr>
      <vt:lpstr>CodeBERT-Attack?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vs. Bert</dc:title>
  <dc:creator>LENOVO</dc:creator>
  <cp:lastModifiedBy>LENOVO</cp:lastModifiedBy>
  <cp:revision>26</cp:revision>
  <dcterms:created xsi:type="dcterms:W3CDTF">2020-10-12T06:21:00Z</dcterms:created>
  <dcterms:modified xsi:type="dcterms:W3CDTF">2020-10-13T06:12:46Z</dcterms:modified>
</cp:coreProperties>
</file>