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80" r:id="rId5"/>
    <p:sldId id="281" r:id="rId6"/>
    <p:sldId id="282" r:id="rId7"/>
    <p:sldId id="283" r:id="rId8"/>
    <p:sldId id="284" r:id="rId9"/>
    <p:sldId id="285" r:id="rId10"/>
    <p:sldId id="287" r:id="rId11"/>
    <p:sldId id="286" r:id="rId12"/>
    <p:sldId id="260" r:id="rId13"/>
    <p:sldId id="261" r:id="rId14"/>
    <p:sldId id="271" r:id="rId15"/>
    <p:sldId id="272" r:id="rId16"/>
    <p:sldId id="273" r:id="rId17"/>
    <p:sldId id="274" r:id="rId18"/>
    <p:sldId id="262" r:id="rId19"/>
    <p:sldId id="263" r:id="rId20"/>
    <p:sldId id="275" r:id="rId21"/>
    <p:sldId id="278" r:id="rId22"/>
    <p:sldId id="28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12" autoAdjust="0"/>
  </p:normalViewPr>
  <p:slideViewPr>
    <p:cSldViewPr snapToGrid="0" showGuides="1">
      <p:cViewPr varScale="1">
        <p:scale>
          <a:sx n="96" d="100"/>
          <a:sy n="96" d="100"/>
        </p:scale>
        <p:origin x="111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74AD5-6FF4-4CDF-AEEC-A6C7017E53FF}" type="datetimeFigureOut">
              <a:rPr lang="zh-CN" altLang="en-US" smtClean="0"/>
              <a:t>2019/3/25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64D28-E4D1-4457-90C1-20D0F203AD94}" type="slidenum">
              <a:rPr lang="zh-CN" altLang="en-US" smtClean="0"/>
              <a:t>‹#›</a:t>
            </a:fld>
            <a:endParaRPr lang="zh-CN" altLang="en-US"/>
          </a:p>
        </p:txBody>
      </p:sp>
    </p:spTree>
    <p:extLst>
      <p:ext uri="{BB962C8B-B14F-4D97-AF65-F5344CB8AC3E}">
        <p14:creationId xmlns:p14="http://schemas.microsoft.com/office/powerpoint/2010/main" val="85694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cs typeface="Arial" panose="020B0604020202020204" pitchFamily="34" charset="0"/>
              </a:rPr>
              <a:t>U</a:t>
            </a:r>
            <a:r>
              <a:rPr lang="zh-CN" altLang="en-US" dirty="0" smtClean="0">
                <a:latin typeface="Arial" panose="020B0604020202020204" pitchFamily="34" charset="0"/>
                <a:cs typeface="Arial" panose="020B0604020202020204" pitchFamily="34" charset="0"/>
              </a:rPr>
              <a:t>p-weight NMT outputs that contain the collected translation pieces. Unlike the previous methods, this requires no change of the underlying NMT model and no updating of the NMT parameters, making it both simple and efficient to apply at </a:t>
            </a:r>
            <a:r>
              <a:rPr lang="zh-CN" altLang="en-US" b="1" dirty="0" smtClean="0">
                <a:latin typeface="Arial" panose="020B0604020202020204" pitchFamily="34" charset="0"/>
                <a:cs typeface="Arial" panose="020B0604020202020204" pitchFamily="34" charset="0"/>
              </a:rPr>
              <a:t>test time</a:t>
            </a:r>
            <a:r>
              <a:rPr lang="zh-CN" altLang="en-US" dirty="0" smtClean="0">
                <a:latin typeface="Arial" panose="020B0604020202020204" pitchFamily="34" charset="0"/>
                <a:cs typeface="Arial" panose="020B0604020202020204" pitchFamily="34" charset="0"/>
              </a:rPr>
              <a:t>.</a:t>
            </a:r>
          </a:p>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5</a:t>
            </a:fld>
            <a:endParaRPr lang="zh-CN" altLang="en-US"/>
          </a:p>
        </p:txBody>
      </p:sp>
    </p:spTree>
    <p:extLst>
      <p:ext uri="{BB962C8B-B14F-4D97-AF65-F5344CB8AC3E}">
        <p14:creationId xmlns:p14="http://schemas.microsoft.com/office/powerpoint/2010/main" val="683956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retrieval model can handle complex code more effectively</a:t>
            </a:r>
          </a:p>
        </p:txBody>
      </p:sp>
      <p:sp>
        <p:nvSpPr>
          <p:cNvPr id="4" name="灯片编号占位符 3"/>
          <p:cNvSpPr>
            <a:spLocks noGrp="1"/>
          </p:cNvSpPr>
          <p:nvPr>
            <p:ph type="sldNum" sz="quarter" idx="10"/>
          </p:nvPr>
        </p:nvSpPr>
        <p:spPr/>
        <p:txBody>
          <a:bodyPr/>
          <a:lstStyle/>
          <a:p>
            <a:fld id="{70164D28-E4D1-4457-90C1-20D0F203AD94}" type="slidenum">
              <a:rPr lang="zh-CN" altLang="en-US" smtClean="0"/>
              <a:t>21</a:t>
            </a:fld>
            <a:endParaRPr lang="zh-CN" altLang="en-US"/>
          </a:p>
        </p:txBody>
      </p:sp>
    </p:spTree>
    <p:extLst>
      <p:ext uri="{BB962C8B-B14F-4D97-AF65-F5344CB8AC3E}">
        <p14:creationId xmlns:p14="http://schemas.microsoft.com/office/powerpoint/2010/main" val="186921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use the off-the-shelf search engine </a:t>
            </a:r>
            <a:r>
              <a:rPr lang="en-US" altLang="zh-CN" dirty="0" err="1" smtClean="0"/>
              <a:t>Lucene</a:t>
            </a:r>
            <a:r>
              <a:rPr lang="en-US" altLang="zh-CN" dirty="0" smtClean="0"/>
              <a:t> to search the word-aligned parallel training corpus and retrieve M source sentences {</a:t>
            </a:r>
            <a:r>
              <a:rPr lang="en-US" altLang="zh-CN" dirty="0" err="1" smtClean="0"/>
              <a:t>Xm</a:t>
            </a:r>
            <a:r>
              <a:rPr lang="en-US" altLang="zh-CN" dirty="0" smtClean="0"/>
              <a:t> : 1 ≤ m ≤ M} that are similar to X.</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7</a:t>
            </a:fld>
            <a:endParaRPr lang="zh-CN" altLang="en-US"/>
          </a:p>
        </p:txBody>
      </p:sp>
    </p:spTree>
    <p:extLst>
      <p:ext uri="{BB962C8B-B14F-4D97-AF65-F5344CB8AC3E}">
        <p14:creationId xmlns:p14="http://schemas.microsoft.com/office/powerpoint/2010/main" val="383208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如果某个词和之前生成的词构成的</a:t>
            </a:r>
            <a:r>
              <a:rPr lang="en-US" altLang="zh-CN" dirty="0" smtClean="0"/>
              <a:t>n-gram</a:t>
            </a:r>
            <a:r>
              <a:rPr lang="zh-CN" altLang="en-US" dirty="0" smtClean="0"/>
              <a:t>和</a:t>
            </a:r>
            <a:r>
              <a:rPr lang="en-US" altLang="zh-CN" dirty="0" smtClean="0"/>
              <a:t>translation pieces</a:t>
            </a:r>
            <a:r>
              <a:rPr lang="zh-CN" altLang="en-US" dirty="0" smtClean="0"/>
              <a:t>匹配的话就增加它的概率</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9</a:t>
            </a:fld>
            <a:endParaRPr lang="zh-CN" altLang="en-US"/>
          </a:p>
        </p:txBody>
      </p:sp>
    </p:spTree>
    <p:extLst>
      <p:ext uri="{BB962C8B-B14F-4D97-AF65-F5344CB8AC3E}">
        <p14:creationId xmlns:p14="http://schemas.microsoft.com/office/powerpoint/2010/main" val="3345691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Arial" panose="020B0604020202020204" pitchFamily="34" charset="0"/>
                <a:cs typeface="Arial" panose="020B0604020202020204" pitchFamily="34" charset="0"/>
              </a:rPr>
              <a:t>SGNMT</a:t>
            </a:r>
            <a:r>
              <a:rPr lang="en-US" altLang="zh-CN" dirty="0" smtClean="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got their preprocessed datasets and tested our method on their datasets</a:t>
            </a:r>
          </a:p>
        </p:txBody>
      </p:sp>
      <p:sp>
        <p:nvSpPr>
          <p:cNvPr id="4" name="灯片编号占位符 3"/>
          <p:cNvSpPr>
            <a:spLocks noGrp="1"/>
          </p:cNvSpPr>
          <p:nvPr>
            <p:ph type="sldNum" sz="quarter" idx="10"/>
          </p:nvPr>
        </p:nvSpPr>
        <p:spPr/>
        <p:txBody>
          <a:bodyPr/>
          <a:lstStyle/>
          <a:p>
            <a:fld id="{70164D28-E4D1-4457-90C1-20D0F203AD94}" type="slidenum">
              <a:rPr lang="zh-CN" altLang="en-US" smtClean="0"/>
              <a:t>10</a:t>
            </a:fld>
            <a:endParaRPr lang="zh-CN" altLang="en-US"/>
          </a:p>
        </p:txBody>
      </p:sp>
    </p:spTree>
    <p:extLst>
      <p:ext uri="{BB962C8B-B14F-4D97-AF65-F5344CB8AC3E}">
        <p14:creationId xmlns:p14="http://schemas.microsoft.com/office/powerpoint/2010/main" val="99580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method only collects translation pieces to help NMT for translating a new sentence and does not influence the training process of NMT. Therefore, our method does not increase the NMT training time. </a:t>
            </a:r>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11</a:t>
            </a:fld>
            <a:endParaRPr lang="zh-CN" altLang="en-US"/>
          </a:p>
        </p:txBody>
      </p:sp>
    </p:spTree>
    <p:extLst>
      <p:ext uri="{BB962C8B-B14F-4D97-AF65-F5344CB8AC3E}">
        <p14:creationId xmlns:p14="http://schemas.microsoft.com/office/powerpoint/2010/main" val="139833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12</a:t>
            </a:fld>
            <a:endParaRPr lang="zh-CN" altLang="en-US"/>
          </a:p>
        </p:txBody>
      </p:sp>
    </p:spTree>
    <p:extLst>
      <p:ext uri="{BB962C8B-B14F-4D97-AF65-F5344CB8AC3E}">
        <p14:creationId xmlns:p14="http://schemas.microsoft.com/office/powerpoint/2010/main" val="2923808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smtClean="0">
                <a:latin typeface="Arial" panose="020B0604020202020204" pitchFamily="34" charset="0"/>
                <a:cs typeface="Arial" panose="020B0604020202020204" pitchFamily="34" charset="0"/>
              </a:rPr>
              <a:t>we set the subtrees to have a fixed depth, linear in the size of the tree. </a:t>
            </a:r>
            <a:endParaRPr lang="zh-CN" altLang="en-US" sz="1600"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15</a:t>
            </a:fld>
            <a:endParaRPr lang="zh-CN" altLang="en-US"/>
          </a:p>
        </p:txBody>
      </p:sp>
    </p:spTree>
    <p:extLst>
      <p:ext uri="{BB962C8B-B14F-4D97-AF65-F5344CB8AC3E}">
        <p14:creationId xmlns:p14="http://schemas.microsoft.com/office/powerpoint/2010/main" val="14042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16</a:t>
            </a:fld>
            <a:endParaRPr lang="zh-CN" altLang="en-US"/>
          </a:p>
        </p:txBody>
      </p:sp>
    </p:spTree>
    <p:extLst>
      <p:ext uri="{BB962C8B-B14F-4D97-AF65-F5344CB8AC3E}">
        <p14:creationId xmlns:p14="http://schemas.microsoft.com/office/powerpoint/2010/main" val="1842067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600" dirty="0"/>
          </a:p>
        </p:txBody>
      </p:sp>
      <p:sp>
        <p:nvSpPr>
          <p:cNvPr id="4" name="灯片编号占位符 3"/>
          <p:cNvSpPr>
            <a:spLocks noGrp="1"/>
          </p:cNvSpPr>
          <p:nvPr>
            <p:ph type="sldNum" sz="quarter" idx="10"/>
          </p:nvPr>
        </p:nvSpPr>
        <p:spPr/>
        <p:txBody>
          <a:bodyPr/>
          <a:lstStyle/>
          <a:p>
            <a:fld id="{70164D28-E4D1-4457-90C1-20D0F203AD94}" type="slidenum">
              <a:rPr lang="zh-CN" altLang="en-US" smtClean="0"/>
              <a:t>17</a:t>
            </a:fld>
            <a:endParaRPr lang="zh-CN" altLang="en-US"/>
          </a:p>
        </p:txBody>
      </p:sp>
    </p:spTree>
    <p:extLst>
      <p:ext uri="{BB962C8B-B14F-4D97-AF65-F5344CB8AC3E}">
        <p14:creationId xmlns:p14="http://schemas.microsoft.com/office/powerpoint/2010/main" val="401473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01279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462258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452468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2" name="组合 1"/>
          <p:cNvGrpSpPr/>
          <p:nvPr userDrawn="1"/>
        </p:nvGrpSpPr>
        <p:grpSpPr>
          <a:xfrm>
            <a:off x="375366" y="0"/>
            <a:ext cx="140967" cy="962147"/>
            <a:chOff x="281524" y="0"/>
            <a:chExt cx="105725" cy="721610"/>
          </a:xfrm>
          <a:solidFill>
            <a:srgbClr val="1A7BAE"/>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userDrawn="1"/>
        </p:nvGrpSpPr>
        <p:grpSpPr>
          <a:xfrm rot="10800000">
            <a:off x="11735675" y="6617464"/>
            <a:ext cx="140967" cy="240536"/>
            <a:chOff x="281524" y="0"/>
            <a:chExt cx="105725" cy="721610"/>
          </a:xfrm>
          <a:solidFill>
            <a:srgbClr val="1A7BAE"/>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cxnSp>
        <p:nvCxnSpPr>
          <p:cNvPr id="8" name="直接连接符 7"/>
          <p:cNvCxnSpPr/>
          <p:nvPr userDrawn="1"/>
        </p:nvCxnSpPr>
        <p:spPr>
          <a:xfrm>
            <a:off x="695400" y="908720"/>
            <a:ext cx="468052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977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427004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2846685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83039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3507798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3774590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2352642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7791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62A73A3-5179-4436-9DA5-26923056A940}" type="datetimeFigureOut">
              <a:rPr lang="zh-CN" altLang="en-US" smtClean="0"/>
              <a:t>2019/3/25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11462334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A73A3-5179-4436-9DA5-26923056A940}" type="datetimeFigureOut">
              <a:rPr lang="zh-CN" altLang="en-US" smtClean="0"/>
              <a:t>2019/3/25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DF076-1181-4905-8016-0DA13C6DE5CE}" type="slidenum">
              <a:rPr lang="zh-CN" altLang="en-US" smtClean="0"/>
              <a:t>‹#›</a:t>
            </a:fld>
            <a:endParaRPr lang="zh-CN" altLang="en-US"/>
          </a:p>
        </p:txBody>
      </p:sp>
    </p:spTree>
    <p:extLst>
      <p:ext uri="{BB962C8B-B14F-4D97-AF65-F5344CB8AC3E}">
        <p14:creationId xmlns:p14="http://schemas.microsoft.com/office/powerpoint/2010/main" val="875986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93181" y="1806719"/>
            <a:ext cx="9750641" cy="624720"/>
          </a:xfrm>
        </p:spPr>
        <p:txBody>
          <a:bodyPr>
            <a:noAutofit/>
          </a:bodyPr>
          <a:lstStyle/>
          <a:p>
            <a:r>
              <a:rPr lang="en-US" altLang="zh-CN" sz="4000" dirty="0" smtClean="0">
                <a:latin typeface="Arial" panose="020B0604020202020204" pitchFamily="34" charset="0"/>
                <a:cs typeface="Arial" panose="020B0604020202020204" pitchFamily="34" charset="0"/>
              </a:rPr>
              <a:t>Retrieval-Based Neural Code Generation</a:t>
            </a:r>
            <a:endParaRPr lang="zh-CN" altLang="en-US" sz="40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2143713" y="3122401"/>
            <a:ext cx="7401506" cy="1255761"/>
          </a:xfrm>
          <a:prstGeom prst="rect">
            <a:avLst/>
          </a:prstGeom>
        </p:spPr>
      </p:pic>
      <p:sp>
        <p:nvSpPr>
          <p:cNvPr id="5" name="矩形 4"/>
          <p:cNvSpPr/>
          <p:nvPr/>
        </p:nvSpPr>
        <p:spPr>
          <a:xfrm>
            <a:off x="5193384" y="6395481"/>
            <a:ext cx="1805232"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EMNLP-2018</a:t>
            </a:r>
            <a:endParaRPr lang="zh-CN" altLang="en-US" dirty="0"/>
          </a:p>
        </p:txBody>
      </p:sp>
    </p:spTree>
    <p:extLst>
      <p:ext uri="{BB962C8B-B14F-4D97-AF65-F5344CB8AC3E}">
        <p14:creationId xmlns:p14="http://schemas.microsoft.com/office/powerpoint/2010/main" val="394077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Experiment</a:t>
            </a:r>
            <a:endParaRPr lang="zh-CN" altLang="en-US" sz="3600" b="1" dirty="0">
              <a:latin typeface="Arial" panose="020B0604020202020204" pitchFamily="34" charset="0"/>
              <a:cs typeface="Arial" panose="020B0604020202020204" pitchFamily="34" charset="0"/>
            </a:endParaRPr>
          </a:p>
        </p:txBody>
      </p:sp>
      <p:sp>
        <p:nvSpPr>
          <p:cNvPr id="7" name="矩形 6"/>
          <p:cNvSpPr/>
          <p:nvPr/>
        </p:nvSpPr>
        <p:spPr>
          <a:xfrm>
            <a:off x="573218" y="1179295"/>
            <a:ext cx="1392742"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Dataset</a:t>
            </a:r>
            <a:endParaRPr lang="zh-CN" altLang="en-US" sz="2000" b="1" dirty="0">
              <a:latin typeface="Arial" panose="020B0604020202020204" pitchFamily="34" charset="0"/>
              <a:cs typeface="Arial" panose="020B0604020202020204" pitchFamily="34" charset="0"/>
            </a:endParaRPr>
          </a:p>
        </p:txBody>
      </p:sp>
      <p:sp>
        <p:nvSpPr>
          <p:cNvPr id="6" name="矩形 5"/>
          <p:cNvSpPr/>
          <p:nvPr/>
        </p:nvSpPr>
        <p:spPr>
          <a:xfrm>
            <a:off x="684064" y="5506342"/>
            <a:ext cx="5303696" cy="646331"/>
          </a:xfrm>
          <a:prstGeom prst="rect">
            <a:avLst/>
          </a:prstGeom>
        </p:spPr>
        <p:txBody>
          <a:bodyPr wrap="none">
            <a:spAutoFit/>
          </a:bodyPr>
          <a:lstStyle/>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attentional NMT</a:t>
            </a: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search e</a:t>
            </a:r>
            <a:r>
              <a:rPr lang="en-US" altLang="zh-CN" dirty="0" smtClean="0">
                <a:latin typeface="Arial" panose="020B0604020202020204" pitchFamily="34" charset="0"/>
                <a:cs typeface="Arial" panose="020B0604020202020204" pitchFamily="34" charset="0"/>
              </a:rPr>
              <a:t>n</a:t>
            </a:r>
            <a:r>
              <a:rPr lang="zh-CN" altLang="en-US" dirty="0" smtClean="0">
                <a:latin typeface="Arial" panose="020B0604020202020204" pitchFamily="34" charset="0"/>
                <a:cs typeface="Arial" panose="020B0604020202020204" pitchFamily="34" charset="0"/>
              </a:rPr>
              <a:t>gine guided NMT (SGNMT) model </a:t>
            </a:r>
            <a:r>
              <a:rPr lang="en-US" altLang="zh-CN" dirty="0" smtClean="0">
                <a:latin typeface="Arial" panose="020B0604020202020204" pitchFamily="34" charset="0"/>
                <a:cs typeface="Arial" panose="020B0604020202020204" pitchFamily="34" charset="0"/>
              </a:rPr>
              <a:t>[1]</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648558" y="1593536"/>
            <a:ext cx="8349137"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Following Gu et al. (2017) </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 we use version 3.0 of the JRC-Acquis corpus for our translation experiments.</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English-to-German (</a:t>
            </a:r>
            <a:r>
              <a:rPr lang="en-US" altLang="zh-CN" dirty="0" err="1">
                <a:latin typeface="Arial" panose="020B0604020202020204" pitchFamily="34" charset="0"/>
                <a:cs typeface="Arial" panose="020B0604020202020204" pitchFamily="34" charset="0"/>
              </a:rPr>
              <a:t>en</a:t>
            </a:r>
            <a:r>
              <a:rPr lang="en-US" altLang="zh-CN" dirty="0">
                <a:latin typeface="Arial" panose="020B0604020202020204" pitchFamily="34" charset="0"/>
                <a:cs typeface="Arial" panose="020B0604020202020204" pitchFamily="34" charset="0"/>
              </a:rPr>
              <a:t>-de), </a:t>
            </a:r>
            <a:r>
              <a:rPr lang="en-US" altLang="zh-CN" dirty="0" smtClean="0">
                <a:latin typeface="Arial" panose="020B0604020202020204" pitchFamily="34" charset="0"/>
                <a:cs typeface="Arial" panose="020B0604020202020204" pitchFamily="34" charset="0"/>
              </a:rPr>
              <a:t>English-to-French </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en-fr</a:t>
            </a:r>
            <a:r>
              <a:rPr lang="en-US" altLang="zh-CN" dirty="0">
                <a:latin typeface="Arial" panose="020B0604020202020204" pitchFamily="34" charset="0"/>
                <a:cs typeface="Arial" panose="020B0604020202020204" pitchFamily="34" charset="0"/>
              </a:rPr>
              <a:t>) and English-to-Spanish (</a:t>
            </a:r>
            <a:r>
              <a:rPr lang="en-US" altLang="zh-CN" dirty="0" err="1" smtClean="0">
                <a:latin typeface="Arial" panose="020B0604020202020204" pitchFamily="34" charset="0"/>
                <a:cs typeface="Arial" panose="020B0604020202020204" pitchFamily="34" charset="0"/>
              </a:rPr>
              <a:t>en-es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11" name="矩形 10"/>
          <p:cNvSpPr/>
          <p:nvPr/>
        </p:nvSpPr>
        <p:spPr>
          <a:xfrm>
            <a:off x="3990110" y="6502446"/>
            <a:ext cx="7971358" cy="338554"/>
          </a:xfrm>
          <a:prstGeom prst="rect">
            <a:avLst/>
          </a:prstGeom>
        </p:spPr>
        <p:txBody>
          <a:bodyPr wrap="square">
            <a:spAutoFit/>
          </a:bodyPr>
          <a:lstStyle/>
          <a:p>
            <a:r>
              <a:rPr lang="en-US" altLang="zh-CN" sz="1600" dirty="0" smtClean="0">
                <a:latin typeface="Arial" panose="020B0604020202020204" pitchFamily="34" charset="0"/>
                <a:cs typeface="Arial" panose="020B0604020202020204" pitchFamily="34" charset="0"/>
              </a:rPr>
              <a:t>[1] </a:t>
            </a:r>
            <a:r>
              <a:rPr lang="zh-CN" altLang="en-US" sz="1600" dirty="0" smtClean="0">
                <a:latin typeface="Arial" panose="020B0604020202020204" pitchFamily="34" charset="0"/>
                <a:cs typeface="Arial" panose="020B0604020202020204" pitchFamily="34" charset="0"/>
              </a:rPr>
              <a:t>Search engine guided non-parametric neural machine translation </a:t>
            </a:r>
            <a:r>
              <a:rPr lang="en-US" altLang="zh-CN" sz="1600" dirty="0" smtClean="0">
                <a:latin typeface="Arial" panose="020B0604020202020204" pitchFamily="34" charset="0"/>
                <a:cs typeface="Arial" panose="020B0604020202020204" pitchFamily="34" charset="0"/>
              </a:rPr>
              <a:t>(AAAI-2018)</a:t>
            </a:r>
            <a:endParaRPr lang="zh-CN" altLang="en-US" sz="1600" dirty="0">
              <a:latin typeface="Arial" panose="020B0604020202020204" pitchFamily="34" charset="0"/>
              <a:cs typeface="Arial" panose="020B0604020202020204" pitchFamily="34" charset="0"/>
            </a:endParaRPr>
          </a:p>
        </p:txBody>
      </p:sp>
      <p:sp>
        <p:nvSpPr>
          <p:cNvPr id="12" name="矩形 11"/>
          <p:cNvSpPr/>
          <p:nvPr/>
        </p:nvSpPr>
        <p:spPr>
          <a:xfrm>
            <a:off x="573218" y="2834954"/>
            <a:ext cx="1392742"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Settings</a:t>
            </a:r>
            <a:endParaRPr lang="zh-CN" altLang="en-US" sz="2000" b="1"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a:stretch>
            <a:fillRect/>
          </a:stretch>
        </p:blipFill>
        <p:spPr>
          <a:xfrm>
            <a:off x="9515810" y="3499257"/>
            <a:ext cx="2676190" cy="1247619"/>
          </a:xfrm>
          <a:prstGeom prst="rect">
            <a:avLst/>
          </a:prstGeom>
        </p:spPr>
      </p:pic>
      <p:sp>
        <p:nvSpPr>
          <p:cNvPr id="10" name="矩形 9"/>
          <p:cNvSpPr/>
          <p:nvPr/>
        </p:nvSpPr>
        <p:spPr>
          <a:xfrm>
            <a:off x="685982" y="3245903"/>
            <a:ext cx="8926280" cy="1754326"/>
          </a:xfrm>
          <a:prstGeom prst="rect">
            <a:avLst/>
          </a:prstGeom>
        </p:spPr>
        <p:txBody>
          <a:bodyPr wrap="square">
            <a:spAutoFit/>
          </a:bodyPr>
          <a:lstStyle/>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removed </a:t>
            </a:r>
            <a:r>
              <a:rPr lang="en-US" altLang="zh-CN" dirty="0" smtClean="0">
                <a:latin typeface="Arial" panose="020B0604020202020204" pitchFamily="34" charset="0"/>
                <a:cs typeface="Arial" panose="020B0604020202020204" pitchFamily="34" charset="0"/>
              </a:rPr>
              <a:t>sentences </a:t>
            </a:r>
            <a:r>
              <a:rPr lang="en-US" altLang="zh-CN" dirty="0">
                <a:latin typeface="Arial" panose="020B0604020202020204" pitchFamily="34" charset="0"/>
                <a:cs typeface="Arial" panose="020B0604020202020204" pitchFamily="34" charset="0"/>
              </a:rPr>
              <a:t>longer than 80 and 100 from the training and development/test sets respectively</a:t>
            </a: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applied </a:t>
            </a:r>
            <a:r>
              <a:rPr lang="zh-CN" altLang="en-US" dirty="0">
                <a:latin typeface="Arial" panose="020B0604020202020204" pitchFamily="34" charset="0"/>
                <a:cs typeface="Arial" panose="020B0604020202020204" pitchFamily="34" charset="0"/>
              </a:rPr>
              <a:t>byte pair encoding (Sennrich et al., 2016b) and set the vocabulary size to be 20</a:t>
            </a:r>
            <a:r>
              <a:rPr lang="zh-CN" altLang="en-US" dirty="0" smtClean="0">
                <a:latin typeface="Arial" panose="020B0604020202020204" pitchFamily="34" charset="0"/>
                <a:cs typeface="Arial" panose="020B0604020202020204" pitchFamily="34" charset="0"/>
              </a:rPr>
              <a:t>K</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For each input sentence, we retrieved 100 </a:t>
            </a:r>
            <a:r>
              <a:rPr lang="en-US" altLang="zh-CN" dirty="0" smtClean="0">
                <a:latin typeface="Arial" panose="020B0604020202020204" pitchFamily="34" charset="0"/>
                <a:cs typeface="Arial" panose="020B0604020202020204" pitchFamily="34" charset="0"/>
              </a:rPr>
              <a:t>sentence </a:t>
            </a:r>
            <a:r>
              <a:rPr lang="en-US" altLang="zh-CN" dirty="0">
                <a:latin typeface="Arial" panose="020B0604020202020204" pitchFamily="34" charset="0"/>
                <a:cs typeface="Arial" panose="020B0604020202020204" pitchFamily="34" charset="0"/>
              </a:rPr>
              <a:t>pairs from the training set using </a:t>
            </a:r>
            <a:r>
              <a:rPr lang="en-US" altLang="zh-CN" dirty="0" err="1">
                <a:latin typeface="Arial" panose="020B0604020202020204" pitchFamily="34" charset="0"/>
                <a:cs typeface="Arial" panose="020B0604020202020204" pitchFamily="34" charset="0"/>
              </a:rPr>
              <a:t>Lucene</a:t>
            </a:r>
            <a:r>
              <a:rPr lang="en-US" altLang="zh-CN" dirty="0">
                <a:latin typeface="Arial" panose="020B0604020202020204" pitchFamily="34" charset="0"/>
                <a:cs typeface="Arial" panose="020B0604020202020204" pitchFamily="34" charset="0"/>
              </a:rPr>
              <a:t> as our preliminary setting.</a:t>
            </a:r>
            <a:endParaRPr lang="zh-CN" altLang="en-US" dirty="0">
              <a:latin typeface="Arial" panose="020B0604020202020204" pitchFamily="34" charset="0"/>
              <a:cs typeface="Arial" panose="020B0604020202020204" pitchFamily="34" charset="0"/>
            </a:endParaRPr>
          </a:p>
        </p:txBody>
      </p:sp>
      <p:pic>
        <p:nvPicPr>
          <p:cNvPr id="13" name="图片 12"/>
          <p:cNvPicPr>
            <a:picLocks noChangeAspect="1"/>
          </p:cNvPicPr>
          <p:nvPr/>
        </p:nvPicPr>
        <p:blipFill>
          <a:blip r:embed="rId4"/>
          <a:stretch>
            <a:fillRect/>
          </a:stretch>
        </p:blipFill>
        <p:spPr>
          <a:xfrm>
            <a:off x="8878305" y="1516790"/>
            <a:ext cx="3233827" cy="1223002"/>
          </a:xfrm>
          <a:prstGeom prst="rect">
            <a:avLst/>
          </a:prstGeom>
        </p:spPr>
      </p:pic>
      <p:sp>
        <p:nvSpPr>
          <p:cNvPr id="16" name="矩形 15"/>
          <p:cNvSpPr/>
          <p:nvPr/>
        </p:nvSpPr>
        <p:spPr>
          <a:xfrm>
            <a:off x="637987" y="5029575"/>
            <a:ext cx="1392742"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Baselines</a:t>
            </a:r>
            <a:endParaRPr lang="zh-CN" alt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028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a:latin typeface="Arial" panose="020B0604020202020204" pitchFamily="34" charset="0"/>
                <a:cs typeface="Arial" panose="020B0604020202020204" pitchFamily="34" charset="0"/>
              </a:rPr>
              <a:t>Experiment</a:t>
            </a:r>
            <a:endParaRPr lang="zh-CN" altLang="en-US" sz="3600" b="1" dirty="0">
              <a:latin typeface="Arial" panose="020B0604020202020204" pitchFamily="34" charset="0"/>
              <a:cs typeface="Arial" panose="020B0604020202020204" pitchFamily="34" charset="0"/>
            </a:endParaRPr>
          </a:p>
        </p:txBody>
      </p:sp>
      <p:sp>
        <p:nvSpPr>
          <p:cNvPr id="7" name="矩形 6"/>
          <p:cNvSpPr/>
          <p:nvPr/>
        </p:nvSpPr>
        <p:spPr>
          <a:xfrm>
            <a:off x="573218" y="1089456"/>
            <a:ext cx="6246682"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Results</a:t>
            </a:r>
            <a:endParaRPr lang="zh-CN" altLang="en-US" sz="2000" b="1"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3"/>
          <a:stretch>
            <a:fillRect/>
          </a:stretch>
        </p:blipFill>
        <p:spPr>
          <a:xfrm>
            <a:off x="573218" y="1937378"/>
            <a:ext cx="6360242" cy="1520213"/>
          </a:xfrm>
          <a:prstGeom prst="rect">
            <a:avLst/>
          </a:prstGeom>
        </p:spPr>
      </p:pic>
      <p:pic>
        <p:nvPicPr>
          <p:cNvPr id="4" name="图片 3"/>
          <p:cNvPicPr>
            <a:picLocks noChangeAspect="1"/>
          </p:cNvPicPr>
          <p:nvPr/>
        </p:nvPicPr>
        <p:blipFill>
          <a:blip r:embed="rId4"/>
          <a:stretch>
            <a:fillRect/>
          </a:stretch>
        </p:blipFill>
        <p:spPr>
          <a:xfrm>
            <a:off x="739153" y="3953105"/>
            <a:ext cx="3924342" cy="2298187"/>
          </a:xfrm>
          <a:prstGeom prst="rect">
            <a:avLst/>
          </a:prstGeom>
        </p:spPr>
      </p:pic>
      <p:sp>
        <p:nvSpPr>
          <p:cNvPr id="6" name="矩形 5"/>
          <p:cNvSpPr/>
          <p:nvPr/>
        </p:nvSpPr>
        <p:spPr>
          <a:xfrm>
            <a:off x="664032" y="3556418"/>
            <a:ext cx="3089307"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Comparison with </a:t>
            </a:r>
            <a:r>
              <a:rPr lang="zh-CN" altLang="en-US" dirty="0" smtClean="0">
                <a:latin typeface="Arial" panose="020B0604020202020204" pitchFamily="34" charset="0"/>
                <a:cs typeface="Arial" panose="020B0604020202020204" pitchFamily="34" charset="0"/>
              </a:rPr>
              <a:t>SGNMT</a:t>
            </a:r>
            <a:endParaRPr lang="zh-CN" altLang="en-US" dirty="0">
              <a:latin typeface="Arial" panose="020B0604020202020204" pitchFamily="34" charset="0"/>
              <a:cs typeface="Arial" panose="020B0604020202020204" pitchFamily="34" charset="0"/>
            </a:endParaRPr>
          </a:p>
        </p:txBody>
      </p:sp>
      <p:pic>
        <p:nvPicPr>
          <p:cNvPr id="15" name="图片 14"/>
          <p:cNvPicPr>
            <a:picLocks noChangeAspect="1"/>
          </p:cNvPicPr>
          <p:nvPr/>
        </p:nvPicPr>
        <p:blipFill>
          <a:blip r:embed="rId5"/>
          <a:stretch>
            <a:fillRect/>
          </a:stretch>
        </p:blipFill>
        <p:spPr>
          <a:xfrm>
            <a:off x="6433494" y="4024577"/>
            <a:ext cx="3963322" cy="1408244"/>
          </a:xfrm>
          <a:prstGeom prst="rect">
            <a:avLst/>
          </a:prstGeom>
        </p:spPr>
      </p:pic>
      <p:sp>
        <p:nvSpPr>
          <p:cNvPr id="10" name="矩形 9"/>
          <p:cNvSpPr/>
          <p:nvPr/>
        </p:nvSpPr>
        <p:spPr>
          <a:xfrm>
            <a:off x="607252" y="1537268"/>
            <a:ext cx="3884397"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Comparison with attentional NMT</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6282317" y="3556418"/>
            <a:ext cx="3771900" cy="369332"/>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Computational </a:t>
            </a:r>
            <a:r>
              <a:rPr lang="zh-CN" altLang="en-US" dirty="0" smtClean="0">
                <a:latin typeface="Arial" panose="020B0604020202020204" pitchFamily="34" charset="0"/>
                <a:cs typeface="Arial" panose="020B0604020202020204" pitchFamily="34" charset="0"/>
              </a:rPr>
              <a:t>Considerations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2677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652003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Problem Definition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02197" y="1143870"/>
            <a:ext cx="6096000" cy="400110"/>
          </a:xfrm>
          <a:prstGeom prst="rect">
            <a:avLst/>
          </a:prstGeom>
        </p:spPr>
        <p:txBody>
          <a:bodyPr>
            <a:spAutoFit/>
          </a:bodyPr>
          <a:lstStyle/>
          <a:p>
            <a:r>
              <a:rPr lang="zh-CN" altLang="en-US" sz="2000" b="1" dirty="0" smtClean="0">
                <a:latin typeface="Arial" panose="020B0604020202020204" pitchFamily="34" charset="0"/>
                <a:cs typeface="Arial" panose="020B0604020202020204" pitchFamily="34" charset="0"/>
              </a:rPr>
              <a:t>Syntactic Code Generatio</a:t>
            </a:r>
            <a:r>
              <a:rPr lang="en-US" altLang="zh-CN" sz="2000" b="1" dirty="0" smtClean="0">
                <a:latin typeface="Arial" panose="020B0604020202020204" pitchFamily="34" charset="0"/>
                <a:cs typeface="Arial" panose="020B0604020202020204" pitchFamily="34" charset="0"/>
              </a:rPr>
              <a:t>n</a:t>
            </a:r>
            <a:endParaRPr lang="zh-CN" altLang="en-US" sz="2000" b="1" dirty="0" smtClean="0">
              <a:latin typeface="Arial" panose="020B0604020202020204" pitchFamily="34" charset="0"/>
              <a:cs typeface="Arial" panose="020B0604020202020204" pitchFamily="34" charset="0"/>
            </a:endParaRPr>
          </a:p>
        </p:txBody>
      </p:sp>
      <p:sp>
        <p:nvSpPr>
          <p:cNvPr id="3" name="矩形 2"/>
          <p:cNvSpPr/>
          <p:nvPr/>
        </p:nvSpPr>
        <p:spPr>
          <a:xfrm>
            <a:off x="502197" y="1692708"/>
            <a:ext cx="10168762"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Given an NL description q, generate code (e.g. Python) represented as an AST a.</a:t>
            </a:r>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5424294" y="2310557"/>
            <a:ext cx="5495239" cy="3889077"/>
          </a:xfrm>
          <a:prstGeom prst="rect">
            <a:avLst/>
          </a:prstGeom>
        </p:spPr>
      </p:pic>
      <p:pic>
        <p:nvPicPr>
          <p:cNvPr id="5" name="图片 4"/>
          <p:cNvPicPr>
            <a:picLocks noChangeAspect="1"/>
          </p:cNvPicPr>
          <p:nvPr/>
        </p:nvPicPr>
        <p:blipFill>
          <a:blip r:embed="rId4"/>
          <a:stretch>
            <a:fillRect/>
          </a:stretch>
        </p:blipFill>
        <p:spPr>
          <a:xfrm>
            <a:off x="775845" y="3812745"/>
            <a:ext cx="2362801" cy="1177601"/>
          </a:xfrm>
          <a:prstGeom prst="rect">
            <a:avLst/>
          </a:prstGeom>
        </p:spPr>
      </p:pic>
      <p:sp>
        <p:nvSpPr>
          <p:cNvPr id="6" name="矩形 5"/>
          <p:cNvSpPr/>
          <p:nvPr/>
        </p:nvSpPr>
        <p:spPr>
          <a:xfrm>
            <a:off x="635363" y="2310557"/>
            <a:ext cx="7168109" cy="1077218"/>
          </a:xfrm>
          <a:prstGeom prst="rect">
            <a:avLst/>
          </a:prstGeom>
        </p:spPr>
        <p:txBody>
          <a:bodyPr wrap="square">
            <a:spAutoFit/>
          </a:bodyPr>
          <a:lstStyle/>
          <a:p>
            <a:pPr>
              <a:spcAft>
                <a:spcPts val="600"/>
              </a:spcAft>
            </a:pPr>
            <a:r>
              <a:rPr lang="en-US" altLang="zh-CN" dirty="0" smtClean="0">
                <a:latin typeface="Arial" panose="020B0604020202020204" pitchFamily="34" charset="0"/>
                <a:cs typeface="Arial" panose="020B0604020202020204" pitchFamily="34" charset="0"/>
              </a:rPr>
              <a:t>A</a:t>
            </a:r>
            <a:r>
              <a:rPr lang="zh-CN" altLang="en-US" dirty="0" smtClean="0">
                <a:latin typeface="Arial" panose="020B0604020202020204" pitchFamily="34" charset="0"/>
                <a:cs typeface="Arial" panose="020B0604020202020204" pitchFamily="34" charset="0"/>
              </a:rPr>
              <a:t>ctions to build an AST</a:t>
            </a:r>
            <a:endParaRPr lang="en-US" altLang="zh-CN" dirty="0" smtClean="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APPLYRULE </a:t>
            </a:r>
            <a:endParaRPr lang="en-US" altLang="zh-CN" dirty="0" smtClean="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GENTOKEN</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6397869" y="6550223"/>
            <a:ext cx="5383823" cy="307777"/>
          </a:xfrm>
          <a:prstGeom prst="rect">
            <a:avLst/>
          </a:prstGeom>
        </p:spPr>
        <p:txBody>
          <a:bodyPr wrap="square">
            <a:spAutoFit/>
          </a:bodyPr>
          <a:lstStyle/>
          <a:p>
            <a:r>
              <a:rPr lang="zh-CN" altLang="en-US" sz="1400" dirty="0" smtClean="0">
                <a:latin typeface="Arial" panose="020B0604020202020204" pitchFamily="34" charset="0"/>
                <a:cs typeface="Arial" panose="020B0604020202020204" pitchFamily="34" charset="0"/>
              </a:rPr>
              <a:t>A </a:t>
            </a:r>
            <a:r>
              <a:rPr lang="zh-CN" altLang="en-US" sz="1400" dirty="0">
                <a:latin typeface="Arial" panose="020B0604020202020204" pitchFamily="34" charset="0"/>
                <a:cs typeface="Arial" panose="020B0604020202020204" pitchFamily="34" charset="0"/>
              </a:rPr>
              <a:t>Syntactic Neural Model for General-Purpose Code Generation</a:t>
            </a:r>
            <a:endParaRPr lang="en-US" altLang="zh-C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800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err="1" smtClean="0">
                <a:solidFill>
                  <a:schemeClr val="tx1">
                    <a:lumMod val="85000"/>
                    <a:lumOff val="15000"/>
                  </a:schemeClr>
                </a:solidFill>
                <a:latin typeface="Arial" panose="020B0604020202020204" pitchFamily="34" charset="0"/>
                <a:ea typeface="+mj-ea"/>
                <a:cs typeface="Arial" panose="020B0604020202020204" pitchFamily="34" charset="0"/>
              </a:rPr>
              <a:t>ReCode</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4368" y="1083900"/>
            <a:ext cx="625523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R</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C</a:t>
            </a:r>
            <a:r>
              <a:rPr lang="en-US" altLang="zh-CN" sz="2000" b="1" dirty="0" smtClean="0">
                <a:latin typeface="Arial" panose="020B0604020202020204" pitchFamily="34" charset="0"/>
                <a:cs typeface="Arial" panose="020B0604020202020204" pitchFamily="34" charset="0"/>
              </a:rPr>
              <a:t>ode</a:t>
            </a:r>
            <a:r>
              <a:rPr lang="zh-CN" altLang="en-US" sz="2000" b="1" dirty="0" smtClean="0">
                <a:latin typeface="Arial" panose="020B0604020202020204" pitchFamily="34" charset="0"/>
                <a:cs typeface="Arial" panose="020B0604020202020204" pitchFamily="34" charset="0"/>
              </a:rPr>
              <a:t>: Retrieval-Based Neural Code Generation</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573219" y="1757434"/>
            <a:ext cx="2076209"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P</a:t>
            </a:r>
            <a:r>
              <a:rPr lang="zh-CN" altLang="en-US" sz="2000" b="1" dirty="0" smtClean="0">
                <a:latin typeface="Arial" panose="020B0604020202020204" pitchFamily="34" charset="0"/>
                <a:cs typeface="Arial" panose="020B0604020202020204" pitchFamily="34" charset="0"/>
              </a:rPr>
              <a:t>ipeline </a:t>
            </a:r>
            <a:r>
              <a:rPr lang="zh-CN" altLang="en-US" sz="2000" b="1" dirty="0" smtClean="0">
                <a:solidFill>
                  <a:srgbClr val="C00000"/>
                </a:solidFill>
                <a:latin typeface="Arial" panose="020B0604020202020204" pitchFamily="34" charset="0"/>
                <a:cs typeface="Arial" panose="020B0604020202020204" pitchFamily="34" charset="0"/>
              </a:rPr>
              <a:t>at test</a:t>
            </a:r>
            <a:r>
              <a:rPr lang="zh-CN" altLang="en-US" sz="2000" b="1" dirty="0" smtClean="0">
                <a:latin typeface="Arial" panose="020B0604020202020204" pitchFamily="34" charset="0"/>
                <a:cs typeface="Arial" panose="020B0604020202020204" pitchFamily="34" charset="0"/>
              </a:rPr>
              <a:t>:</a:t>
            </a:r>
            <a:endParaRPr lang="zh-CN" altLang="en-US" sz="2000" b="1" dirty="0">
              <a:latin typeface="Arial" panose="020B0604020202020204" pitchFamily="34" charset="0"/>
              <a:cs typeface="Arial" panose="020B0604020202020204" pitchFamily="34" charset="0"/>
            </a:endParaRPr>
          </a:p>
        </p:txBody>
      </p:sp>
      <p:sp>
        <p:nvSpPr>
          <p:cNvPr id="4" name="矩形 3"/>
          <p:cNvSpPr/>
          <p:nvPr/>
        </p:nvSpPr>
        <p:spPr>
          <a:xfrm>
            <a:off x="573219" y="2231812"/>
            <a:ext cx="11367247" cy="1862048"/>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R</a:t>
            </a:r>
            <a:r>
              <a:rPr lang="zh-CN" altLang="en-US" sz="2000" dirty="0" smtClean="0">
                <a:latin typeface="Arial" panose="020B0604020202020204" pitchFamily="34" charset="0"/>
                <a:cs typeface="Arial" panose="020B0604020202020204" pitchFamily="34" charset="0"/>
              </a:rPr>
              <a:t>etrieve from the training set NL descriptions that are most similar with our input sentence</a:t>
            </a:r>
            <a:endParaRPr lang="en-US" altLang="zh-CN" sz="2000" dirty="0" smtClean="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E</a:t>
            </a:r>
            <a:r>
              <a:rPr lang="en-US" altLang="zh-CN" sz="2000" dirty="0" smtClean="0">
                <a:latin typeface="Arial" panose="020B0604020202020204" pitchFamily="34" charset="0"/>
                <a:cs typeface="Arial" panose="020B0604020202020204" pitchFamily="34" charset="0"/>
              </a:rPr>
              <a:t>xtract n-gram action subtrees from these retrieved sentences’ corresponding target ASTs</a:t>
            </a:r>
          </a:p>
          <a:p>
            <a:pPr marL="285750" indent="-28575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Substituting words of the retrieved sentence with corresponding words in the input sentence</a:t>
            </a:r>
          </a:p>
          <a:p>
            <a:pPr marL="285750" indent="-28575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At every decoding step, increase the probability of actions that would lead to having these subtrees in the produced tree</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651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err="1" smtClean="0">
                <a:solidFill>
                  <a:schemeClr val="tx1">
                    <a:lumMod val="85000"/>
                    <a:lumOff val="15000"/>
                  </a:schemeClr>
                </a:solidFill>
                <a:latin typeface="Arial" panose="020B0604020202020204" pitchFamily="34" charset="0"/>
                <a:ea typeface="+mj-ea"/>
                <a:cs typeface="Arial" panose="020B0604020202020204" pitchFamily="34" charset="0"/>
              </a:rPr>
              <a:t>ReCode</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4368" y="1083900"/>
            <a:ext cx="625523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R</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C</a:t>
            </a:r>
            <a:r>
              <a:rPr lang="en-US" altLang="zh-CN" sz="2000" b="1" dirty="0" smtClean="0">
                <a:latin typeface="Arial" panose="020B0604020202020204" pitchFamily="34" charset="0"/>
                <a:cs typeface="Arial" panose="020B0604020202020204" pitchFamily="34" charset="0"/>
              </a:rPr>
              <a:t>ode</a:t>
            </a:r>
            <a:r>
              <a:rPr lang="zh-CN" altLang="en-US" sz="2000" b="1" dirty="0" smtClean="0">
                <a:latin typeface="Arial" panose="020B0604020202020204" pitchFamily="34" charset="0"/>
                <a:cs typeface="Arial" panose="020B0604020202020204" pitchFamily="34" charset="0"/>
              </a:rPr>
              <a:t>: Retrieval-Based Neural Code Generation</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573219" y="1646612"/>
            <a:ext cx="3921586" cy="400110"/>
          </a:xfrm>
          <a:prstGeom prst="rect">
            <a:avLst/>
          </a:prstGeom>
        </p:spPr>
        <p:txBody>
          <a:bodyPr wrap="non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Retrieval of Training Instances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778273" y="2209324"/>
            <a:ext cx="11413727"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For every retrieved NL description </a:t>
            </a:r>
            <a:r>
              <a:rPr lang="zh-CN" altLang="en-US" i="1" dirty="0" smtClean="0">
                <a:latin typeface="Arial" panose="020B0604020202020204" pitchFamily="34" charset="0"/>
                <a:cs typeface="Arial" panose="020B0604020202020204" pitchFamily="34" charset="0"/>
              </a:rPr>
              <a:t>q</a:t>
            </a:r>
            <a:r>
              <a:rPr lang="zh-CN" altLang="en-US" sz="1400" i="1" dirty="0" smtClean="0">
                <a:latin typeface="Arial" panose="020B0604020202020204" pitchFamily="34" charset="0"/>
                <a:cs typeface="Arial" panose="020B0604020202020204" pitchFamily="34" charset="0"/>
              </a:rPr>
              <a:t>m</a:t>
            </a:r>
            <a:r>
              <a:rPr lang="zh-CN" altLang="en-US" dirty="0" smtClean="0">
                <a:latin typeface="Arial" panose="020B0604020202020204" pitchFamily="34" charset="0"/>
                <a:cs typeface="Arial" panose="020B0604020202020204" pitchFamily="34" charset="0"/>
              </a:rPr>
              <a:t> from training set (or retrieved sentence for short), we compute its similarity with input </a:t>
            </a:r>
            <a:r>
              <a:rPr lang="zh-CN" altLang="en-US" i="1" dirty="0" smtClean="0">
                <a:latin typeface="Arial" panose="020B0604020202020204" pitchFamily="34" charset="0"/>
                <a:cs typeface="Arial" panose="020B0604020202020204" pitchFamily="34" charset="0"/>
              </a:rPr>
              <a:t>q</a:t>
            </a:r>
            <a:r>
              <a:rPr lang="zh-CN" altLang="en-US" dirty="0" smtClean="0">
                <a:latin typeface="Arial" panose="020B0604020202020204" pitchFamily="34" charset="0"/>
                <a:cs typeface="Arial" panose="020B0604020202020204" pitchFamily="34" charset="0"/>
              </a:rPr>
              <a:t>, using a sentence similarity formula</a:t>
            </a:r>
            <a:endParaRPr lang="zh-CN" altLang="en-US"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2"/>
          <a:stretch>
            <a:fillRect/>
          </a:stretch>
        </p:blipFill>
        <p:spPr>
          <a:xfrm>
            <a:off x="3943479" y="3109546"/>
            <a:ext cx="3052126" cy="676417"/>
          </a:xfrm>
          <a:prstGeom prst="rect">
            <a:avLst/>
          </a:prstGeom>
        </p:spPr>
      </p:pic>
      <p:sp>
        <p:nvSpPr>
          <p:cNvPr id="9" name="矩形 8"/>
          <p:cNvSpPr/>
          <p:nvPr/>
        </p:nvSpPr>
        <p:spPr>
          <a:xfrm>
            <a:off x="778273" y="4039854"/>
            <a:ext cx="10570345"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where d is the </a:t>
            </a:r>
            <a:r>
              <a:rPr lang="zh-CN" altLang="en-US" b="1" dirty="0" smtClean="0">
                <a:latin typeface="Arial" panose="020B0604020202020204" pitchFamily="34" charset="0"/>
                <a:cs typeface="Arial" panose="020B0604020202020204" pitchFamily="34" charset="0"/>
              </a:rPr>
              <a:t>edit distance</a:t>
            </a:r>
            <a:r>
              <a:rPr lang="zh-CN" altLang="en-US" dirty="0" smtClean="0">
                <a:latin typeface="Arial" panose="020B0604020202020204" pitchFamily="34" charset="0"/>
                <a:cs typeface="Arial" panose="020B0604020202020204" pitchFamily="34" charset="0"/>
              </a:rPr>
              <a:t>. We retrieve only the top M sentences according to this metric where M is a hyperparameter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040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err="1" smtClean="0">
                <a:solidFill>
                  <a:schemeClr val="tx1">
                    <a:lumMod val="85000"/>
                    <a:lumOff val="15000"/>
                  </a:schemeClr>
                </a:solidFill>
                <a:latin typeface="Arial" panose="020B0604020202020204" pitchFamily="34" charset="0"/>
                <a:ea typeface="+mj-ea"/>
                <a:cs typeface="Arial" panose="020B0604020202020204" pitchFamily="34" charset="0"/>
              </a:rPr>
              <a:t>ReCode</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4368" y="1083900"/>
            <a:ext cx="625523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R</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C</a:t>
            </a:r>
            <a:r>
              <a:rPr lang="en-US" altLang="zh-CN" sz="2000" b="1" dirty="0" smtClean="0">
                <a:latin typeface="Arial" panose="020B0604020202020204" pitchFamily="34" charset="0"/>
                <a:cs typeface="Arial" panose="020B0604020202020204" pitchFamily="34" charset="0"/>
              </a:rPr>
              <a:t>ode</a:t>
            </a:r>
            <a:r>
              <a:rPr lang="zh-CN" altLang="en-US" sz="2000" b="1" dirty="0" smtClean="0">
                <a:latin typeface="Arial" panose="020B0604020202020204" pitchFamily="34" charset="0"/>
                <a:cs typeface="Arial" panose="020B0604020202020204" pitchFamily="34" charset="0"/>
              </a:rPr>
              <a:t>: Retrieval-Based Neural Code Generation</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573219" y="1646612"/>
            <a:ext cx="4404026" cy="400110"/>
          </a:xfrm>
          <a:prstGeom prst="rect">
            <a:avLst/>
          </a:prstGeom>
        </p:spPr>
        <p:txBody>
          <a:bodyPr wrap="non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Extracting N-gram Action Subtrees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573219" y="2267818"/>
            <a:ext cx="5827581" cy="3216265"/>
          </a:xfrm>
          <a:prstGeom prst="rect">
            <a:avLst/>
          </a:prstGeom>
        </p:spPr>
        <p:txBody>
          <a:bodyPr wrap="square">
            <a:spAutoFit/>
          </a:bodyPr>
          <a:lstStyle/>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In syntax-based code generation, the generation target is ASTs with no obvious linear structure. To resolve this problem, we instead use retrieved pieces of </a:t>
            </a:r>
            <a:r>
              <a:rPr lang="en-US" altLang="zh-CN" b="1" dirty="0" smtClean="0">
                <a:latin typeface="Arial" panose="020B0604020202020204" pitchFamily="34" charset="0"/>
                <a:cs typeface="Arial" panose="020B0604020202020204" pitchFamily="34" charset="0"/>
              </a:rPr>
              <a:t>n-gram subtrees </a:t>
            </a:r>
            <a:r>
              <a:rPr lang="en-US" altLang="zh-CN" dirty="0" smtClean="0">
                <a:latin typeface="Arial" panose="020B0604020202020204" pitchFamily="34" charset="0"/>
                <a:cs typeface="Arial" panose="020B0604020202020204" pitchFamily="34" charset="0"/>
              </a:rPr>
              <a:t>from the target code corresponding to the retrieved NL descriptions (</a:t>
            </a:r>
            <a:r>
              <a:rPr lang="en-US" altLang="zh-CN" dirty="0">
                <a:latin typeface="Arial" panose="020B0604020202020204" pitchFamily="34" charset="0"/>
                <a:cs typeface="Arial" panose="020B0604020202020204" pitchFamily="34" charset="0"/>
              </a:rPr>
              <a:t>actions</a:t>
            </a:r>
            <a:r>
              <a:rPr lang="en-US" altLang="zh-CN" dirty="0" smtClean="0">
                <a:latin typeface="Arial" panose="020B0604020202020204" pitchFamily="34" charset="0"/>
                <a:cs typeface="Arial" panose="020B0604020202020204" pitchFamily="34" charset="0"/>
              </a:rPr>
              <a:t>).</a:t>
            </a:r>
          </a:p>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C</a:t>
            </a:r>
            <a:r>
              <a:rPr lang="zh-CN" altLang="en-US" dirty="0" smtClean="0">
                <a:latin typeface="Arial" panose="020B0604020202020204" pitchFamily="34" charset="0"/>
                <a:cs typeface="Arial" panose="020B0604020202020204" pitchFamily="34" charset="0"/>
              </a:rPr>
              <a:t>onsidered only successive actions, such as subtrees where each node </a:t>
            </a:r>
            <a:r>
              <a:rPr lang="zh-CN" altLang="en-US" b="1" dirty="0" smtClean="0">
                <a:latin typeface="Arial" panose="020B0604020202020204" pitchFamily="34" charset="0"/>
                <a:cs typeface="Arial" panose="020B0604020202020204" pitchFamily="34" charset="0"/>
              </a:rPr>
              <a:t>has one or no children</a:t>
            </a:r>
            <a:r>
              <a:rPr lang="zh-CN" altLang="en-US" dirty="0" smtClean="0">
                <a:latin typeface="Arial" panose="020B0604020202020204" pitchFamily="34" charset="0"/>
                <a:cs typeface="Arial" panose="020B0604020202020204" pitchFamily="34" charset="0"/>
              </a:rPr>
              <a:t>, to avoid overly rigid structures or combinatorial explosion of the number of retrieved pieces the model has to consider.</a:t>
            </a:r>
          </a:p>
        </p:txBody>
      </p:sp>
      <p:sp>
        <p:nvSpPr>
          <p:cNvPr id="4" name="矩形 3"/>
          <p:cNvSpPr/>
          <p:nvPr/>
        </p:nvSpPr>
        <p:spPr>
          <a:xfrm>
            <a:off x="970625" y="5782123"/>
            <a:ext cx="7347751" cy="369332"/>
          </a:xfrm>
          <a:prstGeom prst="rect">
            <a:avLst/>
          </a:prstGeom>
        </p:spPr>
        <p:txBody>
          <a:bodyPr wrap="square">
            <a:spAutoFit/>
          </a:bodyPr>
          <a:lstStyle/>
          <a:p>
            <a:r>
              <a:rPr lang="zh-CN" altLang="en-US" dirty="0" smtClean="0"/>
              <a:t>[assign → expr*(targets), expr(value) ; expr(value) → List; List → epsilon]</a:t>
            </a:r>
            <a:endParaRPr lang="zh-CN" altLang="en-US" dirty="0"/>
          </a:p>
        </p:txBody>
      </p:sp>
      <p:pic>
        <p:nvPicPr>
          <p:cNvPr id="10" name="图片 9"/>
          <p:cNvPicPr>
            <a:picLocks noChangeAspect="1"/>
          </p:cNvPicPr>
          <p:nvPr/>
        </p:nvPicPr>
        <p:blipFill>
          <a:blip r:embed="rId3"/>
          <a:stretch>
            <a:fillRect/>
          </a:stretch>
        </p:blipFill>
        <p:spPr>
          <a:xfrm>
            <a:off x="6527749" y="1908238"/>
            <a:ext cx="5664251" cy="3449657"/>
          </a:xfrm>
          <a:prstGeom prst="rect">
            <a:avLst/>
          </a:prstGeom>
        </p:spPr>
      </p:pic>
    </p:spTree>
    <p:extLst>
      <p:ext uri="{BB962C8B-B14F-4D97-AF65-F5344CB8AC3E}">
        <p14:creationId xmlns:p14="http://schemas.microsoft.com/office/powerpoint/2010/main" val="1086510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err="1" smtClean="0">
                <a:solidFill>
                  <a:schemeClr val="tx1">
                    <a:lumMod val="85000"/>
                    <a:lumOff val="15000"/>
                  </a:schemeClr>
                </a:solidFill>
                <a:latin typeface="Arial" panose="020B0604020202020204" pitchFamily="34" charset="0"/>
                <a:ea typeface="+mj-ea"/>
                <a:cs typeface="Arial" panose="020B0604020202020204" pitchFamily="34" charset="0"/>
              </a:rPr>
              <a:t>ReCode</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4368" y="1083900"/>
            <a:ext cx="625523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R</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C</a:t>
            </a:r>
            <a:r>
              <a:rPr lang="en-US" altLang="zh-CN" sz="2000" b="1" dirty="0" smtClean="0">
                <a:latin typeface="Arial" panose="020B0604020202020204" pitchFamily="34" charset="0"/>
                <a:cs typeface="Arial" panose="020B0604020202020204" pitchFamily="34" charset="0"/>
              </a:rPr>
              <a:t>ode</a:t>
            </a:r>
            <a:r>
              <a:rPr lang="zh-CN" altLang="en-US" sz="2000" b="1" dirty="0" smtClean="0">
                <a:latin typeface="Arial" panose="020B0604020202020204" pitchFamily="34" charset="0"/>
                <a:cs typeface="Arial" panose="020B0604020202020204" pitchFamily="34" charset="0"/>
              </a:rPr>
              <a:t>: Retrieval-Based Neural Code Generation</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573219" y="1646612"/>
            <a:ext cx="4404026" cy="400110"/>
          </a:xfrm>
          <a:prstGeom prst="rect">
            <a:avLst/>
          </a:prstGeom>
        </p:spPr>
        <p:txBody>
          <a:bodyPr wrap="non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Word Substitution in Copy Actions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475564" y="2320146"/>
            <a:ext cx="6354043" cy="2385268"/>
          </a:xfrm>
          <a:prstGeom prst="rect">
            <a:avLst/>
          </a:prstGeom>
        </p:spPr>
        <p:txBody>
          <a:bodyPr wrap="square">
            <a:spAutoFit/>
          </a:bodyPr>
          <a:lstStyle/>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Using the retrieved subtree without modification is problematic if it contains at least one node corresponding to a COPY action because copied tokens from the retrieved sentence may be different from those in the input. </a:t>
            </a:r>
          </a:p>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For unaligned words, we alter all COPY rules in the extracted n-grams to copy tokens by their aligned counterpart.</a:t>
            </a:r>
          </a:p>
        </p:txBody>
      </p:sp>
      <p:pic>
        <p:nvPicPr>
          <p:cNvPr id="3" name="图片 2"/>
          <p:cNvPicPr>
            <a:picLocks noChangeAspect="1"/>
          </p:cNvPicPr>
          <p:nvPr/>
        </p:nvPicPr>
        <p:blipFill>
          <a:blip r:embed="rId3"/>
          <a:stretch>
            <a:fillRect/>
          </a:stretch>
        </p:blipFill>
        <p:spPr>
          <a:xfrm>
            <a:off x="6829607" y="1757434"/>
            <a:ext cx="5243749" cy="4109966"/>
          </a:xfrm>
          <a:prstGeom prst="rect">
            <a:avLst/>
          </a:prstGeom>
        </p:spPr>
      </p:pic>
    </p:spTree>
    <p:extLst>
      <p:ext uri="{BB962C8B-B14F-4D97-AF65-F5344CB8AC3E}">
        <p14:creationId xmlns:p14="http://schemas.microsoft.com/office/powerpoint/2010/main" val="2956844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err="1" smtClean="0">
                <a:solidFill>
                  <a:schemeClr val="tx1">
                    <a:lumMod val="85000"/>
                    <a:lumOff val="15000"/>
                  </a:schemeClr>
                </a:solidFill>
                <a:latin typeface="Arial" panose="020B0604020202020204" pitchFamily="34" charset="0"/>
                <a:ea typeface="+mj-ea"/>
                <a:cs typeface="Arial" panose="020B0604020202020204" pitchFamily="34" charset="0"/>
              </a:rPr>
              <a:t>ReCode</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4368" y="1083900"/>
            <a:ext cx="625523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R</a:t>
            </a:r>
            <a:r>
              <a:rPr lang="en-US" altLang="zh-CN" sz="2000" b="1" dirty="0" smtClean="0">
                <a:latin typeface="Arial" panose="020B0604020202020204" pitchFamily="34" charset="0"/>
                <a:cs typeface="Arial" panose="020B0604020202020204" pitchFamily="34" charset="0"/>
              </a:rPr>
              <a:t>e</a:t>
            </a:r>
            <a:r>
              <a:rPr lang="zh-CN" altLang="en-US" sz="2000" b="1" dirty="0" smtClean="0">
                <a:latin typeface="Arial" panose="020B0604020202020204" pitchFamily="34" charset="0"/>
                <a:cs typeface="Arial" panose="020B0604020202020204" pitchFamily="34" charset="0"/>
              </a:rPr>
              <a:t>C</a:t>
            </a:r>
            <a:r>
              <a:rPr lang="en-US" altLang="zh-CN" sz="2000" b="1" dirty="0" smtClean="0">
                <a:latin typeface="Arial" panose="020B0604020202020204" pitchFamily="34" charset="0"/>
                <a:cs typeface="Arial" panose="020B0604020202020204" pitchFamily="34" charset="0"/>
              </a:rPr>
              <a:t>ode</a:t>
            </a:r>
            <a:r>
              <a:rPr lang="zh-CN" altLang="en-US" sz="2000" b="1" dirty="0" smtClean="0">
                <a:latin typeface="Arial" panose="020B0604020202020204" pitchFamily="34" charset="0"/>
                <a:cs typeface="Arial" panose="020B0604020202020204" pitchFamily="34" charset="0"/>
              </a:rPr>
              <a:t>: Retrieval-Based Neural Code Generation</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573219" y="1646612"/>
            <a:ext cx="4404026" cy="400110"/>
          </a:xfrm>
          <a:prstGeom prst="rect">
            <a:avLst/>
          </a:prstGeom>
        </p:spPr>
        <p:txBody>
          <a:bodyPr wrap="non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Retrieval-Guided Code Generation</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矩形 5"/>
              <p:cNvSpPr/>
              <p:nvPr/>
            </p:nvSpPr>
            <p:spPr>
              <a:xfrm>
                <a:off x="656539" y="2209324"/>
                <a:ext cx="10678211" cy="1281313"/>
              </a:xfrm>
              <a:prstGeom prst="rect">
                <a:avLst/>
              </a:prstGeom>
            </p:spPr>
            <p:txBody>
              <a:bodyPr wrap="square">
                <a:spAutoFit/>
              </a:bodyPr>
              <a:lstStyle/>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N-gram subtrees from all retrieved sentences are assigned a score, based on the best similarity score of all instances where they appeared.</a:t>
                </a:r>
              </a:p>
              <a:p>
                <a:pPr marL="285750" indent="-285750" algn="just">
                  <a:spcAft>
                    <a:spcPts val="600"/>
                  </a:spcAft>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At decoding time, for a given time step, all actions that would result in one of the retrieved n-grams u to be in the prediction tree has its log probability </a:t>
                </a:r>
                <a14:m>
                  <m:oMath xmlns:m="http://schemas.openxmlformats.org/officeDocument/2006/math">
                    <m:r>
                      <m:rPr>
                        <m:sty m:val="p"/>
                      </m:rPr>
                      <a:rPr lang="en-US" altLang="zh-CN" b="0" i="0" smtClean="0">
                        <a:latin typeface="Cambria Math" panose="02040503050406030204" pitchFamily="18" charset="0"/>
                        <a:cs typeface="Arial" panose="020B0604020202020204" pitchFamily="34" charset="0"/>
                      </a:rPr>
                      <m:t>log</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𝑝</m:t>
                    </m:r>
                    <m:r>
                      <a:rPr lang="en-US" altLang="zh-CN" b="0" i="1" smtClean="0">
                        <a:latin typeface="Cambria Math" panose="02040503050406030204" pitchFamily="18" charset="0"/>
                        <a:cs typeface="Arial" panose="020B0604020202020204" pitchFamily="34" charset="0"/>
                      </a:rPr>
                      <m:t>(</m:t>
                    </m:r>
                    <m:sSub>
                      <m:sSubPr>
                        <m:ctrlPr>
                          <a:rPr lang="en-US" altLang="zh-CN" b="0" i="1" smtClean="0">
                            <a:latin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𝑡</m:t>
                        </m:r>
                      </m:sub>
                    </m:sSub>
                    <m:r>
                      <a:rPr lang="en-US" altLang="zh-CN" b="0" i="1" smtClean="0">
                        <a:latin typeface="Cambria Math" panose="02040503050406030204" pitchFamily="18" charset="0"/>
                        <a:cs typeface="Arial" panose="020B0604020202020204" pitchFamily="34" charset="0"/>
                      </a:rPr>
                      <m:t>|</m:t>
                    </m:r>
                    <m:sSubSup>
                      <m:sSubSupPr>
                        <m:ctrlPr>
                          <a:rPr lang="en-US" altLang="zh-CN" b="0" i="1" smtClean="0">
                            <a:latin typeface="Cambria Math" panose="02040503050406030204" pitchFamily="18" charset="0"/>
                            <a:cs typeface="Arial" panose="020B0604020202020204" pitchFamily="34" charset="0"/>
                          </a:rPr>
                        </m:ctrlPr>
                      </m:sSubSup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1</m:t>
                        </m:r>
                      </m:sub>
                      <m:sup>
                        <m:r>
                          <a:rPr lang="en-US" altLang="zh-CN" b="0" i="1" smtClean="0">
                            <a:latin typeface="Cambria Math" panose="02040503050406030204" pitchFamily="18" charset="0"/>
                            <a:cs typeface="Arial" panose="020B0604020202020204" pitchFamily="34" charset="0"/>
                          </a:rPr>
                          <m:t>𝑡</m:t>
                        </m:r>
                        <m:r>
                          <a:rPr lang="en-US" altLang="zh-CN" b="0" i="1" smtClean="0">
                            <a:latin typeface="Cambria Math" panose="02040503050406030204" pitchFamily="18" charset="0"/>
                            <a:cs typeface="Arial" panose="020B0604020202020204" pitchFamily="34" charset="0"/>
                          </a:rPr>
                          <m:t>−1</m:t>
                        </m:r>
                      </m:sup>
                    </m:sSubSup>
                    <m:r>
                      <a:rPr lang="en-US" altLang="zh-CN" b="0" i="1" smtClean="0">
                        <a:latin typeface="Cambria Math" panose="02040503050406030204" pitchFamily="18" charset="0"/>
                        <a:cs typeface="Arial" panose="020B0604020202020204" pitchFamily="34" charset="0"/>
                      </a:rPr>
                      <m:t>))</m:t>
                    </m:r>
                  </m:oMath>
                </a14:m>
                <a:r>
                  <a:rPr lang="en-US" altLang="zh-CN" dirty="0" smtClean="0">
                    <a:latin typeface="Arial" panose="020B0604020202020204" pitchFamily="34" charset="0"/>
                    <a:cs typeface="Arial" panose="020B0604020202020204" pitchFamily="34" charset="0"/>
                  </a:rPr>
                  <a:t> increased by </a:t>
                </a:r>
                <a14:m>
                  <m:oMath xmlns:m="http://schemas.openxmlformats.org/officeDocument/2006/math">
                    <m:r>
                      <a:rPr lang="zh-CN" altLang="en-US" i="1" smtClean="0">
                        <a:latin typeface="Cambria Math" panose="02040503050406030204" pitchFamily="18" charset="0"/>
                        <a:cs typeface="Arial" panose="020B0604020202020204" pitchFamily="34" charset="0"/>
                      </a:rPr>
                      <m:t>𝜆</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𝑠𝑐𝑜𝑟𝑒</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𝑢</m:t>
                        </m:r>
                      </m:e>
                    </m:d>
                    <m:r>
                      <a:rPr lang="en-US" altLang="zh-CN" b="0" i="1" smtClean="0">
                        <a:latin typeface="Cambria Math" panose="02040503050406030204" pitchFamily="18" charset="0"/>
                        <a:cs typeface="Arial" panose="020B0604020202020204" pitchFamily="34" charset="0"/>
                      </a:rPr>
                      <m:t>.</m:t>
                    </m:r>
                  </m:oMath>
                </a14:m>
                <a:endParaRPr lang="en-US" altLang="zh-CN" dirty="0" smtClean="0">
                  <a:latin typeface="Arial" panose="020B0604020202020204" pitchFamily="34" charset="0"/>
                  <a:cs typeface="Arial" panose="020B060402020202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56539" y="2209324"/>
                <a:ext cx="10678211" cy="1281313"/>
              </a:xfrm>
              <a:prstGeom prst="rect">
                <a:avLst/>
              </a:prstGeom>
              <a:blipFill>
                <a:blip r:embed="rId3"/>
                <a:stretch>
                  <a:fillRect l="-400" t="-2370" r="-514" b="-66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0947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2" name="矩形 1"/>
          <p:cNvSpPr/>
          <p:nvPr/>
        </p:nvSpPr>
        <p:spPr>
          <a:xfrm>
            <a:off x="573219" y="1167884"/>
            <a:ext cx="125386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Datasets</a:t>
            </a:r>
            <a:endParaRPr lang="zh-CN" altLang="en-US" sz="2000" b="1" dirty="0">
              <a:latin typeface="Arial" panose="020B0604020202020204" pitchFamily="34" charset="0"/>
              <a:cs typeface="Arial" panose="020B0604020202020204" pitchFamily="34" charset="0"/>
            </a:endParaRPr>
          </a:p>
        </p:txBody>
      </p:sp>
      <p:sp>
        <p:nvSpPr>
          <p:cNvPr id="3" name="矩形 2"/>
          <p:cNvSpPr/>
          <p:nvPr/>
        </p:nvSpPr>
        <p:spPr>
          <a:xfrm>
            <a:off x="573219" y="1655265"/>
            <a:ext cx="10828206"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Hearthstone and Django</a:t>
            </a:r>
            <a:endParaRPr lang="en-US" altLang="zh-CN"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880408" y="2772579"/>
            <a:ext cx="4780952" cy="1657143"/>
          </a:xfrm>
          <a:prstGeom prst="rect">
            <a:avLst/>
          </a:prstGeom>
        </p:spPr>
      </p:pic>
      <p:sp>
        <p:nvSpPr>
          <p:cNvPr id="6" name="矩形 5"/>
          <p:cNvSpPr/>
          <p:nvPr/>
        </p:nvSpPr>
        <p:spPr>
          <a:xfrm>
            <a:off x="603035" y="4813467"/>
            <a:ext cx="2448106"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Evaluation Metrics</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880408" y="5341976"/>
            <a:ext cx="6096000" cy="369332"/>
          </a:xfrm>
          <a:prstGeom prst="rect">
            <a:avLst/>
          </a:prstGeom>
        </p:spPr>
        <p:txBody>
          <a:bodyPr>
            <a:spAutoFit/>
          </a:bodyPr>
          <a:lstStyle/>
          <a:p>
            <a:r>
              <a:rPr lang="en-US" altLang="zh-CN" dirty="0" smtClean="0">
                <a:latin typeface="Arial" panose="020B0604020202020204" pitchFamily="34" charset="0"/>
                <a:cs typeface="Arial" panose="020B0604020202020204" pitchFamily="34" charset="0"/>
              </a:rPr>
              <a:t>A</a:t>
            </a:r>
            <a:r>
              <a:rPr lang="zh-CN" altLang="en-US" dirty="0" smtClean="0">
                <a:latin typeface="Arial" panose="020B0604020202020204" pitchFamily="34" charset="0"/>
                <a:cs typeface="Arial" panose="020B0604020202020204" pitchFamily="34" charset="0"/>
              </a:rPr>
              <a:t>ccuracy of exact match and the BLEU score</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573219" y="2039566"/>
            <a:ext cx="11546287" cy="584775"/>
          </a:xfrm>
          <a:prstGeom prst="rect">
            <a:avLst/>
          </a:prstGeom>
        </p:spPr>
        <p:txBody>
          <a:bodyPr wrap="square">
            <a:spAutoFit/>
          </a:bodyPr>
          <a:lstStyle/>
          <a:p>
            <a:r>
              <a:rPr lang="en-US" altLang="zh-CN" sz="1600" dirty="0">
                <a:latin typeface="Arial" panose="020B0604020202020204" pitchFamily="34" charset="0"/>
                <a:cs typeface="Arial" panose="020B0604020202020204" pitchFamily="34" charset="0"/>
              </a:rPr>
              <a:t>HS consists of Python classes that implement Hearthstone card descriptions while Django </a:t>
            </a:r>
            <a:r>
              <a:rPr lang="en-US" altLang="zh-CN" sz="1600" dirty="0" smtClean="0">
                <a:latin typeface="Arial" panose="020B0604020202020204" pitchFamily="34" charset="0"/>
                <a:cs typeface="Arial" panose="020B0604020202020204" pitchFamily="34" charset="0"/>
              </a:rPr>
              <a:t>contains </a:t>
            </a:r>
            <a:r>
              <a:rPr lang="en-US" altLang="zh-CN" sz="1600" dirty="0">
                <a:latin typeface="Arial" panose="020B0604020202020204" pitchFamily="34" charset="0"/>
                <a:cs typeface="Arial" panose="020B0604020202020204" pitchFamily="34" charset="0"/>
              </a:rPr>
              <a:t>pairs of Python source code and English pseudo-code from Django web framework</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8705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2" name="矩形 1"/>
          <p:cNvSpPr/>
          <p:nvPr/>
        </p:nvSpPr>
        <p:spPr>
          <a:xfrm>
            <a:off x="504824" y="1296085"/>
            <a:ext cx="11487151" cy="1477328"/>
          </a:xfrm>
          <a:prstGeom prst="rect">
            <a:avLst/>
          </a:prstGeom>
        </p:spPr>
        <p:txBody>
          <a:bodyPr wrap="square">
            <a:spAutoFit/>
          </a:bodyPr>
          <a:lstStyle/>
          <a:p>
            <a:pPr marL="342900" indent="-342900">
              <a:spcAft>
                <a:spcPts val="600"/>
              </a:spcAft>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For the neural code generation model, we use the settings explained in Yin and Neubig (2017) </a:t>
            </a:r>
            <a:r>
              <a:rPr lang="en-US" altLang="zh-CN" sz="2000" dirty="0" smtClean="0">
                <a:latin typeface="Arial" panose="020B0604020202020204" pitchFamily="34" charset="0"/>
                <a:cs typeface="Arial" panose="020B0604020202020204" pitchFamily="34" charset="0"/>
              </a:rPr>
              <a:t>[1]</a:t>
            </a:r>
          </a:p>
          <a:p>
            <a:pPr marL="342900" indent="-34290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For the retrieval method, we tuned </a:t>
            </a:r>
            <a:r>
              <a:rPr lang="en-US" altLang="zh-CN" sz="2000" dirty="0" err="1" smtClean="0">
                <a:latin typeface="Arial" panose="020B0604020202020204" pitchFamily="34" charset="0"/>
                <a:cs typeface="Arial" panose="020B0604020202020204" pitchFamily="34" charset="0"/>
              </a:rPr>
              <a:t>hyperparameters</a:t>
            </a:r>
            <a:r>
              <a:rPr lang="en-US" altLang="zh-CN" sz="2000" dirty="0" smtClean="0">
                <a:latin typeface="Arial" panose="020B0604020202020204" pitchFamily="34" charset="0"/>
                <a:cs typeface="Arial" panose="020B0604020202020204" pitchFamily="34" charset="0"/>
              </a:rPr>
              <a:t> and achieved best result when we set </a:t>
            </a:r>
            <a:r>
              <a:rPr lang="en-US" altLang="zh-CN" sz="2000" dirty="0" err="1" smtClean="0">
                <a:latin typeface="Arial" panose="020B0604020202020204" pitchFamily="34" charset="0"/>
                <a:cs typeface="Arial" panose="020B0604020202020204" pitchFamily="34" charset="0"/>
              </a:rPr>
              <a:t>n</a:t>
            </a:r>
            <a:r>
              <a:rPr lang="en-US" altLang="zh-CN" sz="1600" dirty="0" err="1" smtClean="0">
                <a:latin typeface="Arial" panose="020B0604020202020204" pitchFamily="34" charset="0"/>
                <a:cs typeface="Arial" panose="020B0604020202020204" pitchFamily="34" charset="0"/>
              </a:rPr>
              <a:t>max</a:t>
            </a:r>
            <a:r>
              <a:rPr lang="en-US" altLang="zh-CN" sz="2000" dirty="0" smtClean="0">
                <a:latin typeface="Arial" panose="020B0604020202020204" pitchFamily="34" charset="0"/>
                <a:cs typeface="Arial" panose="020B0604020202020204" pitchFamily="34" charset="0"/>
              </a:rPr>
              <a:t> = 4 and λ = 3 for both datasets. </a:t>
            </a:r>
          </a:p>
          <a:p>
            <a:pPr marL="342900" indent="-34290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For HS, we set M = 3 and M = 10 for Django.</a:t>
            </a:r>
            <a:endParaRPr lang="zh-CN" altLang="en-US" sz="2000" dirty="0">
              <a:latin typeface="Arial" panose="020B0604020202020204" pitchFamily="34" charset="0"/>
              <a:cs typeface="Arial" panose="020B0604020202020204" pitchFamily="34" charset="0"/>
            </a:endParaRPr>
          </a:p>
        </p:txBody>
      </p:sp>
      <p:sp>
        <p:nvSpPr>
          <p:cNvPr id="3" name="矩形 2"/>
          <p:cNvSpPr/>
          <p:nvPr/>
        </p:nvSpPr>
        <p:spPr>
          <a:xfrm>
            <a:off x="4114800" y="6211669"/>
            <a:ext cx="7715250"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[1] </a:t>
            </a:r>
            <a:r>
              <a:rPr lang="zh-CN" altLang="en-US" dirty="0" smtClean="0">
                <a:latin typeface="Arial" panose="020B0604020202020204" pitchFamily="34" charset="0"/>
                <a:cs typeface="Arial" panose="020B0604020202020204" pitchFamily="34" charset="0"/>
              </a:rPr>
              <a:t>A Syntactic Neural Model for General-Purpose Code Generation</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[2] Abstract Syntax Networks for Code Generation and Semantic Parsing</a:t>
            </a:r>
            <a:endParaRPr lang="zh-CN" altLang="en-US" dirty="0">
              <a:latin typeface="Arial" panose="020B0604020202020204" pitchFamily="34" charset="0"/>
              <a:cs typeface="Arial" panose="020B0604020202020204" pitchFamily="34" charset="0"/>
            </a:endParaRPr>
          </a:p>
        </p:txBody>
      </p:sp>
      <p:sp>
        <p:nvSpPr>
          <p:cNvPr id="5" name="矩形 4"/>
          <p:cNvSpPr/>
          <p:nvPr/>
        </p:nvSpPr>
        <p:spPr>
          <a:xfrm>
            <a:off x="504824" y="2858912"/>
            <a:ext cx="1382110"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Baselines</a:t>
            </a:r>
            <a:endParaRPr lang="zh-CN" altLang="en-US" sz="2000" b="1" dirty="0">
              <a:latin typeface="Arial" panose="020B0604020202020204" pitchFamily="34" charset="0"/>
              <a:cs typeface="Arial" panose="020B0604020202020204" pitchFamily="34" charset="0"/>
            </a:endParaRPr>
          </a:p>
        </p:txBody>
      </p:sp>
      <p:sp>
        <p:nvSpPr>
          <p:cNvPr id="4" name="矩形 3"/>
          <p:cNvSpPr/>
          <p:nvPr/>
        </p:nvSpPr>
        <p:spPr>
          <a:xfrm>
            <a:off x="504824" y="3345103"/>
            <a:ext cx="7552452" cy="1169551"/>
          </a:xfrm>
          <a:prstGeom prst="rect">
            <a:avLst/>
          </a:prstGeom>
        </p:spPr>
        <p:txBody>
          <a:bodyPr wrap="none">
            <a:spAutoFit/>
          </a:bodyPr>
          <a:lstStyle/>
          <a:p>
            <a:pPr marL="285750" indent="-285750">
              <a:spcAft>
                <a:spcPts val="600"/>
              </a:spcAft>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YN17 </a:t>
            </a:r>
            <a:r>
              <a:rPr lang="en-US" altLang="zh-CN" sz="2000" dirty="0" smtClean="0">
                <a:latin typeface="Arial" panose="020B0604020202020204" pitchFamily="34" charset="0"/>
                <a:cs typeface="Arial" panose="020B0604020202020204" pitchFamily="34" charset="0"/>
              </a:rPr>
              <a:t>[1]</a:t>
            </a:r>
          </a:p>
          <a:p>
            <a:pPr marL="285750" indent="-28575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SEQ2SEQ</a:t>
            </a:r>
          </a:p>
          <a:p>
            <a:pPr marL="285750" indent="-28575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Abstract Syntax Networks with supervision (ASN+SUPATT) [2]</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789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4" name="矩形 3"/>
          <p:cNvSpPr/>
          <p:nvPr/>
        </p:nvSpPr>
        <p:spPr>
          <a:xfrm>
            <a:off x="573219" y="1260504"/>
            <a:ext cx="11381172"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Natural language to code generation, a subtask of semantic parsing, is the problem of converting natural language (NL) descriptions to code</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573219" y="2243297"/>
            <a:ext cx="3097323" cy="400110"/>
          </a:xfrm>
          <a:prstGeom prst="rect">
            <a:avLst/>
          </a:prstGeom>
        </p:spPr>
        <p:txBody>
          <a:bodyPr wrap="non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Sequential approaches</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876837" y="2817443"/>
            <a:ext cx="10939341"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C</a:t>
            </a:r>
            <a:r>
              <a:rPr lang="zh-CN" altLang="en-US" dirty="0" smtClean="0">
                <a:latin typeface="Arial" panose="020B0604020202020204" pitchFamily="34" charset="0"/>
                <a:cs typeface="Arial" panose="020B0604020202020204" pitchFamily="34" charset="0"/>
              </a:rPr>
              <a:t>onvert the target code into a sequence of symbols and apply a sequence-to-sequence model, but this approach does not ensure that the output will be syntactically correct</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20" name="矩形 19"/>
          <p:cNvSpPr/>
          <p:nvPr/>
        </p:nvSpPr>
        <p:spPr>
          <a:xfrm>
            <a:off x="573219" y="3646149"/>
            <a:ext cx="3185616" cy="400110"/>
          </a:xfrm>
          <a:prstGeom prst="rect">
            <a:avLst/>
          </a:prstGeom>
        </p:spPr>
        <p:txBody>
          <a:bodyPr wrap="none">
            <a:spAutoFit/>
          </a:bodyPr>
          <a:lstStyle/>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Tree-based</a:t>
            </a:r>
            <a:r>
              <a:rPr lang="zh-CN" altLang="en-US" sz="2000" dirty="0" smtClean="0">
                <a:latin typeface="Arial" panose="020B0604020202020204" pitchFamily="34" charset="0"/>
                <a:cs typeface="Arial" panose="020B0604020202020204" pitchFamily="34" charset="0"/>
              </a:rPr>
              <a:t> approaches</a:t>
            </a:r>
            <a:endParaRPr lang="zh-CN" altLang="en-US" sz="2000" dirty="0">
              <a:latin typeface="Arial" panose="020B0604020202020204" pitchFamily="34" charset="0"/>
              <a:cs typeface="Arial" panose="020B0604020202020204" pitchFamily="34" charset="0"/>
            </a:endParaRPr>
          </a:p>
        </p:txBody>
      </p:sp>
      <p:sp>
        <p:nvSpPr>
          <p:cNvPr id="8" name="矩形 7"/>
          <p:cNvSpPr/>
          <p:nvPr/>
        </p:nvSpPr>
        <p:spPr>
          <a:xfrm>
            <a:off x="876838" y="4143350"/>
            <a:ext cx="11077553"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R</a:t>
            </a:r>
            <a:r>
              <a:rPr lang="zh-CN" altLang="en-US" dirty="0" smtClean="0">
                <a:latin typeface="Arial" panose="020B0604020202020204" pitchFamily="34" charset="0"/>
                <a:cs typeface="Arial" panose="020B0604020202020204" pitchFamily="34" charset="0"/>
              </a:rPr>
              <a:t>epresent code as Abstract Syntax Trees (ASTs)</a:t>
            </a:r>
            <a:r>
              <a:rPr lang="en-US" altLang="zh-CN" dirty="0" smtClean="0">
                <a:latin typeface="Arial" panose="020B0604020202020204" pitchFamily="34" charset="0"/>
                <a:cs typeface="Arial" panose="020B0604020202020204" pitchFamily="34" charset="0"/>
              </a:rPr>
              <a:t>, representing code as a tree is not a trivial task, as the number of nodes in the tree often greatly exceeds the length of the NL description.</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876838" y="4886772"/>
            <a:ext cx="1131516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I</a:t>
            </a:r>
            <a:r>
              <a:rPr lang="zh-CN" altLang="en-US" dirty="0" smtClean="0">
                <a:latin typeface="Arial" panose="020B0604020202020204" pitchFamily="34" charset="0"/>
                <a:cs typeface="Arial" panose="020B0604020202020204" pitchFamily="34" charset="0"/>
              </a:rPr>
              <a:t>ncapable of generating correct code for phrases in the corresponding NL description that have </a:t>
            </a:r>
            <a:r>
              <a:rPr lang="zh-CN" altLang="en-US" b="1" dirty="0" smtClean="0">
                <a:latin typeface="Arial" panose="020B0604020202020204" pitchFamily="34" charset="0"/>
                <a:cs typeface="Arial" panose="020B0604020202020204" pitchFamily="34" charset="0"/>
              </a:rPr>
              <a:t>low frequency</a:t>
            </a:r>
            <a:r>
              <a:rPr lang="zh-CN" altLang="en-US" dirty="0" smtClean="0">
                <a:latin typeface="Arial" panose="020B0604020202020204" pitchFamily="34" charset="0"/>
                <a:cs typeface="Arial" panose="020B0604020202020204" pitchFamily="34" charset="0"/>
              </a:rPr>
              <a:t> in the training data</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0406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485774" y="1239662"/>
            <a:ext cx="1111202"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Results</a:t>
            </a:r>
            <a:endParaRPr lang="zh-CN" altLang="en-US" sz="2000" b="1" dirty="0">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2"/>
          <a:stretch>
            <a:fillRect/>
          </a:stretch>
        </p:blipFill>
        <p:spPr>
          <a:xfrm>
            <a:off x="485774" y="1778664"/>
            <a:ext cx="4831950" cy="1790288"/>
          </a:xfrm>
          <a:prstGeom prst="rect">
            <a:avLst/>
          </a:prstGeom>
        </p:spPr>
      </p:pic>
      <p:sp>
        <p:nvSpPr>
          <p:cNvPr id="4" name="矩形 3"/>
          <p:cNvSpPr/>
          <p:nvPr/>
        </p:nvSpPr>
        <p:spPr>
          <a:xfrm>
            <a:off x="573219" y="3968080"/>
            <a:ext cx="11318937"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ASN+S</a:t>
            </a:r>
            <a:r>
              <a:rPr lang="en-US" altLang="zh-CN" sz="2000" dirty="0" smtClean="0">
                <a:latin typeface="Arial" panose="020B0604020202020204" pitchFamily="34" charset="0"/>
                <a:cs typeface="Arial" panose="020B0604020202020204" pitchFamily="34" charset="0"/>
              </a:rPr>
              <a:t>up</a:t>
            </a:r>
            <a:r>
              <a:rPr lang="zh-CN" altLang="en-US" sz="2000" dirty="0" smtClean="0">
                <a:latin typeface="Arial" panose="020B0604020202020204" pitchFamily="34" charset="0"/>
                <a:cs typeface="Arial" panose="020B0604020202020204" pitchFamily="34" charset="0"/>
              </a:rPr>
              <a:t>A</a:t>
            </a:r>
            <a:r>
              <a:rPr lang="en-US" altLang="zh-CN" sz="2000" dirty="0" err="1" smtClean="0">
                <a:latin typeface="Arial" panose="020B0604020202020204" pitchFamily="34" charset="0"/>
                <a:cs typeface="Arial" panose="020B0604020202020204" pitchFamily="34" charset="0"/>
              </a:rPr>
              <a:t>tt</a:t>
            </a:r>
            <a:r>
              <a:rPr lang="zh-CN" altLang="en-US" sz="2000" dirty="0" smtClean="0">
                <a:latin typeface="Arial" panose="020B0604020202020204" pitchFamily="34" charset="0"/>
                <a:cs typeface="Arial" panose="020B0604020202020204" pitchFamily="34" charset="0"/>
              </a:rPr>
              <a:t> is trained with </a:t>
            </a:r>
            <a:r>
              <a:rPr lang="zh-CN" altLang="en-US" sz="2000" b="1" dirty="0" smtClean="0">
                <a:latin typeface="Arial" panose="020B0604020202020204" pitchFamily="34" charset="0"/>
                <a:cs typeface="Arial" panose="020B0604020202020204" pitchFamily="34" charset="0"/>
              </a:rPr>
              <a:t>supervised attention </a:t>
            </a:r>
            <a:r>
              <a:rPr lang="zh-CN" altLang="en-US" sz="2000" dirty="0" smtClean="0">
                <a:latin typeface="Arial" panose="020B0604020202020204" pitchFamily="34" charset="0"/>
                <a:cs typeface="Arial" panose="020B0604020202020204" pitchFamily="34" charset="0"/>
              </a:rPr>
              <a:t>extracted through heuristic exact word matches while our attention is unsupervised</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750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a:solidFill>
                  <a:schemeClr val="tx1">
                    <a:lumMod val="85000"/>
                    <a:lumOff val="15000"/>
                  </a:schemeClr>
                </a:solidFill>
                <a:latin typeface="Arial" panose="020B0604020202020204" pitchFamily="34" charset="0"/>
                <a:cs typeface="Arial" panose="020B0604020202020204" pitchFamily="34" charset="0"/>
              </a:rPr>
              <a:t>Experiments</a:t>
            </a:r>
            <a:endParaRPr lang="zh-CN" altLang="en-US" sz="3600"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矩形 2"/>
          <p:cNvSpPr/>
          <p:nvPr/>
        </p:nvSpPr>
        <p:spPr>
          <a:xfrm>
            <a:off x="495299" y="1163462"/>
            <a:ext cx="1111202"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Results</a:t>
            </a:r>
            <a:endParaRPr lang="zh-CN" altLang="en-US" sz="20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451337" y="1612079"/>
            <a:ext cx="4964725" cy="4606446"/>
          </a:xfrm>
          <a:prstGeom prst="rect">
            <a:avLst/>
          </a:prstGeom>
        </p:spPr>
      </p:pic>
      <p:pic>
        <p:nvPicPr>
          <p:cNvPr id="2" name="图片 1"/>
          <p:cNvPicPr>
            <a:picLocks noChangeAspect="1"/>
          </p:cNvPicPr>
          <p:nvPr/>
        </p:nvPicPr>
        <p:blipFill>
          <a:blip r:embed="rId4"/>
          <a:stretch>
            <a:fillRect/>
          </a:stretch>
        </p:blipFill>
        <p:spPr>
          <a:xfrm>
            <a:off x="6096000" y="1563572"/>
            <a:ext cx="5819048" cy="3066667"/>
          </a:xfrm>
          <a:prstGeom prst="rect">
            <a:avLst/>
          </a:prstGeom>
        </p:spPr>
      </p:pic>
      <p:sp>
        <p:nvSpPr>
          <p:cNvPr id="4" name="矩形 3"/>
          <p:cNvSpPr/>
          <p:nvPr/>
        </p:nvSpPr>
        <p:spPr>
          <a:xfrm>
            <a:off x="345830" y="6267032"/>
            <a:ext cx="6096000" cy="523220"/>
          </a:xfrm>
          <a:prstGeom prst="rect">
            <a:avLst/>
          </a:prstGeom>
        </p:spPr>
        <p:txBody>
          <a:bodyPr>
            <a:spAutoFit/>
          </a:bodyPr>
          <a:lstStyle/>
          <a:p>
            <a:r>
              <a:rPr lang="zh-CN" altLang="en-US" sz="1400" dirty="0">
                <a:latin typeface="Arial" panose="020B0604020202020204" pitchFamily="34" charset="0"/>
                <a:cs typeface="Arial" panose="020B0604020202020204" pitchFamily="34" charset="0"/>
              </a:rPr>
              <a:t>HS examples on correct code and predicted code with retrieval (RECODE) and without retrieval (YN17)</a:t>
            </a:r>
          </a:p>
        </p:txBody>
      </p:sp>
      <p:sp>
        <p:nvSpPr>
          <p:cNvPr id="6" name="矩形 5"/>
          <p:cNvSpPr/>
          <p:nvPr/>
        </p:nvSpPr>
        <p:spPr>
          <a:xfrm>
            <a:off x="6250601" y="4640270"/>
            <a:ext cx="5509846" cy="523220"/>
          </a:xfrm>
          <a:prstGeom prst="rect">
            <a:avLst/>
          </a:prstGeom>
        </p:spPr>
        <p:txBody>
          <a:bodyPr wrap="square">
            <a:spAutoFit/>
          </a:bodyPr>
          <a:lstStyle/>
          <a:p>
            <a:r>
              <a:rPr lang="zh-CN" altLang="en-US" sz="1400" dirty="0">
                <a:latin typeface="Arial" panose="020B0604020202020204" pitchFamily="34" charset="0"/>
                <a:cs typeface="Arial" panose="020B0604020202020204" pitchFamily="34" charset="0"/>
              </a:rPr>
              <a:t>Django examples on correct code and predicted code with retrieval (RECODE) and without retrieval (YN17)</a:t>
            </a:r>
          </a:p>
        </p:txBody>
      </p:sp>
    </p:spTree>
    <p:extLst>
      <p:ext uri="{BB962C8B-B14F-4D97-AF65-F5344CB8AC3E}">
        <p14:creationId xmlns:p14="http://schemas.microsoft.com/office/powerpoint/2010/main" val="3137649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4215158" y="2804747"/>
            <a:ext cx="3961688" cy="90560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5400" dirty="0" smtClean="0">
                <a:latin typeface="Arial" panose="020B0604020202020204" pitchFamily="34" charset="0"/>
                <a:cs typeface="Arial" panose="020B0604020202020204" pitchFamily="34" charset="0"/>
              </a:rPr>
              <a:t>Thanks !</a:t>
            </a:r>
            <a:endParaRPr lang="zh-CN" altLang="en-US" sz="5400" dirty="0">
              <a:latin typeface="Arial" panose="020B0604020202020204" pitchFamily="34" charset="0"/>
              <a:cs typeface="Arial" panose="020B0604020202020204" pitchFamily="34" charset="0"/>
            </a:endParaRPr>
          </a:p>
        </p:txBody>
      </p:sp>
      <p:sp>
        <p:nvSpPr>
          <p:cNvPr id="7" name="矩形 6"/>
          <p:cNvSpPr/>
          <p:nvPr/>
        </p:nvSpPr>
        <p:spPr>
          <a:xfrm>
            <a:off x="3979985" y="6273225"/>
            <a:ext cx="8109438" cy="584775"/>
          </a:xfrm>
          <a:prstGeom prst="rect">
            <a:avLst/>
          </a:prstGeom>
        </p:spPr>
        <p:txBody>
          <a:bodyPr wrap="square">
            <a:spAutoFit/>
          </a:bodyPr>
          <a:lstStyle/>
          <a:p>
            <a:pPr marL="285750" indent="-285750">
              <a:buFont typeface="Arial" panose="020B0604020202020204" pitchFamily="34" charset="0"/>
              <a:buChar char="•"/>
            </a:pPr>
            <a:r>
              <a:rPr lang="en-US" altLang="zh-CN" sz="1600" dirty="0">
                <a:latin typeface="Arial" panose="020B0604020202020204" pitchFamily="34" charset="0"/>
                <a:cs typeface="Arial" panose="020B0604020202020204" pitchFamily="34" charset="0"/>
              </a:rPr>
              <a:t>Retrieval-Based Neural Code Generation (</a:t>
            </a:r>
            <a:r>
              <a:rPr lang="en-US" altLang="zh-CN" sz="1600" dirty="0" smtClean="0">
                <a:latin typeface="Arial" panose="020B0604020202020204" pitchFamily="34" charset="0"/>
                <a:cs typeface="Arial" panose="020B0604020202020204" pitchFamily="34" charset="0"/>
              </a:rPr>
              <a:t>EMNLP-2018)</a:t>
            </a:r>
          </a:p>
          <a:p>
            <a:pPr marL="285750" indent="-285750">
              <a:buFont typeface="Arial" panose="020B0604020202020204" pitchFamily="34" charset="0"/>
              <a:buChar char="•"/>
            </a:pPr>
            <a:r>
              <a:rPr lang="en-US" altLang="zh-CN" sz="1600" dirty="0" smtClean="0">
                <a:latin typeface="Arial" panose="020B0604020202020204" pitchFamily="34" charset="0"/>
                <a:cs typeface="Arial" panose="020B0604020202020204" pitchFamily="34" charset="0"/>
              </a:rPr>
              <a:t>Guiding </a:t>
            </a:r>
            <a:r>
              <a:rPr lang="en-US" altLang="zh-CN" sz="1600" dirty="0">
                <a:latin typeface="Arial" panose="020B0604020202020204" pitchFamily="34" charset="0"/>
                <a:cs typeface="Arial" panose="020B0604020202020204" pitchFamily="34" charset="0"/>
              </a:rPr>
              <a:t>Neural Machine Translation with Retrieved Translation Pieces (NAACL-2018)</a:t>
            </a:r>
            <a:endParaRPr lang="zh-CN" altLang="en-US" sz="1600" dirty="0"/>
          </a:p>
        </p:txBody>
      </p:sp>
    </p:spTree>
    <p:extLst>
      <p:ext uri="{BB962C8B-B14F-4D97-AF65-F5344CB8AC3E}">
        <p14:creationId xmlns:p14="http://schemas.microsoft.com/office/powerpoint/2010/main" val="2742937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73219" y="164145"/>
            <a:ext cx="3128769"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3" name="矩形 2"/>
          <p:cNvSpPr/>
          <p:nvPr/>
        </p:nvSpPr>
        <p:spPr>
          <a:xfrm>
            <a:off x="573218" y="1296223"/>
            <a:ext cx="11393879"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In machine translation (MT) problems</a:t>
            </a:r>
            <a:r>
              <a:rPr lang="en-US" altLang="zh-CN" sz="2000" dirty="0" smtClean="0">
                <a:latin typeface="Arial" panose="020B0604020202020204" pitchFamily="34" charset="0"/>
                <a:cs typeface="Arial" panose="020B0604020202020204" pitchFamily="34" charset="0"/>
              </a:rPr>
              <a:t>,</a:t>
            </a:r>
            <a:r>
              <a:rPr lang="zh-CN" altLang="en-US" sz="2000" dirty="0" smtClean="0">
                <a:latin typeface="Arial" panose="020B0604020202020204" pitchFamily="34" charset="0"/>
                <a:cs typeface="Arial" panose="020B0604020202020204" pitchFamily="34" charset="0"/>
              </a:rPr>
              <a:t> hybrid methods combining retrieval of salient examples and neural models have proven successful in dealing with rare words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4" name="矩形 3"/>
          <p:cNvSpPr/>
          <p:nvPr/>
        </p:nvSpPr>
        <p:spPr>
          <a:xfrm>
            <a:off x="573219" y="2322762"/>
            <a:ext cx="11393879"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We p</a:t>
            </a:r>
            <a:r>
              <a:rPr lang="zh-CN" altLang="en-US" sz="2000" dirty="0" smtClean="0">
                <a:latin typeface="Arial" panose="020B0604020202020204" pitchFamily="34" charset="0"/>
                <a:cs typeface="Arial" panose="020B0604020202020204" pitchFamily="34" charset="0"/>
              </a:rPr>
              <a:t>ropose RECODE, and adaptation of Zhang et al. (2018)’s </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 retrieval-based approach neural MT method to the code generation problem by expanding it to apply to generation of tree structures.</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2474649" y="6376310"/>
            <a:ext cx="9283083"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[1] </a:t>
            </a:r>
            <a:r>
              <a:rPr lang="zh-CN" altLang="en-US" dirty="0" smtClean="0">
                <a:latin typeface="Arial" panose="020B0604020202020204" pitchFamily="34" charset="0"/>
                <a:cs typeface="Arial" panose="020B0604020202020204" pitchFamily="34" charset="0"/>
              </a:rPr>
              <a:t>Guiding Neural Machine Translation with Retrieved Translation Pieces  </a:t>
            </a:r>
            <a:r>
              <a:rPr lang="en-US" altLang="zh-CN" dirty="0" smtClean="0">
                <a:latin typeface="Arial" panose="020B0604020202020204" pitchFamily="34" charset="0"/>
                <a:cs typeface="Arial" panose="020B0604020202020204" pitchFamily="34" charset="0"/>
              </a:rPr>
              <a:t>(NAACL-2018)</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662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71525" y="1423689"/>
            <a:ext cx="10272297" cy="1209308"/>
          </a:xfrm>
        </p:spPr>
        <p:txBody>
          <a:bodyPr>
            <a:noAutofit/>
          </a:bodyPr>
          <a:lstStyle/>
          <a:p>
            <a:r>
              <a:rPr lang="en-US" altLang="zh-CN" sz="4000" dirty="0" smtClean="0">
                <a:latin typeface="Arial" panose="020B0604020202020204" pitchFamily="34" charset="0"/>
                <a:cs typeface="Arial" panose="020B0604020202020204" pitchFamily="34" charset="0"/>
              </a:rPr>
              <a:t>Guiding Neural Machine Translation with Retrieved Translation Pieces</a:t>
            </a:r>
            <a:endParaRPr lang="zh-CN" altLang="en-US" sz="4000" dirty="0">
              <a:latin typeface="Arial" panose="020B0604020202020204" pitchFamily="34" charset="0"/>
              <a:cs typeface="Arial" panose="020B0604020202020204" pitchFamily="34" charset="0"/>
            </a:endParaRPr>
          </a:p>
        </p:txBody>
      </p:sp>
      <p:sp>
        <p:nvSpPr>
          <p:cNvPr id="5" name="矩形 4"/>
          <p:cNvSpPr/>
          <p:nvPr/>
        </p:nvSpPr>
        <p:spPr>
          <a:xfrm>
            <a:off x="4941850" y="6351519"/>
            <a:ext cx="1805232"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NAACL-2018</a:t>
            </a:r>
            <a:endParaRPr lang="zh-CN" altLang="en-US" dirty="0"/>
          </a:p>
        </p:txBody>
      </p:sp>
      <p:pic>
        <p:nvPicPr>
          <p:cNvPr id="3" name="图片 2"/>
          <p:cNvPicPr>
            <a:picLocks noChangeAspect="1"/>
          </p:cNvPicPr>
          <p:nvPr/>
        </p:nvPicPr>
        <p:blipFill>
          <a:blip r:embed="rId2"/>
          <a:stretch>
            <a:fillRect/>
          </a:stretch>
        </p:blipFill>
        <p:spPr>
          <a:xfrm>
            <a:off x="2205493" y="3025917"/>
            <a:ext cx="8062368" cy="1304077"/>
          </a:xfrm>
          <a:prstGeom prst="rect">
            <a:avLst/>
          </a:prstGeom>
        </p:spPr>
      </p:pic>
    </p:spTree>
    <p:extLst>
      <p:ext uri="{BB962C8B-B14F-4D97-AF65-F5344CB8AC3E}">
        <p14:creationId xmlns:p14="http://schemas.microsoft.com/office/powerpoint/2010/main" val="2148928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3128769" cy="646331"/>
          </a:xfrm>
          <a:prstGeom prst="rect">
            <a:avLst/>
          </a:prstGeom>
          <a:noFill/>
        </p:spPr>
        <p:txBody>
          <a:bodyPr wrap="square" rtlCol="0">
            <a:spAutoFit/>
          </a:bodyPr>
          <a:lstStyle/>
          <a:p>
            <a:r>
              <a:rPr lang="en-US" altLang="zh-CN" sz="3600" b="1" smtClean="0">
                <a:solidFill>
                  <a:schemeClr val="tx1">
                    <a:lumMod val="85000"/>
                    <a:lumOff val="15000"/>
                  </a:schemeClr>
                </a:solidFill>
                <a:latin typeface="Arial" panose="020B0604020202020204" pitchFamily="34" charset="0"/>
                <a:ea typeface="+mj-ea"/>
                <a:cs typeface="Arial" panose="020B0604020202020204" pitchFamily="34" charset="0"/>
              </a:rPr>
              <a:t>Introduction</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4" name="矩形 3"/>
          <p:cNvSpPr/>
          <p:nvPr/>
        </p:nvSpPr>
        <p:spPr>
          <a:xfrm>
            <a:off x="653988" y="1256177"/>
            <a:ext cx="11328462"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One of the difficulties of neural machine translation (NMT) is the recall and appropriate translation of low-frequency words or phrases</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653988" y="2196341"/>
            <a:ext cx="11461812" cy="1015663"/>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A</a:t>
            </a:r>
            <a:r>
              <a:rPr lang="zh-CN" altLang="en-US" sz="2000" dirty="0" smtClean="0">
                <a:latin typeface="Arial" panose="020B0604020202020204" pitchFamily="34" charset="0"/>
                <a:cs typeface="Arial" panose="020B0604020202020204" pitchFamily="34" charset="0"/>
              </a:rPr>
              <a:t>ugments NMT using retrieval-based models, retrieving sentence pairs from the training corpus that are most similar to the sentence that we want to translate, and then using these to bias the NMT model</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stretch>
            <a:fillRect/>
          </a:stretch>
        </p:blipFill>
        <p:spPr>
          <a:xfrm>
            <a:off x="1371587" y="3358464"/>
            <a:ext cx="9000000" cy="2171429"/>
          </a:xfrm>
          <a:prstGeom prst="rect">
            <a:avLst/>
          </a:prstGeom>
        </p:spPr>
      </p:pic>
      <p:sp>
        <p:nvSpPr>
          <p:cNvPr id="8" name="矩形 7"/>
          <p:cNvSpPr/>
          <p:nvPr/>
        </p:nvSpPr>
        <p:spPr>
          <a:xfrm>
            <a:off x="5573270" y="5954368"/>
            <a:ext cx="2146742" cy="369332"/>
          </a:xfrm>
          <a:prstGeom prst="rect">
            <a:avLst/>
          </a:prstGeom>
        </p:spPr>
        <p:txBody>
          <a:bodyPr wrap="none">
            <a:spAutoFit/>
          </a:bodyPr>
          <a:lstStyle/>
          <a:p>
            <a:r>
              <a:rPr lang="zh-CN" altLang="en-US" b="1" dirty="0" smtClean="0">
                <a:latin typeface="Arial" panose="020B0604020202020204" pitchFamily="34" charset="0"/>
                <a:cs typeface="Arial" panose="020B0604020202020204" pitchFamily="34" charset="0"/>
              </a:rPr>
              <a:t>translation pieces</a:t>
            </a:r>
            <a:endParaRPr lang="zh-CN" altLang="en-US" b="1" dirty="0">
              <a:latin typeface="Arial" panose="020B0604020202020204" pitchFamily="34" charset="0"/>
              <a:cs typeface="Arial" panose="020B0604020202020204" pitchFamily="34" charset="0"/>
            </a:endParaRPr>
          </a:p>
        </p:txBody>
      </p:sp>
      <p:cxnSp>
        <p:nvCxnSpPr>
          <p:cNvPr id="9" name="直接箭头连接符 8"/>
          <p:cNvCxnSpPr/>
          <p:nvPr/>
        </p:nvCxnSpPr>
        <p:spPr>
          <a:xfrm>
            <a:off x="5049395" y="5529893"/>
            <a:ext cx="523875" cy="4244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864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Guiding NMT with Translation Pieces</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7" name="矩形 6"/>
          <p:cNvSpPr/>
          <p:nvPr/>
        </p:nvSpPr>
        <p:spPr>
          <a:xfrm>
            <a:off x="573219" y="1179295"/>
            <a:ext cx="1619250"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Base Model</a:t>
            </a:r>
            <a:endParaRPr lang="zh-CN" altLang="en-US" sz="2000" b="1" dirty="0">
              <a:latin typeface="Arial" panose="020B0604020202020204" pitchFamily="34" charset="0"/>
              <a:cs typeface="Arial" panose="020B0604020202020204" pitchFamily="34" charset="0"/>
            </a:endParaRPr>
          </a:p>
        </p:txBody>
      </p:sp>
      <p:sp>
        <p:nvSpPr>
          <p:cNvPr id="2" name="矩形 1"/>
          <p:cNvSpPr/>
          <p:nvPr/>
        </p:nvSpPr>
        <p:spPr>
          <a:xfrm>
            <a:off x="639894" y="1643877"/>
            <a:ext cx="3762568"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Seq2seq with attention mechanism</a:t>
            </a:r>
            <a:endParaRPr lang="zh-CN" altLang="en-US" dirty="0">
              <a:latin typeface="Arial" panose="020B0604020202020204" pitchFamily="34" charset="0"/>
              <a:cs typeface="Arial" panose="020B0604020202020204" pitchFamily="34" charset="0"/>
            </a:endParaRPr>
          </a:p>
        </p:txBody>
      </p:sp>
      <p:sp>
        <p:nvSpPr>
          <p:cNvPr id="4" name="矩形 3"/>
          <p:cNvSpPr/>
          <p:nvPr/>
        </p:nvSpPr>
        <p:spPr>
          <a:xfrm>
            <a:off x="573219" y="2317526"/>
            <a:ext cx="4682949" cy="400110"/>
          </a:xfrm>
          <a:prstGeom prst="rect">
            <a:avLst/>
          </a:prstGeom>
        </p:spPr>
        <p:txBody>
          <a:bodyPr wrap="none">
            <a:spAutoFit/>
          </a:bodyPr>
          <a:lstStyle/>
          <a:p>
            <a:r>
              <a:rPr lang="zh-CN" altLang="en-US" sz="2000" b="1" dirty="0" smtClean="0">
                <a:latin typeface="Arial" panose="020B0604020202020204" pitchFamily="34" charset="0"/>
                <a:cs typeface="Arial" panose="020B0604020202020204" pitchFamily="34" charset="0"/>
              </a:rPr>
              <a:t>Guiding NMT with Translation Pieces</a:t>
            </a:r>
            <a:endParaRPr lang="zh-CN" altLang="en-US" sz="2000" b="1" dirty="0">
              <a:latin typeface="Arial" panose="020B0604020202020204" pitchFamily="34" charset="0"/>
              <a:cs typeface="Arial" panose="020B0604020202020204" pitchFamily="34" charset="0"/>
            </a:endParaRPr>
          </a:p>
        </p:txBody>
      </p:sp>
      <p:sp>
        <p:nvSpPr>
          <p:cNvPr id="5" name="矩形 4"/>
          <p:cNvSpPr/>
          <p:nvPr/>
        </p:nvSpPr>
        <p:spPr>
          <a:xfrm>
            <a:off x="639894" y="2846610"/>
            <a:ext cx="11449050" cy="1400383"/>
          </a:xfrm>
          <a:prstGeom prst="rect">
            <a:avLst/>
          </a:prstGeom>
        </p:spPr>
        <p:txBody>
          <a:bodyPr wrap="square">
            <a:spAutoFit/>
          </a:bodyPr>
          <a:lstStyle/>
          <a:p>
            <a:pPr marL="342900" indent="-342900">
              <a:spcAft>
                <a:spcPts val="600"/>
              </a:spcAft>
              <a:buFont typeface="Arial" panose="020B0604020202020204" pitchFamily="34" charset="0"/>
              <a:buChar char="•"/>
            </a:pPr>
            <a:r>
              <a:rPr lang="en-US" altLang="zh-CN" sz="2000" dirty="0">
                <a:latin typeface="Arial" panose="020B0604020202020204" pitchFamily="34" charset="0"/>
                <a:cs typeface="Arial" panose="020B0604020202020204" pitchFamily="34" charset="0"/>
              </a:rPr>
              <a:t>R</a:t>
            </a:r>
            <a:r>
              <a:rPr lang="en-US" altLang="zh-CN" sz="2000" dirty="0" smtClean="0">
                <a:latin typeface="Arial" panose="020B0604020202020204" pitchFamily="34" charset="0"/>
                <a:cs typeface="Arial" panose="020B0604020202020204" pitchFamily="34" charset="0"/>
              </a:rPr>
              <a:t>etrieving candidate translation pieces from a parallel corpus for the new source sentence that we want to translate</a:t>
            </a:r>
            <a:r>
              <a:rPr lang="en-US" altLang="zh-CN" sz="2000" dirty="0">
                <a:latin typeface="Arial" panose="020B0604020202020204" pitchFamily="34" charset="0"/>
                <a:cs typeface="Arial" panose="020B0604020202020204" pitchFamily="34" charset="0"/>
              </a:rPr>
              <a:t>.</a:t>
            </a:r>
            <a:endParaRPr lang="en-US" altLang="zh-CN" sz="2000" dirty="0" smtClean="0">
              <a:latin typeface="Arial" panose="020B0604020202020204" pitchFamily="34" charset="0"/>
              <a:cs typeface="Arial" panose="020B0604020202020204" pitchFamily="34" charset="0"/>
            </a:endParaRPr>
          </a:p>
          <a:p>
            <a:pPr marL="342900" indent="-342900">
              <a:spcAft>
                <a:spcPts val="600"/>
              </a:spcAf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Using the collected translation pieces to guide an existing NMT model while translating this new sentence.</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8666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Guiding NMT with Translation Pieces</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7" name="矩形 6"/>
          <p:cNvSpPr/>
          <p:nvPr/>
        </p:nvSpPr>
        <p:spPr>
          <a:xfrm>
            <a:off x="573218" y="1179295"/>
            <a:ext cx="4341681"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Retrieving Translation Pieces</a:t>
            </a:r>
            <a:endParaRPr lang="zh-CN" altLang="en-US" sz="20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矩形 7"/>
              <p:cNvSpPr/>
              <p:nvPr/>
            </p:nvSpPr>
            <p:spPr>
              <a:xfrm>
                <a:off x="673343" y="2097693"/>
                <a:ext cx="1967205" cy="369332"/>
              </a:xfrm>
              <a:prstGeom prst="rect">
                <a:avLst/>
              </a:prstGeom>
            </p:spPr>
            <p:txBody>
              <a:bodyPr wrap="none">
                <a:spAutoFit/>
              </a:bodyPr>
              <a:lstStyle/>
              <a:p>
                <a:r>
                  <a:rPr lang="zh-CN" altLang="en-US" dirty="0" smtClean="0">
                    <a:latin typeface="Arial" panose="020B0604020202020204" pitchFamily="34" charset="0"/>
                    <a:cs typeface="Arial" panose="020B0604020202020204" pitchFamily="34" charset="0"/>
                  </a:rPr>
                  <a:t>input sentence</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endParaRPr lang="zh-CN" altLang="en-US" dirty="0">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73343" y="2097693"/>
                <a:ext cx="1967205" cy="369332"/>
              </a:xfrm>
              <a:prstGeom prst="rect">
                <a:avLst/>
              </a:prstGeom>
              <a:blipFill>
                <a:blip r:embed="rId3"/>
                <a:stretch>
                  <a:fillRect l="-2477"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760193" y="3678849"/>
                <a:ext cx="1793504" cy="369332"/>
              </a:xfrm>
              <a:prstGeom prst="rect">
                <a:avLst/>
              </a:prstGeom>
            </p:spPr>
            <p:txBody>
              <a:bodyPr wrap="none">
                <a:spAutoFit/>
              </a:bodyPr>
              <a:lstStyle/>
              <a:p>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𝑋</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smtClean="0">
                    <a:latin typeface="Arial" panose="020B0604020202020204" pitchFamily="34" charset="0"/>
                    <a:cs typeface="Arial" panose="020B0604020202020204" pitchFamily="34" charset="0"/>
                  </a:rPr>
                  <a:t> : 1 ≤ m ≤ M </a:t>
                </a:r>
                <a:endParaRPr lang="zh-CN" altLang="en-US" dirty="0">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760193" y="3678849"/>
                <a:ext cx="1793504" cy="369332"/>
              </a:xfrm>
              <a:prstGeom prst="rect">
                <a:avLst/>
              </a:prstGeom>
              <a:blipFill>
                <a:blip r:embed="rId4"/>
                <a:stretch>
                  <a:fillRect t="-8197" r="-2041" b="-24590"/>
                </a:stretch>
              </a:blipFill>
            </p:spPr>
            <p:txBody>
              <a:bodyPr/>
              <a:lstStyle/>
              <a:p>
                <a:r>
                  <a:rPr lang="zh-CN" altLang="en-US">
                    <a:noFill/>
                  </a:rPr>
                  <a:t> </a:t>
                </a:r>
              </a:p>
            </p:txBody>
          </p:sp>
        </mc:Fallback>
      </mc:AlternateContent>
      <p:sp>
        <p:nvSpPr>
          <p:cNvPr id="10" name="右箭头 9"/>
          <p:cNvSpPr/>
          <p:nvPr/>
        </p:nvSpPr>
        <p:spPr>
          <a:xfrm rot="5400000">
            <a:off x="1077447" y="2971037"/>
            <a:ext cx="901013" cy="1767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14119" y="2891325"/>
            <a:ext cx="941283" cy="369332"/>
          </a:xfrm>
          <a:prstGeom prst="rect">
            <a:avLst/>
          </a:prstGeom>
        </p:spPr>
        <p:txBody>
          <a:bodyPr wrap="none">
            <a:spAutoFit/>
          </a:bodyPr>
          <a:lstStyle/>
          <a:p>
            <a:r>
              <a:rPr lang="zh-CN" altLang="en-US" dirty="0" smtClean="0">
                <a:solidFill>
                  <a:schemeClr val="accent1">
                    <a:lumMod val="75000"/>
                  </a:schemeClr>
                </a:solidFill>
                <a:latin typeface="Arial" panose="020B0604020202020204" pitchFamily="34" charset="0"/>
                <a:cs typeface="Arial" panose="020B0604020202020204" pitchFamily="34" charset="0"/>
              </a:rPr>
              <a:t>Lucene</a:t>
            </a:r>
            <a:endParaRPr lang="zh-CN" altLang="en-US" dirty="0">
              <a:solidFill>
                <a:schemeClr val="accent1">
                  <a:lumMod val="75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 name="矩形 11"/>
              <p:cNvSpPr/>
              <p:nvPr/>
            </p:nvSpPr>
            <p:spPr>
              <a:xfrm>
                <a:off x="760193" y="5075339"/>
                <a:ext cx="2267338" cy="369332"/>
              </a:xfrm>
              <a:prstGeom prst="rect">
                <a:avLst/>
              </a:prstGeom>
            </p:spPr>
            <p:txBody>
              <a:bodyPr wrap="square">
                <a:spAutoFit/>
              </a:bodyPr>
              <a:lstStyle/>
              <a:p>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𝑌</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a:latin typeface="Arial" panose="020B0604020202020204" pitchFamily="34" charset="0"/>
                    <a:cs typeface="Arial" panose="020B0604020202020204" pitchFamily="34" charset="0"/>
                  </a:rPr>
                  <a:t> : 1 ≤ m ≤ M </a:t>
                </a:r>
              </a:p>
            </p:txBody>
          </p:sp>
        </mc:Choice>
        <mc:Fallback xmlns="">
          <p:sp>
            <p:nvSpPr>
              <p:cNvPr id="12" name="矩形 11"/>
              <p:cNvSpPr>
                <a:spLocks noRot="1" noChangeAspect="1" noMove="1" noResize="1" noEditPoints="1" noAdjustHandles="1" noChangeArrowheads="1" noChangeShapeType="1" noTextEdit="1"/>
              </p:cNvSpPr>
              <p:nvPr/>
            </p:nvSpPr>
            <p:spPr>
              <a:xfrm>
                <a:off x="760193" y="5075339"/>
                <a:ext cx="2267338"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3083169" y="2579029"/>
                <a:ext cx="8639840" cy="1200329"/>
              </a:xfrm>
              <a:prstGeom prst="rect">
                <a:avLst/>
              </a:prstGeom>
            </p:spPr>
            <p:txBody>
              <a:bodyPr wrap="square">
                <a:spAutoFit/>
              </a:bodyPr>
              <a:lstStyle/>
              <a:p>
                <a:pPr marL="285750" indent="-285750">
                  <a:buFont typeface="Arial" panose="020B0604020202020204" pitchFamily="34" charset="0"/>
                  <a:buChar char="•"/>
                </a:pPr>
                <a:r>
                  <a:rPr lang="en-US" altLang="zh-CN" dirty="0">
                    <a:latin typeface="Arial" panose="020B0604020202020204" pitchFamily="34" charset="0"/>
                    <a:cs typeface="Arial" panose="020B0604020202020204" pitchFamily="34" charset="0"/>
                  </a:rPr>
                  <a:t>For each retrieved source </a:t>
                </a:r>
                <a:r>
                  <a:rPr lang="en-US" altLang="zh-CN" dirty="0" smtClean="0">
                    <a:latin typeface="Arial" panose="020B0604020202020204" pitchFamily="34" charset="0"/>
                    <a:cs typeface="Arial" panose="020B0604020202020204" pitchFamily="34" charset="0"/>
                  </a:rPr>
                  <a:t>sentence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𝑋</m:t>
                        </m:r>
                      </m:e>
                      <m:sup>
                        <m:r>
                          <a:rPr lang="en-US" altLang="zh-CN" b="0" i="1" smtClean="0">
                            <a:latin typeface="Cambria Math" panose="02040503050406030204" pitchFamily="18" charset="0"/>
                            <a:cs typeface="Arial" panose="020B0604020202020204" pitchFamily="34" charset="0"/>
                          </a:rPr>
                          <m:t>𝑚</m:t>
                        </m:r>
                      </m:sup>
                    </m:sSup>
                  </m:oMath>
                </a14:m>
                <a:r>
                  <a:rPr lang="en-US" altLang="zh-CN" dirty="0" smtClean="0">
                    <a:latin typeface="Arial" panose="020B0604020202020204" pitchFamily="34" charset="0"/>
                    <a:cs typeface="Arial" panose="020B0604020202020204" pitchFamily="34" charset="0"/>
                  </a:rPr>
                  <a:t>, we compute its</a:t>
                </a:r>
                <a:r>
                  <a:rPr lang="zh-CN" altLang="en-US" dirty="0" smtClean="0">
                    <a:latin typeface="Arial" panose="020B0604020202020204" pitchFamily="34" charset="0"/>
                    <a:cs typeface="Arial" panose="020B0604020202020204" pitchFamily="34" charset="0"/>
                  </a:rPr>
                  <a:t> edit distance with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r>
                  <a:rPr lang="zh-CN" altLang="en-US" dirty="0" smtClean="0">
                    <a:latin typeface="Arial" panose="020B0604020202020204" pitchFamily="34" charset="0"/>
                    <a:cs typeface="Arial" panose="020B0604020202020204" pitchFamily="34" charset="0"/>
                  </a:rPr>
                  <a:t> as </a:t>
                </a:r>
                <a14:m>
                  <m:oMath xmlns:m="http://schemas.openxmlformats.org/officeDocument/2006/math">
                    <m:r>
                      <a:rPr lang="en-US" altLang="zh-CN" b="0" i="1" smtClean="0">
                        <a:latin typeface="Cambria Math" panose="02040503050406030204" pitchFamily="18" charset="0"/>
                        <a:cs typeface="Arial" panose="020B0604020202020204" pitchFamily="34" charset="0"/>
                      </a:rPr>
                      <m:t>𝑑</m:t>
                    </m:r>
                  </m:oMath>
                </a14:m>
                <a:r>
                  <a:rPr lang="zh-CN" altLang="en-US" dirty="0" smtClean="0">
                    <a:latin typeface="Arial" panose="020B0604020202020204" pitchFamily="34" charset="0"/>
                    <a:cs typeface="Arial" panose="020B0604020202020204" pitchFamily="34" charset="0"/>
                  </a:rPr>
                  <a:t>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r>
                  <a:rPr lang="zh-CN" altLang="en-US" dirty="0" smtClean="0">
                    <a:latin typeface="Arial" panose="020B0604020202020204" pitchFamily="34" charset="0"/>
                    <a:cs typeface="Arial" panose="020B0604020202020204" pitchFamily="34" charset="0"/>
                  </a:rPr>
                  <a:t>,</a:t>
                </a:r>
                <a:r>
                  <a:rPr lang="en-US" altLang="zh-CN" dirty="0" smtClean="0">
                    <a:cs typeface="Arial" panose="020B0604020202020204" pitchFamily="34" charset="0"/>
                  </a:rPr>
                  <a:t>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𝑋</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smtClean="0">
                    <a:latin typeface="Arial" panose="020B0604020202020204" pitchFamily="34" charset="0"/>
                    <a:cs typeface="Arial" panose="020B0604020202020204" pitchFamily="34" charset="0"/>
                  </a:rPr>
                  <a:t>) using dynamic programming. </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r</a:t>
                </a:r>
                <a:r>
                  <a:rPr lang="zh-CN" altLang="en-US" dirty="0" smtClean="0">
                    <a:latin typeface="Arial" panose="020B0604020202020204" pitchFamily="34" charset="0"/>
                    <a:cs typeface="Arial" panose="020B0604020202020204" pitchFamily="34" charset="0"/>
                  </a:rPr>
                  <a:t>ecord the </a:t>
                </a:r>
                <a:r>
                  <a:rPr lang="zh-CN" altLang="en-US" dirty="0" smtClean="0">
                    <a:solidFill>
                      <a:srgbClr val="FF0000"/>
                    </a:solidFill>
                    <a:latin typeface="Arial" panose="020B0604020202020204" pitchFamily="34" charset="0"/>
                    <a:cs typeface="Arial" panose="020B0604020202020204" pitchFamily="34" charset="0"/>
                  </a:rPr>
                  <a:t>unedited words </a:t>
                </a:r>
                <a:r>
                  <a:rPr lang="zh-CN" altLang="en-US" dirty="0" smtClean="0">
                    <a:latin typeface="Arial" panose="020B0604020202020204" pitchFamily="34" charset="0"/>
                    <a:cs typeface="Arial" panose="020B0604020202020204" pitchFamily="34" charset="0"/>
                  </a:rPr>
                  <a:t>in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𝑋</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smtClean="0">
                    <a:latin typeface="Arial" panose="020B0604020202020204" pitchFamily="34" charset="0"/>
                    <a:cs typeface="Arial" panose="020B0604020202020204" pitchFamily="34" charset="0"/>
                  </a:rPr>
                  <a:t> as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zh-CN" altLang="en-US" b="0" i="1" smtClean="0">
                            <a:latin typeface="Cambria Math" panose="02040503050406030204" pitchFamily="18" charset="0"/>
                            <a:cs typeface="Arial" panose="020B0604020202020204" pitchFamily="34" charset="0"/>
                          </a:rPr>
                          <m:t>𝒲</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smtClean="0">
                    <a:latin typeface="Arial" panose="020B0604020202020204" pitchFamily="34" charset="0"/>
                    <a:cs typeface="Arial" panose="020B0604020202020204" pitchFamily="34" charset="0"/>
                  </a:rPr>
                  <a:t>, and also note the words in the target sentence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𝑌</m:t>
                        </m:r>
                      </m:e>
                      <m:sup>
                        <m:r>
                          <a:rPr lang="en-US" altLang="zh-CN" b="0" i="1" smtClean="0">
                            <a:latin typeface="Cambria Math" panose="02040503050406030204" pitchFamily="18" charset="0"/>
                            <a:cs typeface="Arial" panose="020B0604020202020204" pitchFamily="34" charset="0"/>
                          </a:rPr>
                          <m:t>𝑚</m:t>
                        </m:r>
                      </m:sup>
                    </m:sSup>
                  </m:oMath>
                </a14:m>
                <a:r>
                  <a:rPr lang="zh-CN" altLang="en-US" dirty="0" smtClean="0">
                    <a:latin typeface="Arial" panose="020B0604020202020204" pitchFamily="34" charset="0"/>
                    <a:cs typeface="Arial" panose="020B0604020202020204" pitchFamily="34" charset="0"/>
                  </a:rPr>
                  <a:t> that correspond to source words in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zh-CN" altLang="en-US" b="0" i="1" smtClean="0">
                            <a:latin typeface="Cambria Math" panose="02040503050406030204" pitchFamily="18" charset="0"/>
                            <a:cs typeface="Arial" panose="020B0604020202020204" pitchFamily="34" charset="0"/>
                          </a:rPr>
                          <m:t>𝒲</m:t>
                        </m:r>
                      </m:e>
                      <m:sup>
                        <m:r>
                          <a:rPr lang="en-US" altLang="zh-CN" b="0" i="1" smtClean="0">
                            <a:latin typeface="Cambria Math" panose="02040503050406030204" pitchFamily="18" charset="0"/>
                            <a:cs typeface="Arial" panose="020B0604020202020204" pitchFamily="34" charset="0"/>
                          </a:rPr>
                          <m:t>𝑚</m:t>
                        </m:r>
                      </m:sup>
                    </m:sSup>
                  </m:oMath>
                </a14:m>
                <a:endParaRPr lang="zh-CN" altLang="en-US" dirty="0">
                  <a:latin typeface="Arial" panose="020B0604020202020204" pitchFamily="34" charset="0"/>
                  <a:cs typeface="Arial" panose="020B0604020202020204" pitchFamily="34"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3083169" y="2579029"/>
                <a:ext cx="8639840" cy="1200329"/>
              </a:xfrm>
              <a:prstGeom prst="rect">
                <a:avLst/>
              </a:prstGeom>
              <a:blipFill>
                <a:blip r:embed="rId6"/>
                <a:stretch>
                  <a:fillRect l="-494" t="-2538" b="-7107"/>
                </a:stretch>
              </a:blipFill>
            </p:spPr>
            <p:txBody>
              <a:bodyPr/>
              <a:lstStyle/>
              <a:p>
                <a:r>
                  <a:rPr lang="zh-CN" altLang="en-US">
                    <a:noFill/>
                  </a:rPr>
                  <a:t> </a:t>
                </a:r>
              </a:p>
            </p:txBody>
          </p:sp>
        </mc:Fallback>
      </mc:AlternateContent>
      <p:sp>
        <p:nvSpPr>
          <p:cNvPr id="14" name="右箭头 13"/>
          <p:cNvSpPr/>
          <p:nvPr/>
        </p:nvSpPr>
        <p:spPr>
          <a:xfrm rot="5400000">
            <a:off x="1077333" y="4473395"/>
            <a:ext cx="901013" cy="1767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矩形 14"/>
              <p:cNvSpPr/>
              <p:nvPr/>
            </p:nvSpPr>
            <p:spPr>
              <a:xfrm>
                <a:off x="3083169" y="4521341"/>
                <a:ext cx="8756798" cy="923330"/>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collect n-grams (up to 4-grams) from </a:t>
                </a:r>
                <a:r>
                  <a:rPr lang="en-US" altLang="zh-CN" dirty="0" smtClean="0">
                    <a:latin typeface="Arial" panose="020B0604020202020204" pitchFamily="34" charset="0"/>
                    <a:cs typeface="Arial" panose="020B0604020202020204" pitchFamily="34" charset="0"/>
                  </a:rPr>
                  <a:t>the retrieved target sentence </a:t>
                </a:r>
                <a14:m>
                  <m:oMath xmlns:m="http://schemas.openxmlformats.org/officeDocument/2006/math">
                    <m:sSup>
                      <m:sSupPr>
                        <m:ctrlPr>
                          <a:rPr lang="en-US" altLang="zh-CN" i="1" smtClean="0">
                            <a:latin typeface="Cambria Math" panose="02040503050406030204" pitchFamily="18" charset="0"/>
                            <a:cs typeface="Arial" panose="020B0604020202020204" pitchFamily="34" charset="0"/>
                          </a:rPr>
                        </m:ctrlPr>
                      </m:sSupPr>
                      <m:e>
                        <m:r>
                          <a:rPr lang="en-US" altLang="zh-CN" b="0" i="1" smtClean="0">
                            <a:latin typeface="Cambria Math" panose="02040503050406030204" pitchFamily="18" charset="0"/>
                            <a:cs typeface="Arial" panose="020B0604020202020204" pitchFamily="34" charset="0"/>
                          </a:rPr>
                          <m:t>𝑌</m:t>
                        </m:r>
                      </m:e>
                      <m:sup>
                        <m:r>
                          <a:rPr lang="en-US" altLang="zh-CN" b="0" i="1" smtClean="0">
                            <a:latin typeface="Cambria Math" panose="02040503050406030204" pitchFamily="18" charset="0"/>
                            <a:cs typeface="Arial" panose="020B0604020202020204" pitchFamily="34" charset="0"/>
                          </a:rPr>
                          <m:t>𝑚</m:t>
                        </m:r>
                      </m:sup>
                    </m:sSup>
                  </m:oMath>
                </a14:m>
                <a:r>
                  <a:rPr lang="en-US" altLang="zh-CN" dirty="0" smtClean="0">
                    <a:latin typeface="Arial" panose="020B0604020202020204" pitchFamily="34" charset="0"/>
                    <a:cs typeface="Arial" panose="020B0604020202020204" pitchFamily="34" charset="0"/>
                  </a:rPr>
                  <a:t> as possible translation pieces </a:t>
                </a:r>
                <a14:m>
                  <m:oMath xmlns:m="http://schemas.openxmlformats.org/officeDocument/2006/math">
                    <m:sSubSup>
                      <m:sSubSupPr>
                        <m:ctrlPr>
                          <a:rPr lang="en-US" altLang="zh-CN" i="1" smtClean="0">
                            <a:latin typeface="Cambria Math" panose="02040503050406030204" pitchFamily="18" charset="0"/>
                            <a:cs typeface="Arial" panose="020B0604020202020204" pitchFamily="34" charset="0"/>
                          </a:rPr>
                        </m:ctrlPr>
                      </m:sSubSupPr>
                      <m:e>
                        <m:r>
                          <a:rPr lang="en-US" altLang="zh-CN" b="0" i="1" smtClean="0">
                            <a:latin typeface="Cambria Math" panose="02040503050406030204" pitchFamily="18" charset="0"/>
                            <a:cs typeface="Arial" panose="020B0604020202020204" pitchFamily="34" charset="0"/>
                          </a:rPr>
                          <m:t>𝐺</m:t>
                        </m:r>
                      </m:e>
                      <m:sub>
                        <m:r>
                          <a:rPr lang="en-US" altLang="zh-CN" b="0" i="1" smtClean="0">
                            <a:latin typeface="Cambria Math" panose="02040503050406030204" pitchFamily="18" charset="0"/>
                            <a:cs typeface="Arial" panose="020B0604020202020204" pitchFamily="34" charset="0"/>
                          </a:rPr>
                          <m:t>𝑋</m:t>
                        </m:r>
                      </m:sub>
                      <m:sup>
                        <m:r>
                          <a:rPr lang="en-US" altLang="zh-CN" b="0" i="1" smtClean="0">
                            <a:latin typeface="Cambria Math" panose="02040503050406030204" pitchFamily="18" charset="0"/>
                            <a:cs typeface="Arial" panose="020B0604020202020204" pitchFamily="34" charset="0"/>
                          </a:rPr>
                          <m:t>𝑚</m:t>
                        </m:r>
                      </m:sup>
                    </m:sSubSup>
                  </m:oMath>
                </a14:m>
                <a:r>
                  <a:rPr lang="en-US" altLang="zh-CN" dirty="0" smtClean="0">
                    <a:latin typeface="Arial" panose="020B0604020202020204" pitchFamily="34" charset="0"/>
                    <a:cs typeface="Arial" panose="020B0604020202020204" pitchFamily="34" charset="0"/>
                  </a:rPr>
                  <a:t> for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r>
                  <a:rPr lang="zh-CN" altLang="en-US"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and discard n-grams that are not related to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The final </a:t>
                </a:r>
                <a:r>
                  <a:rPr lang="en-US" altLang="zh-CN" dirty="0" smtClean="0">
                    <a:solidFill>
                      <a:schemeClr val="accent1">
                        <a:lumMod val="75000"/>
                      </a:schemeClr>
                    </a:solidFill>
                    <a:latin typeface="Arial" panose="020B0604020202020204" pitchFamily="34" charset="0"/>
                    <a:cs typeface="Arial" panose="020B0604020202020204" pitchFamily="34" charset="0"/>
                  </a:rPr>
                  <a:t>translation pieces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𝐺</m:t>
                        </m:r>
                      </m:e>
                      <m:sub>
                        <m:r>
                          <a:rPr lang="en-US" altLang="zh-CN" b="0" i="1" dirty="0" smtClean="0">
                            <a:latin typeface="Cambria Math" panose="02040503050406030204" pitchFamily="18" charset="0"/>
                            <a:cs typeface="Arial" panose="020B0604020202020204" pitchFamily="34" charset="0"/>
                          </a:rPr>
                          <m:t>𝑋</m:t>
                        </m:r>
                      </m:sub>
                    </m:sSub>
                  </m:oMath>
                </a14:m>
                <a:r>
                  <a:rPr lang="en-US" altLang="zh-CN" dirty="0" smtClean="0">
                    <a:latin typeface="Arial" panose="020B0604020202020204" pitchFamily="34" charset="0"/>
                    <a:cs typeface="Arial" panose="020B0604020202020204" pitchFamily="34" charset="0"/>
                  </a:rPr>
                  <a:t> collected for </a:t>
                </a:r>
                <a14:m>
                  <m:oMath xmlns:m="http://schemas.openxmlformats.org/officeDocument/2006/math">
                    <m:r>
                      <a:rPr lang="en-US" altLang="zh-CN" b="0" i="1" smtClean="0">
                        <a:latin typeface="Cambria Math" panose="02040503050406030204" pitchFamily="18" charset="0"/>
                        <a:cs typeface="Arial" panose="020B0604020202020204" pitchFamily="34" charset="0"/>
                      </a:rPr>
                      <m:t>𝑋</m:t>
                    </m:r>
                  </m:oMath>
                </a14:m>
                <a:r>
                  <a:rPr lang="en-US" altLang="zh-CN" dirty="0" smtClean="0">
                    <a:latin typeface="Arial" panose="020B0604020202020204" pitchFamily="34" charset="0"/>
                    <a:cs typeface="Arial" panose="020B0604020202020204" pitchFamily="34" charset="0"/>
                  </a:rPr>
                  <a:t> are computed as:</a:t>
                </a:r>
                <a:endParaRPr lang="zh-CN" altLang="en-US" dirty="0">
                  <a:latin typeface="Arial" panose="020B0604020202020204" pitchFamily="34" charset="0"/>
                  <a:cs typeface="Arial" panose="020B0604020202020204" pitchFamily="34"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3083169" y="4521341"/>
                <a:ext cx="8756798" cy="923330"/>
              </a:xfrm>
              <a:prstGeom prst="rect">
                <a:avLst/>
              </a:prstGeom>
              <a:blipFill>
                <a:blip r:embed="rId7"/>
                <a:stretch>
                  <a:fillRect l="-487" t="-3974" r="-975" b="-9934"/>
                </a:stretch>
              </a:blipFill>
            </p:spPr>
            <p:txBody>
              <a:bodyPr/>
              <a:lstStyle/>
              <a:p>
                <a:r>
                  <a:rPr lang="zh-CN" altLang="en-US">
                    <a:noFill/>
                  </a:rPr>
                  <a:t> </a:t>
                </a:r>
              </a:p>
            </p:txBody>
          </p:sp>
        </mc:Fallback>
      </mc:AlternateContent>
      <p:pic>
        <p:nvPicPr>
          <p:cNvPr id="16" name="图片 15"/>
          <p:cNvPicPr>
            <a:picLocks noChangeAspect="1"/>
          </p:cNvPicPr>
          <p:nvPr/>
        </p:nvPicPr>
        <p:blipFill>
          <a:blip r:embed="rId8"/>
          <a:stretch>
            <a:fillRect/>
          </a:stretch>
        </p:blipFill>
        <p:spPr>
          <a:xfrm>
            <a:off x="5585305" y="5740233"/>
            <a:ext cx="1696805" cy="794249"/>
          </a:xfrm>
          <a:prstGeom prst="rect">
            <a:avLst/>
          </a:prstGeom>
        </p:spPr>
      </p:pic>
      <p:pic>
        <p:nvPicPr>
          <p:cNvPr id="17" name="图片 16"/>
          <p:cNvPicPr>
            <a:picLocks noChangeAspect="1"/>
          </p:cNvPicPr>
          <p:nvPr/>
        </p:nvPicPr>
        <p:blipFill>
          <a:blip r:embed="rId9"/>
          <a:stretch>
            <a:fillRect/>
          </a:stretch>
        </p:blipFill>
        <p:spPr>
          <a:xfrm>
            <a:off x="4800124" y="859610"/>
            <a:ext cx="6922885" cy="1670284"/>
          </a:xfrm>
          <a:prstGeom prst="rect">
            <a:avLst/>
          </a:prstGeom>
        </p:spPr>
      </p:pic>
      <p:pic>
        <p:nvPicPr>
          <p:cNvPr id="18" name="图片 17"/>
          <p:cNvPicPr>
            <a:picLocks noChangeAspect="1"/>
          </p:cNvPicPr>
          <p:nvPr/>
        </p:nvPicPr>
        <p:blipFill>
          <a:blip r:embed="rId10"/>
          <a:stretch>
            <a:fillRect/>
          </a:stretch>
        </p:blipFill>
        <p:spPr>
          <a:xfrm>
            <a:off x="7616217" y="5500882"/>
            <a:ext cx="3337411" cy="1272949"/>
          </a:xfrm>
          <a:prstGeom prst="rect">
            <a:avLst/>
          </a:prstGeom>
        </p:spPr>
      </p:pic>
    </p:spTree>
    <p:extLst>
      <p:ext uri="{BB962C8B-B14F-4D97-AF65-F5344CB8AC3E}">
        <p14:creationId xmlns:p14="http://schemas.microsoft.com/office/powerpoint/2010/main" val="230294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up)">
                                      <p:cBhvr>
                                        <p:cTn id="13" dur="500"/>
                                        <p:tgtEl>
                                          <p:spTgt spid="1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500"/>
                                        <p:tgtEl>
                                          <p:spTgt spid="1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2" grpId="0"/>
      <p:bldP spid="13" grpId="0"/>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Guiding NMT with Translation Pieces</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7" name="矩形 6"/>
          <p:cNvSpPr/>
          <p:nvPr/>
        </p:nvSpPr>
        <p:spPr>
          <a:xfrm>
            <a:off x="573218" y="1179295"/>
            <a:ext cx="4341681"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Retrieving Translation Pieces</a:t>
            </a:r>
            <a:endParaRPr lang="zh-CN" altLang="en-US" sz="2000"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685799" y="1819567"/>
            <a:ext cx="8041990" cy="1895301"/>
          </a:xfrm>
          <a:prstGeom prst="rect">
            <a:avLst/>
          </a:prstGeom>
        </p:spPr>
      </p:pic>
      <p:sp>
        <p:nvSpPr>
          <p:cNvPr id="5" name="矩形 4"/>
          <p:cNvSpPr/>
          <p:nvPr/>
        </p:nvSpPr>
        <p:spPr>
          <a:xfrm>
            <a:off x="685799" y="3948021"/>
            <a:ext cx="11229975" cy="646331"/>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However, when a retrieved source sentence is not very similar with the input sentence, the translation pieces collected from its target side will be less likely to be correct translation pieces for the input sentence.</a:t>
            </a:r>
            <a:endParaRPr lang="zh-CN" altLang="en-US"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矩形 5"/>
              <p:cNvSpPr/>
              <p:nvPr/>
            </p:nvSpPr>
            <p:spPr>
              <a:xfrm>
                <a:off x="685799" y="4730684"/>
                <a:ext cx="11572876" cy="646331"/>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C</a:t>
                </a:r>
                <a:r>
                  <a:rPr lang="zh-CN" altLang="en-US" dirty="0" smtClean="0">
                    <a:latin typeface="Arial" panose="020B0604020202020204" pitchFamily="34" charset="0"/>
                    <a:cs typeface="Arial" panose="020B0604020202020204" pitchFamily="34" charset="0"/>
                  </a:rPr>
                  <a:t>ompute a score for each u ∈ </a:t>
                </a:r>
                <a14:m>
                  <m:oMath xmlns:m="http://schemas.openxmlformats.org/officeDocument/2006/math">
                    <m:sSub>
                      <m:sSubPr>
                        <m:ctrlPr>
                          <a:rPr lang="en-US" altLang="zh-CN" i="1" dirty="0" smtClean="0">
                            <a:latin typeface="Cambria Math" panose="02040503050406030204" pitchFamily="18" charset="0"/>
                            <a:cs typeface="Arial" panose="020B0604020202020204" pitchFamily="34" charset="0"/>
                          </a:rPr>
                        </m:ctrlPr>
                      </m:sSubPr>
                      <m:e>
                        <m:r>
                          <a:rPr lang="en-US" altLang="zh-CN" b="0" i="1" dirty="0" smtClean="0">
                            <a:latin typeface="Cambria Math" panose="02040503050406030204" pitchFamily="18" charset="0"/>
                            <a:cs typeface="Arial" panose="020B0604020202020204" pitchFamily="34" charset="0"/>
                          </a:rPr>
                          <m:t>𝐺</m:t>
                        </m:r>
                      </m:e>
                      <m:sub>
                        <m:r>
                          <a:rPr lang="en-US" altLang="zh-CN" b="0" i="1" dirty="0" smtClean="0">
                            <a:latin typeface="Cambria Math" panose="02040503050406030204" pitchFamily="18" charset="0"/>
                            <a:cs typeface="Arial" panose="020B0604020202020204" pitchFamily="34" charset="0"/>
                          </a:rPr>
                          <m:t>𝑋</m:t>
                        </m:r>
                      </m:sub>
                    </m:sSub>
                  </m:oMath>
                </a14:m>
                <a:r>
                  <a:rPr lang="zh-CN" altLang="en-US" dirty="0" smtClean="0">
                    <a:latin typeface="Arial" panose="020B0604020202020204" pitchFamily="34" charset="0"/>
                    <a:cs typeface="Arial" panose="020B0604020202020204" pitchFamily="34" charset="0"/>
                  </a:rPr>
                  <a:t> to measure how likely it is a correct translation piece for X based on sentence similarity between the retrieved source sentences and the input sentence as following</a:t>
                </a:r>
                <a:endParaRPr lang="zh-CN" altLang="en-US" dirty="0">
                  <a:latin typeface="Arial" panose="020B0604020202020204" pitchFamily="34" charset="0"/>
                  <a:cs typeface="Arial" panose="020B0604020202020204" pitchFamily="34"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85799" y="4730684"/>
                <a:ext cx="11572876" cy="646331"/>
              </a:xfrm>
              <a:prstGeom prst="rect">
                <a:avLst/>
              </a:prstGeom>
              <a:blipFill>
                <a:blip r:embed="rId4"/>
                <a:stretch>
                  <a:fillRect l="-316" t="-4717" b="-14151"/>
                </a:stretch>
              </a:blipFill>
            </p:spPr>
            <p:txBody>
              <a:bodyPr/>
              <a:lstStyle/>
              <a:p>
                <a:r>
                  <a:rPr lang="zh-CN" altLang="en-US">
                    <a:noFill/>
                  </a:rPr>
                  <a:t> </a:t>
                </a:r>
              </a:p>
            </p:txBody>
          </p:sp>
        </mc:Fallback>
      </mc:AlternateContent>
      <p:pic>
        <p:nvPicPr>
          <p:cNvPr id="17" name="图片 16"/>
          <p:cNvPicPr>
            <a:picLocks noChangeAspect="1"/>
          </p:cNvPicPr>
          <p:nvPr/>
        </p:nvPicPr>
        <p:blipFill>
          <a:blip r:embed="rId5"/>
          <a:stretch>
            <a:fillRect/>
          </a:stretch>
        </p:blipFill>
        <p:spPr>
          <a:xfrm>
            <a:off x="3581666" y="5513347"/>
            <a:ext cx="3134911" cy="1178866"/>
          </a:xfrm>
          <a:prstGeom prst="rect">
            <a:avLst/>
          </a:prstGeom>
        </p:spPr>
      </p:pic>
      <p:pic>
        <p:nvPicPr>
          <p:cNvPr id="18" name="图片 17"/>
          <p:cNvPicPr>
            <a:picLocks noChangeAspect="1"/>
          </p:cNvPicPr>
          <p:nvPr/>
        </p:nvPicPr>
        <p:blipFill>
          <a:blip r:embed="rId6"/>
          <a:stretch>
            <a:fillRect/>
          </a:stretch>
        </p:blipFill>
        <p:spPr>
          <a:xfrm>
            <a:off x="7515449" y="5796956"/>
            <a:ext cx="2983077" cy="607664"/>
          </a:xfrm>
          <a:prstGeom prst="rect">
            <a:avLst/>
          </a:prstGeom>
        </p:spPr>
      </p:pic>
    </p:spTree>
    <p:extLst>
      <p:ext uri="{BB962C8B-B14F-4D97-AF65-F5344CB8AC3E}">
        <p14:creationId xmlns:p14="http://schemas.microsoft.com/office/powerpoint/2010/main" val="201134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6"/>
          <p:cNvSpPr txBox="1"/>
          <p:nvPr/>
        </p:nvSpPr>
        <p:spPr>
          <a:xfrm>
            <a:off x="573219" y="164145"/>
            <a:ext cx="9151806" cy="646331"/>
          </a:xfrm>
          <a:prstGeom prst="rect">
            <a:avLst/>
          </a:prstGeom>
          <a:noFill/>
        </p:spPr>
        <p:txBody>
          <a:bodyPr wrap="square" rtlCol="0">
            <a:spAutoFit/>
          </a:bodyPr>
          <a:lstStyle/>
          <a:p>
            <a:r>
              <a:rPr lang="en-US" altLang="zh-CN" sz="3600" b="1" dirty="0" smtClean="0">
                <a:solidFill>
                  <a:schemeClr val="tx1">
                    <a:lumMod val="85000"/>
                    <a:lumOff val="15000"/>
                  </a:schemeClr>
                </a:solidFill>
                <a:latin typeface="Arial" panose="020B0604020202020204" pitchFamily="34" charset="0"/>
                <a:ea typeface="+mj-ea"/>
                <a:cs typeface="Arial" panose="020B0604020202020204" pitchFamily="34" charset="0"/>
              </a:rPr>
              <a:t>Guiding NMT with Translation Pieces</a:t>
            </a:r>
            <a:endParaRPr lang="zh-CN" altLang="en-US" sz="3600" b="1" dirty="0">
              <a:solidFill>
                <a:schemeClr val="tx1">
                  <a:lumMod val="85000"/>
                  <a:lumOff val="15000"/>
                </a:schemeClr>
              </a:solidFill>
              <a:latin typeface="Arial" panose="020B0604020202020204" pitchFamily="34" charset="0"/>
              <a:ea typeface="+mj-ea"/>
              <a:cs typeface="Arial" panose="020B0604020202020204" pitchFamily="34" charset="0"/>
            </a:endParaRPr>
          </a:p>
        </p:txBody>
      </p:sp>
      <p:sp>
        <p:nvSpPr>
          <p:cNvPr id="7" name="矩形 6"/>
          <p:cNvSpPr/>
          <p:nvPr/>
        </p:nvSpPr>
        <p:spPr>
          <a:xfrm>
            <a:off x="573218" y="1179295"/>
            <a:ext cx="6246682"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Guiding NMT with Retrieved Translation Pieces</a:t>
            </a:r>
            <a:endParaRPr lang="zh-CN" altLang="en-US" sz="2000" b="1" dirty="0">
              <a:latin typeface="Arial" panose="020B0604020202020204" pitchFamily="34" charset="0"/>
              <a:cs typeface="Arial" panose="020B0604020202020204" pitchFamily="34" charset="0"/>
            </a:endParaRPr>
          </a:p>
        </p:txBody>
      </p:sp>
      <p:sp>
        <p:nvSpPr>
          <p:cNvPr id="8" name="矩形 7"/>
          <p:cNvSpPr/>
          <p:nvPr/>
        </p:nvSpPr>
        <p:spPr>
          <a:xfrm>
            <a:off x="573218" y="1678380"/>
            <a:ext cx="11163300" cy="923330"/>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A</a:t>
            </a:r>
            <a:r>
              <a:rPr lang="zh-CN" altLang="en-US" dirty="0" smtClean="0">
                <a:latin typeface="Arial" panose="020B0604020202020204" pitchFamily="34" charset="0"/>
                <a:cs typeface="Arial" panose="020B0604020202020204" pitchFamily="34" charset="0"/>
              </a:rPr>
              <a:t>dd an additional reward for n-grams that occur in the collected translation pieces.</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At each time step t, we update the probabilities over the output vocabulary and increase the probabilities of those that result in matched n-grams according to</a:t>
            </a:r>
            <a:endParaRPr lang="zh-CN" altLang="en-US" dirty="0">
              <a:latin typeface="Arial" panose="020B0604020202020204" pitchFamily="34" charset="0"/>
              <a:cs typeface="Arial" panose="020B0604020202020204" pitchFamily="34" charset="0"/>
            </a:endParaRPr>
          </a:p>
        </p:txBody>
      </p:sp>
      <p:pic>
        <p:nvPicPr>
          <p:cNvPr id="9" name="图片 8"/>
          <p:cNvPicPr>
            <a:picLocks noChangeAspect="1"/>
          </p:cNvPicPr>
          <p:nvPr/>
        </p:nvPicPr>
        <p:blipFill>
          <a:blip r:embed="rId3"/>
          <a:stretch>
            <a:fillRect/>
          </a:stretch>
        </p:blipFill>
        <p:spPr>
          <a:xfrm>
            <a:off x="3101755" y="2896739"/>
            <a:ext cx="3421519" cy="1449330"/>
          </a:xfrm>
          <a:prstGeom prst="rect">
            <a:avLst/>
          </a:prstGeom>
        </p:spPr>
      </p:pic>
      <mc:AlternateContent xmlns:mc="http://schemas.openxmlformats.org/markup-compatibility/2006" xmlns:a14="http://schemas.microsoft.com/office/drawing/2010/main">
        <mc:Choice Requires="a14">
          <p:sp>
            <p:nvSpPr>
              <p:cNvPr id="10" name="矩形 9"/>
              <p:cNvSpPr/>
              <p:nvPr/>
            </p:nvSpPr>
            <p:spPr>
              <a:xfrm>
                <a:off x="808892" y="4767257"/>
                <a:ext cx="10492381" cy="672620"/>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where </a:t>
                </a:r>
                <a14:m>
                  <m:oMath xmlns:m="http://schemas.openxmlformats.org/officeDocument/2006/math">
                    <m:r>
                      <a:rPr lang="zh-CN" altLang="en-US" i="1" smtClean="0">
                        <a:latin typeface="Cambria Math" panose="02040503050406030204" pitchFamily="18" charset="0"/>
                        <a:cs typeface="Arial" panose="020B0604020202020204" pitchFamily="34" charset="0"/>
                      </a:rPr>
                      <m:t>𝜆</m:t>
                    </m:r>
                  </m:oMath>
                </a14:m>
                <a:r>
                  <a:rPr lang="zh-CN" altLang="en-US" dirty="0" smtClean="0">
                    <a:latin typeface="Arial" panose="020B0604020202020204" pitchFamily="34" charset="0"/>
                    <a:cs typeface="Arial" panose="020B0604020202020204" pitchFamily="34" charset="0"/>
                  </a:rPr>
                  <a:t> can be tuned on the development set and </a:t>
                </a:r>
                <a14:m>
                  <m:oMath xmlns:m="http://schemas.openxmlformats.org/officeDocument/2006/math">
                    <m:r>
                      <a:rPr lang="zh-CN" altLang="en-US" i="1" dirty="0" smtClean="0">
                        <a:latin typeface="Cambria Math" panose="02040503050406030204" pitchFamily="18" charset="0"/>
                        <a:cs typeface="Arial" panose="020B0604020202020204" pitchFamily="34" charset="0"/>
                      </a:rPr>
                      <m:t>𝛿</m:t>
                    </m:r>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m:t>
                    </m:r>
                  </m:oMath>
                </a14:m>
                <a:r>
                  <a:rPr lang="zh-CN" altLang="en-US" dirty="0" smtClean="0">
                    <a:latin typeface="Arial" panose="020B0604020202020204" pitchFamily="34" charset="0"/>
                    <a:cs typeface="Arial" panose="020B0604020202020204" pitchFamily="34" charset="0"/>
                  </a:rPr>
                  <a:t> is computed as Equation </a:t>
                </a:r>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 if </a:t>
                </a:r>
                <a14:m>
                  <m:oMath xmlns:m="http://schemas.openxmlformats.org/officeDocument/2006/math">
                    <m:sSubSup>
                      <m:sSubSupPr>
                        <m:ctrlPr>
                          <a:rPr lang="en-US" altLang="zh-CN" i="1" smtClean="0">
                            <a:latin typeface="Cambria Math" panose="02040503050406030204" pitchFamily="18" charset="0"/>
                            <a:cs typeface="Arial" panose="020B0604020202020204" pitchFamily="34" charset="0"/>
                          </a:rPr>
                        </m:ctrlPr>
                      </m:sSubSupPr>
                      <m:e>
                        <m:r>
                          <a:rPr lang="en-US" altLang="zh-CN" b="0" i="1" smtClean="0">
                            <a:latin typeface="Cambria Math" panose="02040503050406030204" pitchFamily="18" charset="0"/>
                            <a:cs typeface="Arial" panose="020B0604020202020204" pitchFamily="34" charset="0"/>
                          </a:rPr>
                          <m:t>𝑦</m:t>
                        </m:r>
                      </m:e>
                      <m:sub>
                        <m:r>
                          <a:rPr lang="en-US" altLang="zh-CN" b="0" i="1" smtClean="0">
                            <a:latin typeface="Cambria Math" panose="02040503050406030204" pitchFamily="18" charset="0"/>
                            <a:cs typeface="Arial" panose="020B0604020202020204" pitchFamily="34" charset="0"/>
                          </a:rPr>
                          <m:t>𝑡</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𝑛</m:t>
                        </m:r>
                        <m:r>
                          <a:rPr lang="en-US" altLang="zh-CN" b="0" i="1" smtClean="0">
                            <a:latin typeface="Cambria Math" panose="02040503050406030204" pitchFamily="18" charset="0"/>
                            <a:cs typeface="Arial" panose="020B0604020202020204" pitchFamily="34" charset="0"/>
                          </a:rPr>
                          <m:t>+1</m:t>
                        </m:r>
                      </m:sub>
                      <m:sup>
                        <m:r>
                          <a:rPr lang="en-US" altLang="zh-CN" b="0" i="1" smtClean="0">
                            <a:latin typeface="Cambria Math" panose="02040503050406030204" pitchFamily="18" charset="0"/>
                            <a:cs typeface="Arial" panose="020B0604020202020204" pitchFamily="34" charset="0"/>
                          </a:rPr>
                          <m:t>𝑡</m:t>
                        </m:r>
                      </m:sup>
                    </m:sSubSup>
                    <m:r>
                      <a:rPr lang="en-US" altLang="zh-CN" i="1" smtClean="0">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i="1" smtClean="0">
                            <a:latin typeface="Cambria Math" panose="02040503050406030204" pitchFamily="18" charset="0"/>
                            <a:ea typeface="Cambria Math" panose="02040503050406030204" pitchFamily="18" charset="0"/>
                            <a:cs typeface="Arial" panose="020B0604020202020204" pitchFamily="34" charset="0"/>
                          </a:rPr>
                        </m:ctrlPr>
                      </m:sSubPr>
                      <m:e>
                        <m:r>
                          <a:rPr lang="en-US" altLang="zh-CN" b="0" i="1" smtClean="0">
                            <a:latin typeface="Cambria Math" panose="02040503050406030204" pitchFamily="18" charset="0"/>
                            <a:ea typeface="Cambria Math" panose="02040503050406030204" pitchFamily="18" charset="0"/>
                            <a:cs typeface="Arial" panose="020B0604020202020204" pitchFamily="34" charset="0"/>
                          </a:rPr>
                          <m:t>𝐺</m:t>
                        </m:r>
                      </m:e>
                      <m:sub>
                        <m:r>
                          <a:rPr lang="en-US" altLang="zh-CN" b="0" i="1" smtClean="0">
                            <a:latin typeface="Cambria Math" panose="02040503050406030204" pitchFamily="18" charset="0"/>
                            <a:ea typeface="Cambria Math" panose="02040503050406030204" pitchFamily="18" charset="0"/>
                            <a:cs typeface="Arial" panose="020B0604020202020204" pitchFamily="34" charset="0"/>
                          </a:rPr>
                          <m:t>𝑋</m:t>
                        </m:r>
                      </m:sub>
                    </m:sSub>
                  </m:oMath>
                </a14:m>
                <a:r>
                  <a:rPr lang="zh-CN" altLang="en-US" dirty="0" smtClean="0">
                    <a:latin typeface="Arial" panose="020B0604020202020204" pitchFamily="34" charset="0"/>
                    <a:cs typeface="Arial" panose="020B0604020202020204" pitchFamily="34" charset="0"/>
                  </a:rPr>
                  <a:t>,</a:t>
                </a:r>
              </a:p>
              <a:p>
                <a:r>
                  <a:rPr lang="zh-CN" altLang="en-US" dirty="0" smtClean="0">
                    <a:latin typeface="Arial" panose="020B0604020202020204" pitchFamily="34" charset="0"/>
                    <a:cs typeface="Arial" panose="020B0604020202020204" pitchFamily="34" charset="0"/>
                  </a:rPr>
                  <a:t>otherwise</a:t>
                </a:r>
                <a14:m>
                  <m:oMath xmlns:m="http://schemas.openxmlformats.org/officeDocument/2006/math">
                    <m:r>
                      <a:rPr lang="en-US" altLang="zh-CN" b="0" i="0" dirty="0" smtClean="0">
                        <a:latin typeface="Cambria Math" panose="02040503050406030204" pitchFamily="18" charset="0"/>
                        <a:cs typeface="Arial" panose="020B0604020202020204" pitchFamily="34" charset="0"/>
                      </a:rPr>
                      <m:t> </m:t>
                    </m:r>
                    <m:r>
                      <a:rPr lang="zh-CN" altLang="en-US" i="1" dirty="0" smtClean="0">
                        <a:latin typeface="Cambria Math" panose="02040503050406030204" pitchFamily="18" charset="0"/>
                        <a:cs typeface="Arial" panose="020B0604020202020204" pitchFamily="34" charset="0"/>
                      </a:rPr>
                      <m:t>𝛿</m:t>
                    </m:r>
                    <m:r>
                      <a:rPr lang="en-US" altLang="zh-CN" b="0" i="1" dirty="0" smtClean="0">
                        <a:latin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ea typeface="Cambria Math" panose="02040503050406030204" pitchFamily="18" charset="0"/>
                        <a:cs typeface="Arial" panose="020B0604020202020204" pitchFamily="34" charset="0"/>
                      </a:rPr>
                      <m:t>∙</m:t>
                    </m:r>
                    <m:r>
                      <a:rPr lang="en-US" altLang="zh-CN" b="0" i="1" dirty="0" smtClean="0">
                        <a:latin typeface="Cambria Math" panose="02040503050406030204" pitchFamily="18" charset="0"/>
                        <a:cs typeface="Arial" panose="020B0604020202020204" pitchFamily="34" charset="0"/>
                      </a:rPr>
                      <m:t>)</m:t>
                    </m:r>
                  </m:oMath>
                </a14:m>
                <a:r>
                  <a:rPr lang="zh-CN" altLang="en-US" dirty="0" smtClean="0">
                    <a:latin typeface="Arial" panose="020B0604020202020204" pitchFamily="34" charset="0"/>
                    <a:cs typeface="Arial" panose="020B0604020202020204" pitchFamily="34" charset="0"/>
                  </a:rPr>
                  <a:t> = 0</a:t>
                </a:r>
                <a:endParaRPr lang="zh-CN" altLang="en-US" dirty="0">
                  <a:latin typeface="Arial" panose="020B0604020202020204" pitchFamily="34" charset="0"/>
                  <a:cs typeface="Arial" panose="020B0604020202020204" pitchFamily="34"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808892" y="4767257"/>
                <a:ext cx="10492381" cy="672620"/>
              </a:xfrm>
              <a:prstGeom prst="rect">
                <a:avLst/>
              </a:prstGeom>
              <a:blipFill>
                <a:blip r:embed="rId4"/>
                <a:stretch>
                  <a:fillRect l="-523" t="-3636" b="-10909"/>
                </a:stretch>
              </a:blipFill>
            </p:spPr>
            <p:txBody>
              <a:bodyPr/>
              <a:lstStyle/>
              <a:p>
                <a:r>
                  <a:rPr lang="zh-CN" altLang="en-US">
                    <a:noFill/>
                  </a:rPr>
                  <a:t> </a:t>
                </a:r>
              </a:p>
            </p:txBody>
          </p:sp>
        </mc:Fallback>
      </mc:AlternateContent>
      <p:pic>
        <p:nvPicPr>
          <p:cNvPr id="13" name="图片 12"/>
          <p:cNvPicPr>
            <a:picLocks noChangeAspect="1"/>
          </p:cNvPicPr>
          <p:nvPr/>
        </p:nvPicPr>
        <p:blipFill>
          <a:blip r:embed="rId5"/>
          <a:stretch>
            <a:fillRect/>
          </a:stretch>
        </p:blipFill>
        <p:spPr>
          <a:xfrm>
            <a:off x="3684989" y="5332750"/>
            <a:ext cx="3134911" cy="1178866"/>
          </a:xfrm>
          <a:prstGeom prst="rect">
            <a:avLst/>
          </a:prstGeom>
        </p:spPr>
      </p:pic>
      <p:sp>
        <p:nvSpPr>
          <p:cNvPr id="11" name="矩形 10"/>
          <p:cNvSpPr/>
          <p:nvPr/>
        </p:nvSpPr>
        <p:spPr>
          <a:xfrm>
            <a:off x="6875858" y="5676399"/>
            <a:ext cx="484440"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(1)</a:t>
            </a:r>
            <a:r>
              <a:rPr lang="zh-CN" altLang="en-US" dirty="0" smtClean="0">
                <a:latin typeface="Arial" panose="020B0604020202020204" pitchFamily="34" charset="0"/>
                <a:cs typeface="Arial" panose="020B0604020202020204" pitchFamily="34" charset="0"/>
              </a:rPr>
              <a:t> </a:t>
            </a:r>
            <a:endParaRPr lang="zh-CN" altLang="en-US" dirty="0"/>
          </a:p>
        </p:txBody>
      </p:sp>
      <p:pic>
        <p:nvPicPr>
          <p:cNvPr id="12" name="图片 11"/>
          <p:cNvPicPr>
            <a:picLocks noChangeAspect="1"/>
          </p:cNvPicPr>
          <p:nvPr/>
        </p:nvPicPr>
        <p:blipFill>
          <a:blip r:embed="rId6"/>
          <a:stretch>
            <a:fillRect/>
          </a:stretch>
        </p:blipFill>
        <p:spPr>
          <a:xfrm>
            <a:off x="7360298" y="2400423"/>
            <a:ext cx="4081403" cy="2350413"/>
          </a:xfrm>
          <a:prstGeom prst="rect">
            <a:avLst/>
          </a:prstGeom>
        </p:spPr>
      </p:pic>
    </p:spTree>
    <p:extLst>
      <p:ext uri="{BB962C8B-B14F-4D97-AF65-F5344CB8AC3E}">
        <p14:creationId xmlns:p14="http://schemas.microsoft.com/office/powerpoint/2010/main" val="2764534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2961</TotalTime>
  <Words>1524</Words>
  <Application>Microsoft Office PowerPoint</Application>
  <PresentationFormat>宽屏</PresentationFormat>
  <Paragraphs>141</Paragraphs>
  <Slides>22</Slides>
  <Notes>10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Cambria Math</vt:lpstr>
      <vt:lpstr>Wingdings</vt:lpstr>
      <vt:lpstr>Office 主题​​</vt:lpstr>
      <vt:lpstr>Retrieval-Based Neural Code Generation</vt:lpstr>
      <vt:lpstr>PowerPoint 演示文稿</vt:lpstr>
      <vt:lpstr>PowerPoint 演示文稿</vt:lpstr>
      <vt:lpstr>Guiding Neural Machine Translation with Retrieved Translation Pieces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Retrieval-Based Neural Code Generation</dc:title>
  <dc:creator>Windows 用户</dc:creator>
  <cp:lastModifiedBy>Windows 用户</cp:lastModifiedBy>
  <cp:revision>205</cp:revision>
  <dcterms:created xsi:type="dcterms:W3CDTF">2019-03-15T13:05:11Z</dcterms:created>
  <dcterms:modified xsi:type="dcterms:W3CDTF">2019-03-25T07:00:54Z</dcterms:modified>
</cp:coreProperties>
</file>