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395" r:id="rId3"/>
    <p:sldId id="365" r:id="rId4"/>
    <p:sldId id="391" r:id="rId5"/>
    <p:sldId id="367" r:id="rId6"/>
    <p:sldId id="392" r:id="rId7"/>
    <p:sldId id="393" r:id="rId8"/>
    <p:sldId id="394" r:id="rId9"/>
    <p:sldId id="396" r:id="rId10"/>
    <p:sldId id="397" r:id="rId11"/>
    <p:sldId id="398" r:id="rId12"/>
    <p:sldId id="399" r:id="rId13"/>
    <p:sldId id="401" r:id="rId14"/>
    <p:sldId id="400" r:id="rId15"/>
    <p:sldId id="402" r:id="rId16"/>
    <p:sldId id="403" r:id="rId17"/>
    <p:sldId id="405" r:id="rId18"/>
    <p:sldId id="404" r:id="rId19"/>
    <p:sldId id="415" r:id="rId20"/>
    <p:sldId id="406" r:id="rId21"/>
    <p:sldId id="407" r:id="rId22"/>
    <p:sldId id="408" r:id="rId23"/>
    <p:sldId id="409" r:id="rId24"/>
    <p:sldId id="410" r:id="rId25"/>
    <p:sldId id="411" r:id="rId26"/>
    <p:sldId id="412" r:id="rId27"/>
    <p:sldId id="413" r:id="rId28"/>
    <p:sldId id="414" r:id="rId29"/>
    <p:sldId id="277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4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108" autoAdjust="0"/>
  </p:normalViewPr>
  <p:slideViewPr>
    <p:cSldViewPr snapToGrid="0">
      <p:cViewPr varScale="1">
        <p:scale>
          <a:sx n="81" d="100"/>
          <a:sy n="81" d="100"/>
        </p:scale>
        <p:origin x="1483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83C88-B405-4F0E-B52C-AB078F6006DE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60EFF5-346A-4FBB-9374-27A590D78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358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760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671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5169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different categories</a:t>
            </a:r>
            <a:r>
              <a:rPr lang="zh-CN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 types (i.e., transitions between types), options (e.g., fast math), conversions (e.g., bit casting, extension, truncation), and data structures (e.g., vector-type equivalents of structures)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884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附录里还做了把</a:t>
            </a:r>
            <a:r>
              <a:rPr lang="en-US" altLang="zh-CN" dirty="0" smtClean="0"/>
              <a:t>immediate value</a:t>
            </a:r>
            <a:r>
              <a:rPr lang="zh-CN" altLang="en-US" dirty="0" smtClean="0"/>
              <a:t>拼到</a:t>
            </a:r>
            <a:r>
              <a:rPr lang="en-US" altLang="zh-CN" dirty="0" smtClean="0"/>
              <a:t>embedding</a:t>
            </a:r>
            <a:r>
              <a:rPr lang="zh-CN" altLang="en-US" dirty="0" smtClean="0"/>
              <a:t>上的实验，在异构设备任务上提高了</a:t>
            </a:r>
            <a:r>
              <a:rPr lang="en-US" altLang="zh-CN" dirty="0" smtClean="0"/>
              <a:t>~4%</a:t>
            </a:r>
            <a:r>
              <a:rPr lang="zh-CN" altLang="en-US" dirty="0" smtClean="0"/>
              <a:t>准确率。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7467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6419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+mn-ea"/>
              </a:rPr>
              <a:t>Train 10 times and report the best result.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+mn-ea"/>
              </a:rPr>
              <a:t>680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701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5124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4825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+mn-ea"/>
              </a:rPr>
              <a:t>作者：数据集小不是我们的锅</a:t>
            </a:r>
            <a:endParaRPr lang="en-US" altLang="zh-CN" sz="1200" dirty="0" smtClean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868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高级语言的一个</a:t>
            </a:r>
            <a:r>
              <a:rPr lang="en-US" altLang="zh-CN" dirty="0" smtClean="0"/>
              <a:t>statement</a:t>
            </a:r>
            <a:r>
              <a:rPr lang="zh-CN" altLang="en-US" dirty="0" smtClean="0"/>
              <a:t>可能是一个简单的算术，一系列操作，或者是一个对象的定义；</a:t>
            </a:r>
            <a:endParaRPr lang="en-US" altLang="zh-CN" dirty="0" smtClean="0"/>
          </a:p>
          <a:p>
            <a:r>
              <a:rPr lang="zh-CN" altLang="en-US" dirty="0" smtClean="0"/>
              <a:t>硬件语言过于底层，难以体现代码语义。同一个</a:t>
            </a:r>
            <a:r>
              <a:rPr lang="en-US" altLang="zh-CN" dirty="0" smtClean="0"/>
              <a:t>statement</a:t>
            </a:r>
            <a:r>
              <a:rPr lang="zh-CN" altLang="en-US" dirty="0" smtClean="0"/>
              <a:t>可能在多处被用于不同的目的。</a:t>
            </a:r>
            <a:endParaRPr lang="en-US" altLang="zh-CN" dirty="0" smtClean="0"/>
          </a:p>
          <a:p>
            <a:r>
              <a:rPr lang="en-US" altLang="zh-CN" dirty="0" smtClean="0"/>
              <a:t>Resources</a:t>
            </a:r>
            <a:r>
              <a:rPr lang="zh-CN" altLang="en-US" dirty="0" smtClean="0"/>
              <a:t>包括存储单元等。</a:t>
            </a:r>
            <a:r>
              <a:rPr lang="en-US" altLang="zh-CN" dirty="0" smtClean="0"/>
              <a:t>Modify system state</a:t>
            </a:r>
            <a:r>
              <a:rPr lang="zh-CN" altLang="en-US" dirty="0" smtClean="0"/>
              <a:t>例如将两个数相加。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584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207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833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SSA:</a:t>
            </a:r>
            <a:r>
              <a:rPr lang="zh-CN" altLang="en-US" dirty="0" smtClean="0"/>
              <a:t>一个变量仅被赋值一次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994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左图是</a:t>
            </a:r>
            <a:r>
              <a:rPr lang="en-US" altLang="zh-CN" dirty="0" smtClean="0"/>
              <a:t>LLVM</a:t>
            </a:r>
            <a:r>
              <a:rPr lang="zh-CN" altLang="en-US" dirty="0" smtClean="0"/>
              <a:t>的解析结果，每个</a:t>
            </a:r>
            <a:r>
              <a:rPr lang="en-US" altLang="zh-CN" dirty="0" smtClean="0"/>
              <a:t>basic block</a:t>
            </a:r>
            <a:r>
              <a:rPr lang="zh-CN" altLang="en-US" dirty="0" smtClean="0"/>
              <a:t>内部不包含控制流。</a:t>
            </a:r>
            <a:endParaRPr lang="en-US" altLang="zh-CN" dirty="0" smtClean="0"/>
          </a:p>
          <a:p>
            <a:r>
              <a:rPr lang="zh-CN" altLang="en-US" dirty="0" smtClean="0"/>
              <a:t>左图不足以提供</a:t>
            </a:r>
            <a:r>
              <a:rPr lang="en-US" altLang="zh-CN" dirty="0" smtClean="0"/>
              <a:t>statement</a:t>
            </a:r>
            <a:r>
              <a:rPr lang="zh-CN" altLang="en-US" dirty="0" smtClean="0"/>
              <a:t>的上下文，例如在控制流附近。（？）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070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作者表示，他们是第一个提出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hybrid of control and data flow for the training of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embeddings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810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16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945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F88E-AC02-47DB-A48F-5E283FE93A22}" type="datetime1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4A9B-94E5-4652-B990-04484CF0B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66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F6AF-6B25-4B86-A6A9-F1BBB6C3B1C6}" type="datetime1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4A9B-94E5-4652-B990-04484CF0B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726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9E86-23ED-4B34-9307-52C5DBB7C57E}" type="datetime1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4A9B-94E5-4652-B990-04484CF0B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31053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48AE-F2D5-4CC9-8554-2BC23575A401}" type="datetime1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4A9B-94E5-4652-B990-04484CF0B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705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7877-02B6-4648-9E4D-2847B3FD0588}" type="datetime1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4A9B-94E5-4652-B990-04484CF0B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56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A451A-4EC5-4448-A981-7A1AC5F40B39}" type="datetime1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4A9B-94E5-4652-B990-04484CF0B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16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E9F8E-C378-4C30-9DD3-0D90A6D45F83}" type="datetime1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4A9B-94E5-4652-B990-04484CF0B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726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1790F-F3EA-4C79-9475-AEC48C920E1F}" type="datetime1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4A9B-94E5-4652-B990-04484CF0B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619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3E9C3-14F1-40A7-A47B-E3EFECA2C9FA}" type="datetime1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4A9B-94E5-4652-B990-04484CF0B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561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7F10-23E2-400C-AE92-B4DD618E0231}" type="datetime1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4A9B-94E5-4652-B990-04484CF0B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42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8FED8-6C71-4390-9416-2C3CD423D7A6}" type="datetime1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4A9B-94E5-4652-B990-04484CF0B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970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49E86-23ED-4B34-9307-52C5DBB7C57E}" type="datetime1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14A9B-94E5-4652-B990-04484CF0B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97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605780" y="5646173"/>
            <a:ext cx="3418841" cy="587008"/>
          </a:xfrm>
        </p:spPr>
        <p:txBody>
          <a:bodyPr>
            <a:normAutofit/>
          </a:bodyPr>
          <a:lstStyle/>
          <a:p>
            <a:pPr algn="just"/>
            <a:r>
              <a:rPr lang="en-US" altLang="zh-CN" sz="2000" dirty="0">
                <a:solidFill>
                  <a:srgbClr val="000000"/>
                </a:solidFill>
                <a:latin typeface="TimesNewRomanPS-BoldMT"/>
              </a:rPr>
              <a:t>Reporter: Li </a:t>
            </a:r>
            <a:r>
              <a:rPr lang="en-US" altLang="zh-CN" sz="2000" dirty="0" err="1">
                <a:solidFill>
                  <a:srgbClr val="000000"/>
                </a:solidFill>
                <a:latin typeface="TimesNewRomanPS-BoldMT"/>
              </a:rPr>
              <a:t>Qingtao</a:t>
            </a:r>
            <a:endParaRPr lang="zh-CN" altLang="en-US" sz="200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17E4-9C8B-4727-8277-8C702FE00557}" type="datetime1">
              <a:rPr lang="zh-CN" altLang="en-US" smtClean="0"/>
              <a:t>2018/12/25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367"/>
            <a:ext cx="9144000" cy="349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8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48AE-F2D5-4CC9-8554-2BC23575A401}" type="datetime1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LLVM IR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628651" y="1690689"/>
                <a:ext cx="8241972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altLang="zh-CN" sz="2800" dirty="0" smtClean="0">
                    <a:latin typeface="+mn-ea"/>
                  </a:rPr>
                  <a:t>LLVM Intermediate Representation</a:t>
                </a:r>
              </a:p>
              <a:p>
                <a:pPr lvl="1"/>
                <a:r>
                  <a:rPr lang="en-US" altLang="zh-CN" sz="2400" dirty="0" smtClean="0">
                    <a:latin typeface="+mn-ea"/>
                  </a:rPr>
                  <a:t>In Static </a:t>
                </a:r>
                <a:r>
                  <a:rPr lang="en-US" altLang="zh-CN" sz="2400" dirty="0">
                    <a:latin typeface="+mn-ea"/>
                  </a:rPr>
                  <a:t>Single Assignment (</a:t>
                </a:r>
                <a:r>
                  <a:rPr lang="en-US" altLang="zh-CN" sz="2400" dirty="0" smtClean="0">
                    <a:latin typeface="+mn-ea"/>
                  </a:rPr>
                  <a:t>SSA)</a:t>
                </a:r>
                <a:r>
                  <a:rPr lang="zh-CN" altLang="en-US" sz="2400" dirty="0" smtClean="0">
                    <a:latin typeface="+mn-ea"/>
                  </a:rPr>
                  <a:t> </a:t>
                </a:r>
                <a:r>
                  <a:rPr lang="en-US" altLang="zh-CN" sz="2400" dirty="0" smtClean="0">
                    <a:latin typeface="+mn-ea"/>
                  </a:rPr>
                  <a:t>form</a:t>
                </a:r>
              </a:p>
              <a:p>
                <a:pPr lvl="1"/>
                <a:r>
                  <a:rPr lang="en-US" altLang="zh-CN" sz="2400" dirty="0" smtClean="0">
                    <a:latin typeface="+mn-ea"/>
                  </a:rPr>
                  <a:t>Use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m:rPr>
                        <m:nor/>
                      </m:rPr>
                      <a:rPr lang="en-US" altLang="zh-CN" sz="2400" dirty="0">
                        <a:latin typeface="+mn-ea"/>
                      </a:rPr>
                      <m:t>−</m:t>
                    </m:r>
                    <m:r>
                      <m:rPr>
                        <m:nor/>
                      </m:rPr>
                      <a:rPr lang="en-US" altLang="zh-CN" sz="2400" dirty="0">
                        <a:latin typeface="+mn-ea"/>
                      </a:rPr>
                      <m:t>expression</m:t>
                    </m:r>
                  </m:oMath>
                </a14:m>
                <a:r>
                  <a:rPr lang="zh-CN" altLang="en-US" sz="2400" dirty="0" smtClean="0">
                    <a:latin typeface="+mn-ea"/>
                  </a:rPr>
                  <a:t> </a:t>
                </a:r>
                <a:r>
                  <a:rPr lang="en-US" altLang="zh-CN" sz="2400" dirty="0" smtClean="0">
                    <a:latin typeface="+mn-ea"/>
                  </a:rPr>
                  <a:t>to handle control flow</a:t>
                </a:r>
                <a:endParaRPr lang="zh-CN" altLang="en-US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1" y="1690689"/>
                <a:ext cx="8241972" cy="1415772"/>
              </a:xfrm>
              <a:prstGeom prst="rect">
                <a:avLst/>
              </a:prstGeom>
              <a:blipFill>
                <a:blip r:embed="rId3"/>
                <a:stretch>
                  <a:fillRect l="-1479" t="-4721" b="-90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t="45344"/>
          <a:stretch/>
        </p:blipFill>
        <p:spPr>
          <a:xfrm>
            <a:off x="1657350" y="3103778"/>
            <a:ext cx="4930070" cy="325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50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48AE-F2D5-4CC9-8554-2BC23575A401}" type="datetime1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XFG: </a:t>
            </a:r>
            <a:r>
              <a:rPr lang="en-US" altLang="zh-CN" dirty="0" err="1" smtClean="0">
                <a:cs typeface="Times New Roman" panose="02020603050405020304" pitchFamily="18" charset="0"/>
              </a:rPr>
              <a:t>conteXtual</a:t>
            </a:r>
            <a:r>
              <a:rPr lang="en-US" altLang="zh-CN" dirty="0" smtClean="0">
                <a:cs typeface="Times New Roman" panose="02020603050405020304" pitchFamily="18" charset="0"/>
              </a:rPr>
              <a:t> Flow Graphs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09" y="1458651"/>
            <a:ext cx="3543300" cy="46291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6325" y="1444364"/>
            <a:ext cx="3629025" cy="4657725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4089171" y="3289954"/>
            <a:ext cx="965658" cy="782425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43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48AE-F2D5-4CC9-8554-2BC23575A401}" type="datetime1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XFG: </a:t>
            </a:r>
            <a:r>
              <a:rPr lang="en-US" altLang="zh-CN" dirty="0" err="1" smtClean="0">
                <a:cs typeface="Times New Roman" panose="02020603050405020304" pitchFamily="18" charset="0"/>
              </a:rPr>
              <a:t>conteXtual</a:t>
            </a:r>
            <a:r>
              <a:rPr lang="en-US" altLang="zh-CN" dirty="0" smtClean="0">
                <a:cs typeface="Times New Roman" panose="02020603050405020304" pitchFamily="18" charset="0"/>
              </a:rPr>
              <a:t> Flow Graphs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64" y="1576340"/>
            <a:ext cx="3629025" cy="46577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4012283" y="1690689"/>
                <a:ext cx="4764072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Oval: variables</a:t>
                </a:r>
              </a:p>
              <a:p>
                <a:r>
                  <a:rPr lang="en-US" altLang="zh-CN" sz="2400" dirty="0" smtClean="0"/>
                  <a:t>Rectangle: label identifiers</a:t>
                </a:r>
              </a:p>
              <a:p>
                <a:endParaRPr lang="en-US" altLang="zh-CN" sz="2400" dirty="0"/>
              </a:p>
              <a:p>
                <a:r>
                  <a:rPr lang="en-US" altLang="zh-CN" sz="2400" dirty="0" smtClean="0"/>
                  <a:t>Black edge: data dependence</a:t>
                </a:r>
              </a:p>
              <a:p>
                <a:r>
                  <a:rPr lang="en-US" altLang="zh-CN" sz="2400" dirty="0" smtClean="0"/>
                  <a:t>Blue edge: execution dependence</a:t>
                </a:r>
              </a:p>
              <a:p>
                <a:endParaRPr lang="en-US" altLang="zh-CN" sz="2400" dirty="0" smtClean="0"/>
              </a:p>
              <a:p>
                <a:r>
                  <a:rPr lang="en-US" altLang="zh-CN" sz="2400" dirty="0" smtClean="0"/>
                  <a:t>---------------------------------------------</a:t>
                </a:r>
              </a:p>
              <a:p>
                <a:endParaRPr lang="en-US" altLang="zh-CN" sz="2400" dirty="0"/>
              </a:p>
              <a:p>
                <a:r>
                  <a:rPr lang="en-US" altLang="zh-CN" sz="2400" dirty="0" smtClean="0"/>
                  <a:t>Statically-linked libraries: </a:t>
                </a:r>
              </a:p>
              <a:p>
                <a:r>
                  <a:rPr lang="en-US" altLang="zh-CN" sz="2400" dirty="0" smtClean="0"/>
                  <a:t>      add to XFG</a:t>
                </a:r>
              </a:p>
              <a:p>
                <a:r>
                  <a:rPr lang="en-US" altLang="zh-CN" sz="2400" dirty="0" smtClean="0"/>
                  <a:t>Dynamically-linked libraries:</a:t>
                </a:r>
              </a:p>
              <a:p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represented as a 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𝒄𝒂𝒍𝒍</m:t>
                    </m:r>
                  </m:oMath>
                </a14:m>
                <a:r>
                  <a:rPr lang="en-US" altLang="zh-CN" sz="2400" dirty="0" smtClean="0"/>
                  <a:t> statement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283" y="1690689"/>
                <a:ext cx="4764072" cy="4524315"/>
              </a:xfrm>
              <a:prstGeom prst="rect">
                <a:avLst/>
              </a:prstGeom>
              <a:blipFill>
                <a:blip r:embed="rId4"/>
                <a:stretch>
                  <a:fillRect l="-1918" t="-1077" b="-20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021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Outline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等线" panose="02010600030101010101" pitchFamily="2" charset="-122"/>
              </a:rPr>
              <a:t>Starting Point:</a:t>
            </a: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等线" panose="02010600030101010101" pitchFamily="2" charset="-122"/>
              </a:rPr>
              <a:t>Distributional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等线" panose="02010600030101010101" pitchFamily="2" charset="-122"/>
              </a:rPr>
              <a:t>Hypothesis of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等线" panose="02010600030101010101" pitchFamily="2" charset="-122"/>
              </a:rPr>
              <a:t>Code</a:t>
            </a:r>
          </a:p>
          <a:p>
            <a:pPr>
              <a:lnSpc>
                <a:spcPct val="100000"/>
              </a:lnSpc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等线" panose="02010600030101010101" pitchFamily="2" charset="-122"/>
              </a:rPr>
              <a:t>Program Representation:</a:t>
            </a: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等线" panose="02010600030101010101" pitchFamily="2" charset="-122"/>
              </a:rPr>
              <a:t>from </a:t>
            </a:r>
            <a:r>
              <a:rPr lang="en-US" altLang="zh-CN" u="sng" dirty="0" smtClean="0">
                <a:solidFill>
                  <a:schemeClr val="bg1">
                    <a:lumMod val="75000"/>
                  </a:schemeClr>
                </a:solidFill>
                <a:latin typeface="等线" panose="02010600030101010101" pitchFamily="2" charset="-122"/>
              </a:rPr>
              <a:t>LLVM IR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等线" panose="02010600030101010101" pitchFamily="2" charset="-122"/>
              </a:rPr>
              <a:t> to </a:t>
            </a:r>
            <a:r>
              <a:rPr lang="en-US" altLang="zh-CN" u="sng" dirty="0" err="1" smtClean="0">
                <a:solidFill>
                  <a:schemeClr val="bg1">
                    <a:lumMod val="75000"/>
                  </a:schemeClr>
                </a:solidFill>
                <a:latin typeface="等线" panose="02010600030101010101" pitchFamily="2" charset="-122"/>
              </a:rPr>
              <a:t>ConteXtual</a:t>
            </a:r>
            <a:r>
              <a:rPr lang="en-US" altLang="zh-CN" u="sng" dirty="0" smtClean="0">
                <a:solidFill>
                  <a:schemeClr val="bg1">
                    <a:lumMod val="75000"/>
                  </a:schemeClr>
                </a:solidFill>
                <a:latin typeface="等线" panose="02010600030101010101" pitchFamily="2" charset="-122"/>
              </a:rPr>
              <a:t> Flow Graph</a:t>
            </a:r>
          </a:p>
          <a:p>
            <a:pPr>
              <a:lnSpc>
                <a:spcPct val="100000"/>
              </a:lnSpc>
            </a:pPr>
            <a:r>
              <a:rPr lang="en-US" altLang="zh-CN" dirty="0" smtClean="0">
                <a:latin typeface="等线" panose="02010600030101010101" pitchFamily="2" charset="-122"/>
              </a:rPr>
              <a:t>New Program Embedding: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latin typeface="等线" panose="02010600030101010101" pitchFamily="2" charset="-122"/>
              </a:rPr>
              <a:t>i</a:t>
            </a:r>
            <a:r>
              <a:rPr lang="en-US" altLang="zh-CN" dirty="0" smtClean="0">
                <a:latin typeface="等线" panose="02010600030101010101" pitchFamily="2" charset="-122"/>
              </a:rPr>
              <a:t>nst2vec</a:t>
            </a:r>
          </a:p>
          <a:p>
            <a:pPr>
              <a:lnSpc>
                <a:spcPct val="100000"/>
              </a:lnSpc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等线" panose="02010600030101010101" pitchFamily="2" charset="-122"/>
              </a:rPr>
              <a:t>Evaluation &amp; Experiments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9C19-E251-44DD-BF5D-A8A387145BAC}" type="datetime1">
              <a:rPr lang="zh-CN" altLang="en-US" smtClean="0"/>
              <a:t>2018/12/25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71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48AE-F2D5-4CC9-8554-2BC23575A401}" type="datetime1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dirty="0">
                <a:latin typeface="等线" panose="02010600030101010101" pitchFamily="2" charset="-122"/>
              </a:rPr>
              <a:t>inst2vec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8651" y="1690689"/>
            <a:ext cx="824197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800" dirty="0" smtClean="0">
                <a:latin typeface="+mn-ea"/>
              </a:rPr>
              <a:t>Pre-processing</a:t>
            </a:r>
            <a:r>
              <a:rPr lang="en-US" altLang="zh-CN" sz="2800" dirty="0" smtClean="0">
                <a:latin typeface="+mn-ea"/>
              </a:rPr>
              <a:t>:</a:t>
            </a:r>
          </a:p>
          <a:p>
            <a:r>
              <a:rPr lang="en-US" altLang="zh-CN" sz="2800" dirty="0">
                <a:latin typeface="+mn-ea"/>
              </a:rPr>
              <a:t>	</a:t>
            </a:r>
            <a:r>
              <a:rPr lang="en-US" altLang="zh-CN" sz="2400" dirty="0" smtClean="0">
                <a:latin typeface="+mn-ea"/>
              </a:rPr>
              <a:t>delete comments &amp; metadata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	</a:t>
            </a:r>
            <a:r>
              <a:rPr lang="en-US" altLang="zh-CN" sz="2400" dirty="0" smtClean="0">
                <a:latin typeface="+mn-ea"/>
              </a:rPr>
              <a:t>identifier   	       </a:t>
            </a:r>
            <a:r>
              <a:rPr lang="en-US" altLang="zh-CN" sz="2400" dirty="0" smtClean="0">
                <a:latin typeface="+mn-ea"/>
                <a:sym typeface="Wingdings" panose="05000000000000000000" pitchFamily="2" charset="2"/>
              </a:rPr>
              <a:t>   %ID</a:t>
            </a:r>
          </a:p>
          <a:p>
            <a:r>
              <a:rPr lang="en-US" altLang="zh-CN" sz="2400" dirty="0">
                <a:latin typeface="+mn-ea"/>
                <a:sym typeface="Wingdings" panose="05000000000000000000" pitchFamily="2" charset="2"/>
              </a:rPr>
              <a:t>	</a:t>
            </a:r>
            <a:r>
              <a:rPr lang="en-US" altLang="zh-CN" sz="2400" dirty="0" smtClean="0">
                <a:latin typeface="+mn-ea"/>
                <a:sym typeface="Wingdings" panose="05000000000000000000" pitchFamily="2" charset="2"/>
              </a:rPr>
              <a:t>immediate values     &lt;INT/FLOAT/STRING&gt;</a:t>
            </a:r>
          </a:p>
          <a:p>
            <a:r>
              <a:rPr lang="en-US" altLang="zh-CN" sz="2400" dirty="0" smtClean="0">
                <a:latin typeface="+mn-ea"/>
                <a:sym typeface="Wingdings" panose="05000000000000000000" pitchFamily="2" charset="2"/>
              </a:rPr>
              <a:t>	data structures         encoded within statement 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552" y="4027238"/>
            <a:ext cx="6515512" cy="10349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2552" y="5429839"/>
            <a:ext cx="6761324" cy="926511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>
            <a:off x="980388" y="3906680"/>
            <a:ext cx="77582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下箭头 14"/>
          <p:cNvSpPr/>
          <p:nvPr/>
        </p:nvSpPr>
        <p:spPr>
          <a:xfrm>
            <a:off x="3737034" y="5137241"/>
            <a:ext cx="1480008" cy="2925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86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48AE-F2D5-4CC9-8554-2BC23575A401}" type="datetime1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dirty="0">
                <a:latin typeface="等线" panose="02010600030101010101" pitchFamily="2" charset="-122"/>
              </a:rPr>
              <a:t>inst2vec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8650" y="1690689"/>
            <a:ext cx="862847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800" dirty="0" smtClean="0">
                <a:latin typeface="+mn-ea"/>
              </a:rPr>
              <a:t>Generating neighbor statement pairs:</a:t>
            </a:r>
          </a:p>
          <a:p>
            <a:r>
              <a:rPr lang="en-US" altLang="zh-CN" sz="2800" dirty="0" smtClean="0">
                <a:latin typeface="+mn-ea"/>
              </a:rPr>
              <a:t>	</a:t>
            </a:r>
            <a:r>
              <a:rPr lang="en-US" altLang="zh-CN" sz="2400" dirty="0" smtClean="0">
                <a:latin typeface="+mn-ea"/>
              </a:rPr>
              <a:t>up to a certain context size N</a:t>
            </a:r>
          </a:p>
          <a:p>
            <a:r>
              <a:rPr lang="en-US" altLang="zh-CN" sz="2400" dirty="0" smtClean="0">
                <a:latin typeface="+mn-ea"/>
                <a:sym typeface="Wingdings" panose="05000000000000000000" pitchFamily="2" charset="2"/>
              </a:rPr>
              <a:t>	discard statements that occur less than 300 times in pairs</a:t>
            </a:r>
          </a:p>
          <a:p>
            <a:pPr>
              <a:spcAft>
                <a:spcPts val="1200"/>
              </a:spcAft>
            </a:pPr>
            <a:r>
              <a:rPr lang="en-US" altLang="zh-CN" sz="2400" dirty="0" smtClean="0">
                <a:latin typeface="+mn-ea"/>
                <a:sym typeface="Wingdings" panose="05000000000000000000" pitchFamily="2" charset="2"/>
              </a:rPr>
              <a:t>	perform subsampling of frequent pairs</a:t>
            </a:r>
          </a:p>
          <a:p>
            <a:pPr>
              <a:spcAft>
                <a:spcPts val="1200"/>
              </a:spcAft>
            </a:pPr>
            <a:r>
              <a:rPr lang="en-US" altLang="zh-CN" sz="2800" dirty="0" smtClean="0">
                <a:latin typeface="+mn-ea"/>
              </a:rPr>
              <a:t>Inst2vec model:</a:t>
            </a:r>
            <a:endParaRPr lang="en-US" altLang="zh-CN" sz="2800" dirty="0">
              <a:latin typeface="+mn-ea"/>
            </a:endParaRPr>
          </a:p>
          <a:p>
            <a:r>
              <a:rPr lang="en-US" altLang="zh-CN" sz="2800" dirty="0">
                <a:latin typeface="+mn-ea"/>
              </a:rPr>
              <a:t>	</a:t>
            </a:r>
            <a:r>
              <a:rPr lang="en-US" altLang="zh-CN" sz="2400" dirty="0" smtClean="0">
                <a:latin typeface="+mn-ea"/>
              </a:rPr>
              <a:t>use </a:t>
            </a:r>
            <a:r>
              <a:rPr lang="en-US" altLang="zh-CN" sz="2400" b="1" dirty="0" smtClean="0">
                <a:latin typeface="+mn-ea"/>
              </a:rPr>
              <a:t>skip-gram model</a:t>
            </a:r>
          </a:p>
          <a:p>
            <a:r>
              <a:rPr lang="en-US" altLang="zh-CN" sz="2400" dirty="0">
                <a:latin typeface="+mn-ea"/>
                <a:sym typeface="Wingdings" panose="05000000000000000000" pitchFamily="2" charset="2"/>
              </a:rPr>
              <a:t>	</a:t>
            </a:r>
            <a:r>
              <a:rPr lang="en-US" altLang="zh-CN" sz="2400" dirty="0" err="1" smtClean="0">
                <a:latin typeface="+mn-ea"/>
                <a:sym typeface="Wingdings" panose="05000000000000000000" pitchFamily="2" charset="2"/>
              </a:rPr>
              <a:t>embedDim</a:t>
            </a:r>
            <a:r>
              <a:rPr lang="en-US" altLang="zh-CN" sz="2400" dirty="0" smtClean="0">
                <a:latin typeface="+mn-ea"/>
                <a:sym typeface="Wingdings" panose="05000000000000000000" pitchFamily="2" charset="2"/>
              </a:rPr>
              <a:t>=200</a:t>
            </a:r>
          </a:p>
          <a:p>
            <a:r>
              <a:rPr lang="en-US" altLang="zh-CN" sz="2400" dirty="0" smtClean="0">
                <a:latin typeface="+mn-ea"/>
                <a:sym typeface="Wingdings" panose="05000000000000000000" pitchFamily="2" charset="2"/>
              </a:rPr>
              <a:t>	train for 5 epochs</a:t>
            </a:r>
            <a:endParaRPr lang="en-US" altLang="zh-CN" sz="2400" dirty="0">
              <a:latin typeface="+mn-ea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3025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48AE-F2D5-4CC9-8554-2BC23575A401}" type="datetime1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dirty="0">
                <a:latin typeface="等线" panose="02010600030101010101" pitchFamily="2" charset="-122"/>
              </a:rPr>
              <a:t>inst2vec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54" y="1560817"/>
            <a:ext cx="8738891" cy="492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8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Outline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等线" panose="02010600030101010101" pitchFamily="2" charset="-122"/>
              </a:rPr>
              <a:t>Starting Point:</a:t>
            </a: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等线" panose="02010600030101010101" pitchFamily="2" charset="-122"/>
              </a:rPr>
              <a:t>Distributional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等线" panose="02010600030101010101" pitchFamily="2" charset="-122"/>
              </a:rPr>
              <a:t>Hypothesis of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等线" panose="02010600030101010101" pitchFamily="2" charset="-122"/>
              </a:rPr>
              <a:t>Code</a:t>
            </a:r>
          </a:p>
          <a:p>
            <a:pPr>
              <a:lnSpc>
                <a:spcPct val="100000"/>
              </a:lnSpc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等线" panose="02010600030101010101" pitchFamily="2" charset="-122"/>
              </a:rPr>
              <a:t>Program Representation:</a:t>
            </a: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等线" panose="02010600030101010101" pitchFamily="2" charset="-122"/>
              </a:rPr>
              <a:t>from </a:t>
            </a:r>
            <a:r>
              <a:rPr lang="en-US" altLang="zh-CN" u="sng" dirty="0" smtClean="0">
                <a:solidFill>
                  <a:schemeClr val="bg1">
                    <a:lumMod val="75000"/>
                  </a:schemeClr>
                </a:solidFill>
                <a:latin typeface="等线" panose="02010600030101010101" pitchFamily="2" charset="-122"/>
              </a:rPr>
              <a:t>LLVM IR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等线" panose="02010600030101010101" pitchFamily="2" charset="-122"/>
              </a:rPr>
              <a:t> to </a:t>
            </a:r>
            <a:r>
              <a:rPr lang="en-US" altLang="zh-CN" u="sng" dirty="0" err="1" smtClean="0">
                <a:solidFill>
                  <a:schemeClr val="bg1">
                    <a:lumMod val="75000"/>
                  </a:schemeClr>
                </a:solidFill>
                <a:latin typeface="等线" panose="02010600030101010101" pitchFamily="2" charset="-122"/>
              </a:rPr>
              <a:t>ConteXtual</a:t>
            </a:r>
            <a:r>
              <a:rPr lang="en-US" altLang="zh-CN" u="sng" dirty="0" smtClean="0">
                <a:solidFill>
                  <a:schemeClr val="bg1">
                    <a:lumMod val="75000"/>
                  </a:schemeClr>
                </a:solidFill>
                <a:latin typeface="等线" panose="02010600030101010101" pitchFamily="2" charset="-122"/>
              </a:rPr>
              <a:t> Flow Graph</a:t>
            </a:r>
          </a:p>
          <a:p>
            <a:pPr>
              <a:lnSpc>
                <a:spcPct val="100000"/>
              </a:lnSpc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等线" panose="02010600030101010101" pitchFamily="2" charset="-122"/>
              </a:rPr>
              <a:t>New Program Embedding: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等线" panose="02010600030101010101" pitchFamily="2" charset="-122"/>
              </a:rPr>
              <a:t>nst2vec</a:t>
            </a:r>
          </a:p>
          <a:p>
            <a:pPr>
              <a:lnSpc>
                <a:spcPct val="100000"/>
              </a:lnSpc>
            </a:pPr>
            <a:r>
              <a:rPr lang="en-US" altLang="zh-CN" dirty="0" smtClean="0">
                <a:latin typeface="等线" panose="02010600030101010101" pitchFamily="2" charset="-122"/>
              </a:rPr>
              <a:t>Evaluation &amp; Experiments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9C19-E251-44DD-BF5D-A8A387145BAC}" type="datetime1">
              <a:rPr lang="zh-CN" altLang="en-US" smtClean="0"/>
              <a:t>2018/12/25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82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48AE-F2D5-4CC9-8554-2BC23575A401}" type="datetime1">
              <a:rPr lang="zh-CN" altLang="en-US" smtClean="0"/>
              <a:t>2018/12/25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03" y="1978320"/>
            <a:ext cx="8868698" cy="354866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dirty="0" smtClean="0">
                <a:latin typeface="等线" panose="02010600030101010101" pitchFamily="2" charset="-122"/>
              </a:rPr>
              <a:t>Clustering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83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48AE-F2D5-4CC9-8554-2BC23575A401}" type="datetime1">
              <a:rPr lang="zh-CN" altLang="en-US" smtClean="0"/>
              <a:t>2018/12/25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6" y="0"/>
            <a:ext cx="9089764" cy="692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57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48AE-F2D5-4CC9-8554-2BC23575A401}" type="datetime1">
              <a:rPr lang="zh-CN" altLang="en-US" smtClean="0"/>
              <a:t>2018/12/25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" y="1802602"/>
            <a:ext cx="9136293" cy="311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1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628650" y="1690689"/>
            <a:ext cx="778005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800" dirty="0" smtClean="0">
                <a:latin typeface="+mn-ea"/>
              </a:rPr>
              <a:t>Examples:</a:t>
            </a:r>
          </a:p>
          <a:p>
            <a:pPr>
              <a:spcAft>
                <a:spcPts val="1200"/>
              </a:spcAft>
            </a:pPr>
            <a:endParaRPr lang="en-US" altLang="zh-CN" sz="2800" dirty="0">
              <a:latin typeface="+mn-ea"/>
            </a:endParaRPr>
          </a:p>
          <a:p>
            <a:pPr>
              <a:spcAft>
                <a:spcPts val="1200"/>
              </a:spcAft>
            </a:pPr>
            <a:endParaRPr lang="en-US" altLang="zh-CN" sz="2800" dirty="0" smtClean="0">
              <a:latin typeface="+mn-ea"/>
            </a:endParaRPr>
          </a:p>
          <a:p>
            <a:pPr>
              <a:spcAft>
                <a:spcPts val="1200"/>
              </a:spcAft>
            </a:pPr>
            <a:endParaRPr lang="en-US" altLang="zh-CN" sz="2400" dirty="0" smtClean="0">
              <a:latin typeface="+mn-ea"/>
            </a:endParaRPr>
          </a:p>
          <a:p>
            <a:pPr>
              <a:spcAft>
                <a:spcPts val="1200"/>
              </a:spcAft>
            </a:pPr>
            <a:r>
              <a:rPr lang="en-US" altLang="zh-CN" sz="2800" dirty="0" smtClean="0">
                <a:latin typeface="+mn-ea"/>
              </a:rPr>
              <a:t>Task:</a:t>
            </a:r>
          </a:p>
          <a:p>
            <a:pPr>
              <a:spcAft>
                <a:spcPts val="1200"/>
              </a:spcAft>
            </a:pPr>
            <a:r>
              <a:rPr lang="en-US" altLang="zh-CN" sz="2400" dirty="0" smtClean="0">
                <a:latin typeface="+mn-ea"/>
              </a:rPr>
              <a:t>Computing </a:t>
            </a:r>
            <a:r>
              <a:rPr lang="en-US" altLang="zh-CN" sz="2400" dirty="0" err="1">
                <a:latin typeface="+mn-ea"/>
              </a:rPr>
              <a:t>a-b+c</a:t>
            </a:r>
            <a:r>
              <a:rPr lang="en-US" altLang="zh-CN" sz="2400" dirty="0">
                <a:latin typeface="+mn-ea"/>
              </a:rPr>
              <a:t> and asking </a:t>
            </a:r>
            <a:r>
              <a:rPr lang="en-US" altLang="zh-CN" sz="2400" dirty="0" smtClean="0">
                <a:latin typeface="+mn-ea"/>
              </a:rPr>
              <a:t>whether the </a:t>
            </a:r>
            <a:r>
              <a:rPr lang="en-US" altLang="zh-CN" sz="2400" dirty="0">
                <a:latin typeface="+mn-ea"/>
              </a:rPr>
              <a:t>result is in the top-5 neighbors (cosine distance)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48AE-F2D5-4CC9-8554-2BC23575A401}" type="datetime1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dirty="0" smtClean="0">
                <a:latin typeface="等线" panose="02010600030101010101" pitchFamily="2" charset="-122"/>
              </a:rPr>
              <a:t>Analogies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62" y="2293659"/>
            <a:ext cx="7534275" cy="800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63096"/>
            <a:ext cx="9144000" cy="511278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>
            <a:off x="0" y="3874417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82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48AE-F2D5-4CC9-8554-2BC23575A401}" type="datetime1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dirty="0" smtClean="0">
                <a:latin typeface="等线" panose="02010600030101010101" pitchFamily="2" charset="-122"/>
              </a:rPr>
              <a:t>Analogies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41255"/>
            <a:ext cx="9144000" cy="328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62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628650" y="1690689"/>
            <a:ext cx="7780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800" dirty="0" smtClean="0">
                <a:latin typeface="+mn-ea"/>
              </a:rPr>
              <a:t>Pre-trained inst2vec + model below:</a:t>
            </a:r>
            <a:endParaRPr lang="en-US" altLang="zh-CN" sz="2400" dirty="0">
              <a:latin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48AE-F2D5-4CC9-8554-2BC23575A401}" type="datetime1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dirty="0" smtClean="0">
                <a:latin typeface="等线" panose="02010600030101010101" pitchFamily="2" charset="-122"/>
              </a:rPr>
              <a:t>Code comprehension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13909"/>
            <a:ext cx="9138350" cy="414244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497344" y="4285130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LSTM, 200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958553" y="4285130"/>
            <a:ext cx="49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091990" y="2356967"/>
            <a:ext cx="2535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(Needed in some tasks)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040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628650" y="1690689"/>
            <a:ext cx="778005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800" dirty="0" smtClean="0">
                <a:latin typeface="+mn-ea"/>
              </a:rPr>
              <a:t>Dataset: POJ-104</a:t>
            </a:r>
          </a:p>
          <a:p>
            <a:pPr>
              <a:spcAft>
                <a:spcPts val="1200"/>
              </a:spcAft>
            </a:pPr>
            <a:r>
              <a:rPr lang="en-US" altLang="zh-CN" sz="2400" dirty="0" smtClean="0">
                <a:latin typeface="+mn-ea"/>
              </a:rPr>
              <a:t>Data augmented by compile 8 times with different flags.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48AE-F2D5-4CC9-8554-2BC23575A401}" type="datetime1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dirty="0" smtClean="0">
                <a:latin typeface="等线" panose="02010600030101010101" pitchFamily="2" charset="-122"/>
              </a:rPr>
              <a:t>Algorithm classification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58177"/>
            <a:ext cx="9143999" cy="163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90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628650" y="1690689"/>
            <a:ext cx="77800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800" dirty="0">
                <a:latin typeface="+mn-ea"/>
              </a:rPr>
              <a:t>Task: </a:t>
            </a:r>
            <a:endParaRPr lang="en-US" altLang="zh-CN" sz="2800" dirty="0" smtClean="0">
              <a:latin typeface="+mn-ea"/>
            </a:endParaRPr>
          </a:p>
          <a:p>
            <a:pPr>
              <a:spcAft>
                <a:spcPts val="1200"/>
              </a:spcAft>
            </a:pPr>
            <a:r>
              <a:rPr lang="en-US" altLang="zh-CN" sz="2400" dirty="0" smtClean="0">
                <a:latin typeface="+mn-ea"/>
              </a:rPr>
              <a:t>predict </a:t>
            </a:r>
            <a:r>
              <a:rPr lang="en-US" altLang="zh-CN" sz="2400" dirty="0">
                <a:latin typeface="+mn-ea"/>
              </a:rPr>
              <a:t>whether a given </a:t>
            </a:r>
            <a:r>
              <a:rPr lang="en-US" altLang="zh-CN" sz="2400" dirty="0" err="1">
                <a:latin typeface="+mn-ea"/>
              </a:rPr>
              <a:t>OpenCL</a:t>
            </a:r>
            <a:r>
              <a:rPr lang="en-US" altLang="zh-CN" sz="2400" dirty="0">
                <a:latin typeface="+mn-ea"/>
              </a:rPr>
              <a:t> program will </a:t>
            </a:r>
            <a:r>
              <a:rPr lang="en-US" altLang="zh-CN" sz="2400" dirty="0" smtClean="0">
                <a:latin typeface="+mn-ea"/>
              </a:rPr>
              <a:t>run faster </a:t>
            </a:r>
            <a:r>
              <a:rPr lang="en-US" altLang="zh-CN" sz="2400" dirty="0">
                <a:latin typeface="+mn-ea"/>
              </a:rPr>
              <a:t>on a CPU </a:t>
            </a:r>
            <a:r>
              <a:rPr lang="en-US" altLang="zh-CN" sz="2400" dirty="0" smtClean="0">
                <a:latin typeface="+mn-ea"/>
              </a:rPr>
              <a:t>or </a:t>
            </a:r>
            <a:r>
              <a:rPr lang="en-US" altLang="zh-CN" sz="2400" dirty="0">
                <a:latin typeface="+mn-ea"/>
              </a:rPr>
              <a:t>a GPU </a:t>
            </a:r>
            <a:r>
              <a:rPr lang="en-US" altLang="zh-CN" sz="2400" dirty="0" smtClean="0">
                <a:latin typeface="+mn-ea"/>
              </a:rPr>
              <a:t>given its </a:t>
            </a:r>
            <a:r>
              <a:rPr lang="en-US" altLang="zh-CN" sz="2400" dirty="0">
                <a:latin typeface="+mn-ea"/>
              </a:rPr>
              <a:t>code, input data size, and work-group </a:t>
            </a:r>
            <a:r>
              <a:rPr lang="en-US" altLang="zh-CN" sz="2400" dirty="0" smtClean="0">
                <a:latin typeface="+mn-ea"/>
              </a:rPr>
              <a:t>size.</a:t>
            </a:r>
            <a:endParaRPr lang="en-US" altLang="zh-CN" sz="2400" dirty="0">
              <a:latin typeface="+mn-ea"/>
            </a:endParaRPr>
          </a:p>
          <a:p>
            <a:pPr>
              <a:spcAft>
                <a:spcPts val="1200"/>
              </a:spcAft>
            </a:pPr>
            <a:r>
              <a:rPr lang="en-US" altLang="zh-CN" sz="2800" dirty="0" smtClean="0">
                <a:latin typeface="+mn-ea"/>
              </a:rPr>
              <a:t>Dataset:</a:t>
            </a:r>
          </a:p>
          <a:p>
            <a:pPr>
              <a:spcAft>
                <a:spcPts val="1200"/>
              </a:spcAft>
            </a:pPr>
            <a:r>
              <a:rPr lang="en-US" altLang="zh-CN" sz="2400" dirty="0" err="1" smtClean="0">
                <a:latin typeface="+mn-ea"/>
              </a:rPr>
              <a:t>OpenCL</a:t>
            </a:r>
            <a:r>
              <a:rPr lang="en-US" altLang="zh-CN" sz="2400" dirty="0" smtClean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code dataset, Cummins et al.</a:t>
            </a:r>
            <a:endParaRPr lang="en-US" altLang="zh-CN" sz="2400" dirty="0" smtClean="0">
              <a:latin typeface="+mn-ea"/>
            </a:endParaRPr>
          </a:p>
          <a:p>
            <a:pPr>
              <a:spcAft>
                <a:spcPts val="1200"/>
              </a:spcAft>
            </a:pPr>
            <a:r>
              <a:rPr lang="en-US" altLang="zh-CN" sz="2800" dirty="0" smtClean="0">
                <a:latin typeface="+mn-ea"/>
              </a:rPr>
              <a:t>Two sets of experiments:</a:t>
            </a:r>
          </a:p>
          <a:p>
            <a:pPr>
              <a:spcAft>
                <a:spcPts val="1200"/>
              </a:spcAft>
            </a:pPr>
            <a:r>
              <a:rPr lang="en-US" altLang="zh-CN" sz="2400" dirty="0" smtClean="0">
                <a:latin typeface="+mn-ea"/>
              </a:rPr>
              <a:t>	</a:t>
            </a:r>
            <a:r>
              <a:rPr lang="en-US" altLang="zh-CN" sz="2400" dirty="0">
                <a:latin typeface="+mn-ea"/>
              </a:rPr>
              <a:t>Intel </a:t>
            </a:r>
            <a:r>
              <a:rPr lang="en-US" altLang="zh-CN" sz="2400" dirty="0" smtClean="0">
                <a:latin typeface="+mn-ea"/>
              </a:rPr>
              <a:t>i7-3820 vs AMD Tahiti</a:t>
            </a:r>
          </a:p>
          <a:p>
            <a:pPr>
              <a:spcAft>
                <a:spcPts val="1200"/>
              </a:spcAft>
            </a:pPr>
            <a:r>
              <a:rPr lang="en-US" altLang="zh-CN" sz="2400" dirty="0" smtClean="0">
                <a:latin typeface="+mn-ea"/>
              </a:rPr>
              <a:t>	Intel </a:t>
            </a:r>
            <a:r>
              <a:rPr lang="en-US" altLang="zh-CN" sz="2400" dirty="0">
                <a:latin typeface="+mn-ea"/>
              </a:rPr>
              <a:t>i7-3820 vs </a:t>
            </a:r>
            <a:r>
              <a:rPr lang="pt-BR" altLang="zh-CN" sz="2400" dirty="0" smtClean="0">
                <a:latin typeface="+mn-ea"/>
              </a:rPr>
              <a:t>NVIDIA GTX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dirty="0">
                <a:latin typeface="等线" panose="02010600030101010101" pitchFamily="2" charset="-122"/>
              </a:rPr>
              <a:t>Heterogeneous Compute Device Mapping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35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dirty="0">
                <a:latin typeface="等线" panose="02010600030101010101" pitchFamily="2" charset="-122"/>
              </a:rPr>
              <a:t>Heterogeneous Compute Device Mapping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43303"/>
            <a:ext cx="9144000" cy="351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56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628650" y="1690689"/>
            <a:ext cx="77800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800" dirty="0">
                <a:latin typeface="+mn-ea"/>
              </a:rPr>
              <a:t>Task: </a:t>
            </a:r>
            <a:endParaRPr lang="en-US" altLang="zh-CN" sz="2800" dirty="0" smtClean="0">
              <a:latin typeface="+mn-ea"/>
            </a:endParaRPr>
          </a:p>
          <a:p>
            <a:pPr>
              <a:spcAft>
                <a:spcPts val="1200"/>
              </a:spcAft>
            </a:pPr>
            <a:r>
              <a:rPr lang="en-US" altLang="zh-CN" sz="2400" dirty="0">
                <a:latin typeface="+mn-ea"/>
              </a:rPr>
              <a:t>predicts the best-performing thread coarsening factor, a measure of the amount </a:t>
            </a:r>
            <a:r>
              <a:rPr lang="en-US" altLang="zh-CN" sz="2400" dirty="0" smtClean="0">
                <a:latin typeface="+mn-ea"/>
              </a:rPr>
              <a:t>of work </a:t>
            </a:r>
            <a:r>
              <a:rPr lang="en-US" altLang="zh-CN" sz="2400" dirty="0">
                <a:latin typeface="+mn-ea"/>
              </a:rPr>
              <a:t>done per GPU </a:t>
            </a:r>
            <a:r>
              <a:rPr lang="en-US" altLang="zh-CN" sz="2400" dirty="0" smtClean="0">
                <a:latin typeface="+mn-ea"/>
              </a:rPr>
              <a:t>thread       (1,2,4,8,16,32)</a:t>
            </a:r>
          </a:p>
          <a:p>
            <a:pPr>
              <a:spcAft>
                <a:spcPts val="1200"/>
              </a:spcAft>
            </a:pPr>
            <a:r>
              <a:rPr lang="en-US" altLang="zh-CN" sz="2800" dirty="0" smtClean="0">
                <a:latin typeface="+mn-ea"/>
              </a:rPr>
              <a:t>Dataset:</a:t>
            </a:r>
          </a:p>
          <a:p>
            <a:pPr>
              <a:spcAft>
                <a:spcPts val="1200"/>
              </a:spcAft>
            </a:pPr>
            <a:r>
              <a:rPr lang="en-US" altLang="zh-CN" sz="2400" dirty="0" smtClean="0">
                <a:latin typeface="+mn-ea"/>
              </a:rPr>
              <a:t>17 </a:t>
            </a:r>
            <a:r>
              <a:rPr lang="en-US" altLang="zh-CN" sz="2400" dirty="0" err="1" smtClean="0">
                <a:latin typeface="+mn-ea"/>
              </a:rPr>
              <a:t>OpenCL</a:t>
            </a:r>
            <a:r>
              <a:rPr lang="en-US" altLang="zh-CN" sz="2400" dirty="0" smtClean="0">
                <a:latin typeface="+mn-ea"/>
              </a:rPr>
              <a:t> programs</a:t>
            </a:r>
          </a:p>
          <a:p>
            <a:pPr>
              <a:spcAft>
                <a:spcPts val="1200"/>
              </a:spcAft>
            </a:pPr>
            <a:r>
              <a:rPr lang="en-US" altLang="zh-CN" sz="2800" dirty="0" smtClean="0">
                <a:latin typeface="+mn-ea"/>
              </a:rPr>
              <a:t>Two sets of experiments:</a:t>
            </a:r>
          </a:p>
          <a:p>
            <a:pPr>
              <a:spcAft>
                <a:spcPts val="1200"/>
              </a:spcAft>
            </a:pPr>
            <a:r>
              <a:rPr lang="en-US" altLang="zh-CN" sz="2400" dirty="0" smtClean="0">
                <a:latin typeface="+mn-ea"/>
              </a:rPr>
              <a:t>	</a:t>
            </a:r>
            <a:r>
              <a:rPr lang="en-US" altLang="zh-CN" sz="2400" dirty="0">
                <a:latin typeface="+mn-ea"/>
              </a:rPr>
              <a:t>Intel </a:t>
            </a:r>
            <a:r>
              <a:rPr lang="en-US" altLang="zh-CN" sz="2400" dirty="0" smtClean="0">
                <a:latin typeface="+mn-ea"/>
              </a:rPr>
              <a:t>i7-3820 vs AMD Tahiti</a:t>
            </a:r>
          </a:p>
          <a:p>
            <a:pPr>
              <a:spcAft>
                <a:spcPts val="1200"/>
              </a:spcAft>
            </a:pPr>
            <a:r>
              <a:rPr lang="en-US" altLang="zh-CN" sz="2400" dirty="0" smtClean="0">
                <a:latin typeface="+mn-ea"/>
              </a:rPr>
              <a:t>	Intel </a:t>
            </a:r>
            <a:r>
              <a:rPr lang="en-US" altLang="zh-CN" sz="2400" dirty="0">
                <a:latin typeface="+mn-ea"/>
              </a:rPr>
              <a:t>i7-3820 vs </a:t>
            </a:r>
            <a:r>
              <a:rPr lang="pt-BR" altLang="zh-CN" sz="2400" dirty="0" smtClean="0">
                <a:latin typeface="+mn-ea"/>
              </a:rPr>
              <a:t>NVIDIA GTX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dirty="0">
                <a:latin typeface="等线" panose="02010600030101010101" pitchFamily="2" charset="-122"/>
              </a:rPr>
              <a:t>Optimal Thread Coarsening Factor Prediction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30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dirty="0">
                <a:latin typeface="等线" panose="02010600030101010101" pitchFamily="2" charset="-122"/>
              </a:rPr>
              <a:t>Optimal Thread Coarsening Factor Prediction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88103"/>
            <a:ext cx="9144000" cy="180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2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Outline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 smtClean="0">
                <a:latin typeface="等线" panose="02010600030101010101" pitchFamily="2" charset="-122"/>
              </a:rPr>
              <a:t>Starting Point:</a:t>
            </a: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latin typeface="等线" panose="02010600030101010101" pitchFamily="2" charset="-122"/>
              </a:rPr>
              <a:t>Distributional </a:t>
            </a:r>
            <a:r>
              <a:rPr lang="en-US" altLang="zh-CN" dirty="0">
                <a:latin typeface="等线" panose="02010600030101010101" pitchFamily="2" charset="-122"/>
              </a:rPr>
              <a:t>Hypothesis of </a:t>
            </a:r>
            <a:r>
              <a:rPr lang="en-US" altLang="zh-CN" dirty="0" smtClean="0">
                <a:latin typeface="等线" panose="02010600030101010101" pitchFamily="2" charset="-122"/>
              </a:rPr>
              <a:t>Code</a:t>
            </a:r>
          </a:p>
          <a:p>
            <a:pPr>
              <a:lnSpc>
                <a:spcPct val="100000"/>
              </a:lnSpc>
            </a:pPr>
            <a:r>
              <a:rPr lang="en-US" altLang="zh-CN" dirty="0" smtClean="0">
                <a:latin typeface="等线" panose="02010600030101010101" pitchFamily="2" charset="-122"/>
              </a:rPr>
              <a:t>Program Representation:</a:t>
            </a: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latin typeface="等线" panose="02010600030101010101" pitchFamily="2" charset="-122"/>
              </a:rPr>
              <a:t>from </a:t>
            </a:r>
            <a:r>
              <a:rPr lang="en-US" altLang="zh-CN" u="sng" dirty="0" smtClean="0">
                <a:latin typeface="等线" panose="02010600030101010101" pitchFamily="2" charset="-122"/>
              </a:rPr>
              <a:t>LLVM IR</a:t>
            </a:r>
            <a:r>
              <a:rPr lang="en-US" altLang="zh-CN" dirty="0" smtClean="0">
                <a:latin typeface="等线" panose="02010600030101010101" pitchFamily="2" charset="-122"/>
              </a:rPr>
              <a:t> to </a:t>
            </a:r>
            <a:r>
              <a:rPr lang="en-US" altLang="zh-CN" u="sng" dirty="0" err="1" smtClean="0">
                <a:latin typeface="等线" panose="02010600030101010101" pitchFamily="2" charset="-122"/>
              </a:rPr>
              <a:t>ConteXtual</a:t>
            </a:r>
            <a:r>
              <a:rPr lang="en-US" altLang="zh-CN" u="sng" dirty="0" smtClean="0">
                <a:latin typeface="等线" panose="02010600030101010101" pitchFamily="2" charset="-122"/>
              </a:rPr>
              <a:t> Flow Graph</a:t>
            </a:r>
          </a:p>
          <a:p>
            <a:pPr>
              <a:lnSpc>
                <a:spcPct val="100000"/>
              </a:lnSpc>
            </a:pPr>
            <a:r>
              <a:rPr lang="en-US" altLang="zh-CN" dirty="0" smtClean="0">
                <a:latin typeface="等线" panose="02010600030101010101" pitchFamily="2" charset="-122"/>
              </a:rPr>
              <a:t>New Program Embedding: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latin typeface="等线" panose="02010600030101010101" pitchFamily="2" charset="-122"/>
              </a:rPr>
              <a:t>i</a:t>
            </a:r>
            <a:r>
              <a:rPr lang="en-US" altLang="zh-CN" dirty="0" smtClean="0">
                <a:latin typeface="等线" panose="02010600030101010101" pitchFamily="2" charset="-122"/>
              </a:rPr>
              <a:t>nst2vec</a:t>
            </a:r>
          </a:p>
          <a:p>
            <a:pPr>
              <a:lnSpc>
                <a:spcPct val="100000"/>
              </a:lnSpc>
            </a:pPr>
            <a:r>
              <a:rPr lang="en-US" altLang="zh-CN" dirty="0" smtClean="0">
                <a:latin typeface="等线" panose="02010600030101010101" pitchFamily="2" charset="-122"/>
              </a:rPr>
              <a:t>Evaluation &amp; Experiments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9C19-E251-44DD-BF5D-A8A387145BAC}" type="datetime1">
              <a:rPr lang="zh-CN" altLang="en-US" smtClean="0"/>
              <a:t>2018/12/25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09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69034" y="2337758"/>
            <a:ext cx="66854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Thanks for Listening!</a:t>
            </a:r>
          </a:p>
          <a:p>
            <a:pPr algn="ctr"/>
            <a:r>
              <a:rPr lang="en-US" altLang="zh-CN" sz="5400" dirty="0"/>
              <a:t>Any Questions?</a:t>
            </a:r>
            <a:endParaRPr lang="zh-CN" altLang="en-US" sz="54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024D-0520-431F-AC78-8FA859520155}" type="datetime1">
              <a:rPr lang="zh-CN" altLang="en-US" smtClean="0"/>
              <a:t>2018/12/25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34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Outline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 smtClean="0">
                <a:latin typeface="等线" panose="02010600030101010101" pitchFamily="2" charset="-122"/>
              </a:rPr>
              <a:t>Starting Point:</a:t>
            </a: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latin typeface="等线" panose="02010600030101010101" pitchFamily="2" charset="-122"/>
              </a:rPr>
              <a:t>Distributional </a:t>
            </a:r>
            <a:r>
              <a:rPr lang="en-US" altLang="zh-CN" dirty="0">
                <a:latin typeface="等线" panose="02010600030101010101" pitchFamily="2" charset="-122"/>
              </a:rPr>
              <a:t>Hypothesis of </a:t>
            </a:r>
            <a:r>
              <a:rPr lang="en-US" altLang="zh-CN" dirty="0" smtClean="0">
                <a:latin typeface="等线" panose="02010600030101010101" pitchFamily="2" charset="-122"/>
              </a:rPr>
              <a:t>Code</a:t>
            </a:r>
          </a:p>
          <a:p>
            <a:pPr>
              <a:lnSpc>
                <a:spcPct val="100000"/>
              </a:lnSpc>
            </a:pPr>
            <a:r>
              <a:rPr lang="en-US" altLang="zh-CN" dirty="0" smtClean="0">
                <a:latin typeface="等线" panose="02010600030101010101" pitchFamily="2" charset="-122"/>
              </a:rPr>
              <a:t>Program Representation:</a:t>
            </a: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latin typeface="等线" panose="02010600030101010101" pitchFamily="2" charset="-122"/>
              </a:rPr>
              <a:t>from </a:t>
            </a:r>
            <a:r>
              <a:rPr lang="en-US" altLang="zh-CN" u="sng" dirty="0" smtClean="0">
                <a:latin typeface="等线" panose="02010600030101010101" pitchFamily="2" charset="-122"/>
              </a:rPr>
              <a:t>LLVM IR</a:t>
            </a:r>
            <a:r>
              <a:rPr lang="en-US" altLang="zh-CN" dirty="0" smtClean="0">
                <a:latin typeface="等线" panose="02010600030101010101" pitchFamily="2" charset="-122"/>
              </a:rPr>
              <a:t> to </a:t>
            </a:r>
            <a:r>
              <a:rPr lang="en-US" altLang="zh-CN" u="sng" dirty="0" err="1" smtClean="0">
                <a:latin typeface="等线" panose="02010600030101010101" pitchFamily="2" charset="-122"/>
              </a:rPr>
              <a:t>ConteXtual</a:t>
            </a:r>
            <a:r>
              <a:rPr lang="en-US" altLang="zh-CN" u="sng" dirty="0" smtClean="0">
                <a:latin typeface="等线" panose="02010600030101010101" pitchFamily="2" charset="-122"/>
              </a:rPr>
              <a:t> Flow Graph</a:t>
            </a:r>
          </a:p>
          <a:p>
            <a:pPr>
              <a:lnSpc>
                <a:spcPct val="100000"/>
              </a:lnSpc>
            </a:pPr>
            <a:r>
              <a:rPr lang="en-US" altLang="zh-CN" dirty="0" smtClean="0">
                <a:latin typeface="等线" panose="02010600030101010101" pitchFamily="2" charset="-122"/>
              </a:rPr>
              <a:t>New Program Embedding: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latin typeface="等线" panose="02010600030101010101" pitchFamily="2" charset="-122"/>
              </a:rPr>
              <a:t>i</a:t>
            </a:r>
            <a:r>
              <a:rPr lang="en-US" altLang="zh-CN" dirty="0" smtClean="0">
                <a:latin typeface="等线" panose="02010600030101010101" pitchFamily="2" charset="-122"/>
              </a:rPr>
              <a:t>nst2vec</a:t>
            </a:r>
          </a:p>
          <a:p>
            <a:pPr>
              <a:lnSpc>
                <a:spcPct val="100000"/>
              </a:lnSpc>
            </a:pPr>
            <a:r>
              <a:rPr lang="en-US" altLang="zh-CN" dirty="0" smtClean="0">
                <a:latin typeface="等线" panose="02010600030101010101" pitchFamily="2" charset="-122"/>
              </a:rPr>
              <a:t>Evaluation &amp; Experiments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9C19-E251-44DD-BF5D-A8A387145BAC}" type="datetime1">
              <a:rPr lang="zh-CN" altLang="en-US" smtClean="0"/>
              <a:t>2018/12/25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51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Outline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 smtClean="0">
                <a:latin typeface="等线" panose="02010600030101010101" pitchFamily="2" charset="-122"/>
              </a:rPr>
              <a:t>Starting Point:</a:t>
            </a: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latin typeface="等线" panose="02010600030101010101" pitchFamily="2" charset="-122"/>
              </a:rPr>
              <a:t>Distributional </a:t>
            </a:r>
            <a:r>
              <a:rPr lang="en-US" altLang="zh-CN" dirty="0">
                <a:latin typeface="等线" panose="02010600030101010101" pitchFamily="2" charset="-122"/>
              </a:rPr>
              <a:t>Hypothesis of </a:t>
            </a:r>
            <a:r>
              <a:rPr lang="en-US" altLang="zh-CN" dirty="0" smtClean="0">
                <a:latin typeface="等线" panose="02010600030101010101" pitchFamily="2" charset="-122"/>
              </a:rPr>
              <a:t>Code</a:t>
            </a:r>
          </a:p>
          <a:p>
            <a:pPr>
              <a:lnSpc>
                <a:spcPct val="100000"/>
              </a:lnSpc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等线" panose="02010600030101010101" pitchFamily="2" charset="-122"/>
              </a:rPr>
              <a:t>Program Representation:</a:t>
            </a: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等线" panose="02010600030101010101" pitchFamily="2" charset="-122"/>
              </a:rPr>
              <a:t>from </a:t>
            </a:r>
            <a:r>
              <a:rPr lang="en-US" altLang="zh-CN" u="sng" dirty="0" smtClean="0">
                <a:solidFill>
                  <a:schemeClr val="bg1">
                    <a:lumMod val="75000"/>
                  </a:schemeClr>
                </a:solidFill>
                <a:latin typeface="等线" panose="02010600030101010101" pitchFamily="2" charset="-122"/>
              </a:rPr>
              <a:t>LLVM IR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等线" panose="02010600030101010101" pitchFamily="2" charset="-122"/>
              </a:rPr>
              <a:t> to </a:t>
            </a:r>
            <a:r>
              <a:rPr lang="en-US" altLang="zh-CN" u="sng" dirty="0" err="1" smtClean="0">
                <a:solidFill>
                  <a:schemeClr val="bg1">
                    <a:lumMod val="75000"/>
                  </a:schemeClr>
                </a:solidFill>
                <a:latin typeface="等线" panose="02010600030101010101" pitchFamily="2" charset="-122"/>
              </a:rPr>
              <a:t>ConteXtual</a:t>
            </a:r>
            <a:r>
              <a:rPr lang="en-US" altLang="zh-CN" u="sng" dirty="0" smtClean="0">
                <a:solidFill>
                  <a:schemeClr val="bg1">
                    <a:lumMod val="75000"/>
                  </a:schemeClr>
                </a:solidFill>
                <a:latin typeface="等线" panose="02010600030101010101" pitchFamily="2" charset="-122"/>
              </a:rPr>
              <a:t> Flow Graph</a:t>
            </a:r>
          </a:p>
          <a:p>
            <a:pPr>
              <a:lnSpc>
                <a:spcPct val="100000"/>
              </a:lnSpc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等线" panose="02010600030101010101" pitchFamily="2" charset="-122"/>
              </a:rPr>
              <a:t>New Program Embedding: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等线" panose="02010600030101010101" pitchFamily="2" charset="-122"/>
              </a:rPr>
              <a:t>nst2vec</a:t>
            </a:r>
          </a:p>
          <a:p>
            <a:pPr>
              <a:lnSpc>
                <a:spcPct val="100000"/>
              </a:lnSpc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等线" panose="02010600030101010101" pitchFamily="2" charset="-122"/>
              </a:rPr>
              <a:t>Evaluation &amp; Experiments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9C19-E251-44DD-BF5D-A8A387145BAC}" type="datetime1">
              <a:rPr lang="zh-CN" altLang="en-US" smtClean="0"/>
              <a:t>2018/12/25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65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48AE-F2D5-4CC9-8554-2BC23575A401}" type="datetime1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dirty="0">
                <a:cs typeface="Times New Roman" panose="02020603050405020304" pitchFamily="18" charset="0"/>
              </a:rPr>
              <a:t>Distributional Hypothesis of </a:t>
            </a:r>
            <a:r>
              <a:rPr lang="en-US" altLang="zh-CN" dirty="0" smtClean="0">
                <a:cs typeface="Times New Roman" panose="02020603050405020304" pitchFamily="18" charset="0"/>
              </a:rPr>
              <a:t>Code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8650" y="1690689"/>
            <a:ext cx="80817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</a:rPr>
              <a:t>The linguistic Distributional </a:t>
            </a:r>
            <a:r>
              <a:rPr lang="en-US" altLang="zh-CN" sz="2800" dirty="0" smtClean="0">
                <a:latin typeface="+mn-ea"/>
              </a:rPr>
              <a:t>Hypothesis:</a:t>
            </a:r>
          </a:p>
          <a:p>
            <a:pPr algn="ctr"/>
            <a:r>
              <a:rPr lang="en-US" altLang="zh-CN" sz="2800" dirty="0" smtClean="0">
                <a:latin typeface="+mn-ea"/>
              </a:rPr>
              <a:t> </a:t>
            </a:r>
            <a:r>
              <a:rPr lang="en-US" altLang="zh-CN" sz="2400" i="1" dirty="0">
                <a:latin typeface="+mn-ea"/>
              </a:rPr>
              <a:t>Words that occur in the same </a:t>
            </a:r>
            <a:r>
              <a:rPr lang="en-US" altLang="zh-CN" sz="2400" i="1" dirty="0" smtClean="0">
                <a:latin typeface="+mn-ea"/>
              </a:rPr>
              <a:t>contexts tend to</a:t>
            </a:r>
          </a:p>
          <a:p>
            <a:pPr algn="ctr"/>
            <a:r>
              <a:rPr lang="en-US" altLang="zh-CN" sz="2400" i="1" dirty="0" smtClean="0">
                <a:latin typeface="+mn-ea"/>
              </a:rPr>
              <a:t>have </a:t>
            </a:r>
            <a:r>
              <a:rPr lang="en-US" altLang="zh-CN" sz="2400" i="1" dirty="0">
                <a:latin typeface="+mn-ea"/>
              </a:rPr>
              <a:t>similar meanings</a:t>
            </a:r>
            <a:r>
              <a:rPr lang="en-US" altLang="zh-CN" sz="2400" i="1" dirty="0" smtClean="0">
                <a:latin typeface="+mn-ea"/>
              </a:rPr>
              <a:t>.</a:t>
            </a:r>
          </a:p>
          <a:p>
            <a:pPr algn="ctr"/>
            <a:endParaRPr lang="en-US" altLang="zh-CN" sz="2400" i="1" dirty="0" smtClean="0">
              <a:latin typeface="+mn-ea"/>
            </a:endParaRPr>
          </a:p>
          <a:p>
            <a:r>
              <a:rPr lang="en-US" altLang="zh-CN" sz="2800" dirty="0">
                <a:latin typeface="+mn-ea"/>
              </a:rPr>
              <a:t>Distributional Hypothesis of </a:t>
            </a:r>
            <a:r>
              <a:rPr lang="en-US" altLang="zh-CN" sz="2800" dirty="0" smtClean="0">
                <a:latin typeface="+mn-ea"/>
              </a:rPr>
              <a:t>Code:</a:t>
            </a:r>
            <a:endParaRPr lang="en-US" altLang="zh-CN" sz="2800" dirty="0">
              <a:latin typeface="+mn-ea"/>
            </a:endParaRPr>
          </a:p>
          <a:p>
            <a:pPr algn="ctr"/>
            <a:r>
              <a:rPr lang="en-US" altLang="zh-CN" sz="2400" b="1" i="1" dirty="0">
                <a:latin typeface="+mn-ea"/>
              </a:rPr>
              <a:t>Statements</a:t>
            </a:r>
            <a:r>
              <a:rPr lang="en-US" altLang="zh-CN" sz="2400" i="1" dirty="0">
                <a:latin typeface="+mn-ea"/>
              </a:rPr>
              <a:t> that occur in the same </a:t>
            </a:r>
            <a:r>
              <a:rPr lang="en-US" altLang="zh-CN" sz="2400" b="1" i="1" dirty="0">
                <a:latin typeface="+mn-ea"/>
              </a:rPr>
              <a:t>contexts</a:t>
            </a:r>
            <a:r>
              <a:rPr lang="en-US" altLang="zh-CN" sz="2400" i="1" dirty="0">
                <a:latin typeface="+mn-ea"/>
              </a:rPr>
              <a:t> tend to have similar </a:t>
            </a:r>
            <a:r>
              <a:rPr lang="en-US" altLang="zh-CN" sz="2400" b="1" i="1" dirty="0" smtClean="0">
                <a:latin typeface="+mn-ea"/>
              </a:rPr>
              <a:t>semantics.</a:t>
            </a:r>
            <a:endParaRPr lang="en-US" altLang="zh-CN" sz="2400" b="1" i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7745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48AE-F2D5-4CC9-8554-2BC23575A401}" type="datetime1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dirty="0">
                <a:cs typeface="Times New Roman" panose="02020603050405020304" pitchFamily="18" charset="0"/>
              </a:rPr>
              <a:t>Distributional Hypothesis of </a:t>
            </a:r>
            <a:r>
              <a:rPr lang="en-US" altLang="zh-CN" dirty="0" smtClean="0">
                <a:cs typeface="Times New Roman" panose="02020603050405020304" pitchFamily="18" charset="0"/>
              </a:rPr>
              <a:t>Code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8650" y="1690689"/>
            <a:ext cx="808171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+mn-ea"/>
              </a:rPr>
              <a:t>Statements:</a:t>
            </a:r>
          </a:p>
          <a:p>
            <a:r>
              <a:rPr lang="en-US" altLang="zh-CN" sz="2400" dirty="0" smtClean="0">
                <a:latin typeface="+mn-ea"/>
              </a:rPr>
              <a:t>	Wish to be independent </a:t>
            </a:r>
            <a:r>
              <a:rPr lang="en-US" altLang="zh-CN" sz="2400" dirty="0">
                <a:latin typeface="+mn-ea"/>
              </a:rPr>
              <a:t>of the </a:t>
            </a:r>
            <a:r>
              <a:rPr lang="en-US" altLang="zh-CN" sz="2400" u="sng" dirty="0">
                <a:latin typeface="+mn-ea"/>
              </a:rPr>
              <a:t>source language</a:t>
            </a:r>
            <a:r>
              <a:rPr lang="en-US" altLang="zh-CN" sz="2400" dirty="0">
                <a:latin typeface="+mn-ea"/>
              </a:rPr>
              <a:t>, as well as the </a:t>
            </a:r>
            <a:r>
              <a:rPr lang="en-US" altLang="zh-CN" sz="2400" u="sng" dirty="0">
                <a:latin typeface="+mn-ea"/>
              </a:rPr>
              <a:t>hardware </a:t>
            </a:r>
            <a:r>
              <a:rPr lang="en-US" altLang="zh-CN" sz="2400" u="sng" dirty="0" smtClean="0">
                <a:latin typeface="+mn-ea"/>
              </a:rPr>
              <a:t>architecture</a:t>
            </a:r>
            <a:r>
              <a:rPr lang="en-US" altLang="zh-CN" sz="2400" dirty="0" smtClean="0">
                <a:latin typeface="+mn-ea"/>
              </a:rPr>
              <a:t>. 	        ==&gt;	LLVM IR</a:t>
            </a:r>
          </a:p>
          <a:p>
            <a:endParaRPr lang="en-US" altLang="zh-CN" sz="2400" i="1" dirty="0" smtClean="0">
              <a:latin typeface="+mn-ea"/>
            </a:endParaRPr>
          </a:p>
          <a:p>
            <a:r>
              <a:rPr lang="en-US" altLang="zh-CN" sz="2800" dirty="0" smtClean="0">
                <a:latin typeface="+mn-ea"/>
              </a:rPr>
              <a:t>Context:</a:t>
            </a:r>
          </a:p>
          <a:p>
            <a:r>
              <a:rPr lang="en-US" altLang="zh-CN" sz="2800" dirty="0">
                <a:latin typeface="+mn-ea"/>
              </a:rPr>
              <a:t>	</a:t>
            </a:r>
            <a:r>
              <a:rPr lang="en-US" altLang="zh-CN" sz="2400" dirty="0" smtClean="0">
                <a:latin typeface="+mn-ea"/>
              </a:rPr>
              <a:t>Statements whose execution directly depends on each other (including </a:t>
            </a:r>
            <a:r>
              <a:rPr lang="en-US" altLang="zh-CN" sz="2400" u="sng" dirty="0" smtClean="0">
                <a:latin typeface="+mn-ea"/>
              </a:rPr>
              <a:t>data</a:t>
            </a:r>
            <a:r>
              <a:rPr lang="en-US" altLang="zh-CN" sz="2400" dirty="0" smtClean="0">
                <a:latin typeface="+mn-ea"/>
              </a:rPr>
              <a:t> and </a:t>
            </a:r>
            <a:r>
              <a:rPr lang="en-US" altLang="zh-CN" sz="2400" u="sng" dirty="0" smtClean="0">
                <a:latin typeface="+mn-ea"/>
              </a:rPr>
              <a:t>execution</a:t>
            </a:r>
            <a:r>
              <a:rPr lang="en-US" altLang="zh-CN" sz="2400" dirty="0" smtClean="0">
                <a:latin typeface="+mn-ea"/>
              </a:rPr>
              <a:t> dependence).</a:t>
            </a:r>
          </a:p>
          <a:p>
            <a:endParaRPr lang="en-US" altLang="zh-CN" sz="2400" dirty="0">
              <a:latin typeface="+mn-ea"/>
            </a:endParaRPr>
          </a:p>
          <a:p>
            <a:r>
              <a:rPr lang="en-US" altLang="zh-CN" sz="2800" dirty="0" smtClean="0">
                <a:latin typeface="+mn-ea"/>
              </a:rPr>
              <a:t>Similarity:</a:t>
            </a:r>
          </a:p>
          <a:p>
            <a:r>
              <a:rPr lang="en-US" altLang="zh-CN" sz="2400" dirty="0">
                <a:latin typeface="+mn-ea"/>
              </a:rPr>
              <a:t>	</a:t>
            </a:r>
            <a:r>
              <a:rPr lang="en-US" altLang="zh-CN" sz="2400" dirty="0" smtClean="0">
                <a:latin typeface="+mn-ea"/>
              </a:rPr>
              <a:t>Two </a:t>
            </a:r>
            <a:r>
              <a:rPr lang="en-US" altLang="zh-CN" sz="2400" dirty="0">
                <a:latin typeface="+mn-ea"/>
              </a:rPr>
              <a:t>statements </a:t>
            </a:r>
            <a:r>
              <a:rPr lang="en-US" altLang="zh-CN" sz="2400" u="sng" dirty="0">
                <a:latin typeface="+mn-ea"/>
              </a:rPr>
              <a:t>consuming the same resources</a:t>
            </a:r>
            <a:r>
              <a:rPr lang="en-US" altLang="zh-CN" sz="2400" dirty="0">
                <a:latin typeface="+mn-ea"/>
              </a:rPr>
              <a:t> or</a:t>
            </a:r>
          </a:p>
          <a:p>
            <a:r>
              <a:rPr lang="en-US" altLang="zh-CN" sz="2400" u="sng" dirty="0">
                <a:latin typeface="+mn-ea"/>
              </a:rPr>
              <a:t>modifying the system state </a:t>
            </a:r>
            <a:r>
              <a:rPr lang="en-US" altLang="zh-CN" sz="2400" dirty="0">
                <a:latin typeface="+mn-ea"/>
              </a:rPr>
              <a:t>in a similar way.</a:t>
            </a:r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627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Outline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等线" panose="02010600030101010101" pitchFamily="2" charset="-122"/>
              </a:rPr>
              <a:t>Starting Point:</a:t>
            </a: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等线" panose="02010600030101010101" pitchFamily="2" charset="-122"/>
              </a:rPr>
              <a:t>Distributional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等线" panose="02010600030101010101" pitchFamily="2" charset="-122"/>
              </a:rPr>
              <a:t>Hypothesis of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等线" panose="02010600030101010101" pitchFamily="2" charset="-122"/>
              </a:rPr>
              <a:t>Code</a:t>
            </a:r>
          </a:p>
          <a:p>
            <a:pPr>
              <a:lnSpc>
                <a:spcPct val="100000"/>
              </a:lnSpc>
            </a:pPr>
            <a:r>
              <a:rPr lang="en-US" altLang="zh-CN" dirty="0" smtClean="0">
                <a:latin typeface="等线" panose="02010600030101010101" pitchFamily="2" charset="-122"/>
              </a:rPr>
              <a:t>Program Representation:</a:t>
            </a: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latin typeface="等线" panose="02010600030101010101" pitchFamily="2" charset="-122"/>
              </a:rPr>
              <a:t>from </a:t>
            </a:r>
            <a:r>
              <a:rPr lang="en-US" altLang="zh-CN" u="sng" dirty="0" smtClean="0">
                <a:latin typeface="等线" panose="02010600030101010101" pitchFamily="2" charset="-122"/>
              </a:rPr>
              <a:t>LLVM IR</a:t>
            </a:r>
            <a:r>
              <a:rPr lang="en-US" altLang="zh-CN" dirty="0" smtClean="0">
                <a:latin typeface="等线" panose="02010600030101010101" pitchFamily="2" charset="-122"/>
              </a:rPr>
              <a:t> to </a:t>
            </a:r>
            <a:r>
              <a:rPr lang="en-US" altLang="zh-CN" u="sng" dirty="0" err="1" smtClean="0">
                <a:latin typeface="等线" panose="02010600030101010101" pitchFamily="2" charset="-122"/>
              </a:rPr>
              <a:t>ConteXtual</a:t>
            </a:r>
            <a:r>
              <a:rPr lang="en-US" altLang="zh-CN" u="sng" dirty="0" smtClean="0">
                <a:latin typeface="等线" panose="02010600030101010101" pitchFamily="2" charset="-122"/>
              </a:rPr>
              <a:t> Flow Graph</a:t>
            </a:r>
          </a:p>
          <a:p>
            <a:pPr>
              <a:lnSpc>
                <a:spcPct val="100000"/>
              </a:lnSpc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等线" panose="02010600030101010101" pitchFamily="2" charset="-122"/>
              </a:rPr>
              <a:t>New Program Embedding: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等线" panose="02010600030101010101" pitchFamily="2" charset="-122"/>
              </a:rPr>
              <a:t>nst2vec</a:t>
            </a:r>
          </a:p>
          <a:p>
            <a:pPr>
              <a:lnSpc>
                <a:spcPct val="100000"/>
              </a:lnSpc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等线" panose="02010600030101010101" pitchFamily="2" charset="-122"/>
              </a:rPr>
              <a:t>Evaluation &amp; Experiments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9C19-E251-44DD-BF5D-A8A387145BAC}" type="datetime1">
              <a:rPr lang="zh-CN" altLang="en-US" smtClean="0"/>
              <a:t>2018/12/25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47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48AE-F2D5-4CC9-8554-2BC23575A401}" type="datetime1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LLVM IR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8650" y="1690689"/>
            <a:ext cx="80817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+mn-ea"/>
              </a:rPr>
              <a:t>LLVM</a:t>
            </a:r>
          </a:p>
          <a:p>
            <a:r>
              <a:rPr lang="en-US" altLang="zh-CN" sz="2000" dirty="0" smtClean="0">
                <a:latin typeface="+mn-ea"/>
              </a:rPr>
              <a:t>	LLVM</a:t>
            </a:r>
            <a:r>
              <a:rPr lang="zh-CN" altLang="en-US" sz="2000" dirty="0">
                <a:latin typeface="+mn-ea"/>
              </a:rPr>
              <a:t>是构架编译器</a:t>
            </a:r>
            <a:r>
              <a:rPr lang="en-US" altLang="zh-CN" sz="2000" dirty="0">
                <a:latin typeface="+mn-ea"/>
              </a:rPr>
              <a:t>(compiler)</a:t>
            </a:r>
            <a:r>
              <a:rPr lang="zh-CN" altLang="en-US" sz="2000" dirty="0">
                <a:latin typeface="+mn-ea"/>
              </a:rPr>
              <a:t>的框架系统，以</a:t>
            </a:r>
            <a:r>
              <a:rPr lang="en-US" altLang="zh-CN" sz="2000" dirty="0">
                <a:latin typeface="+mn-ea"/>
              </a:rPr>
              <a:t>C++</a:t>
            </a:r>
            <a:r>
              <a:rPr lang="zh-CN" altLang="en-US" sz="2000" dirty="0">
                <a:latin typeface="+mn-ea"/>
              </a:rPr>
              <a:t>编写而成，用于优化以任意程序语言编写的程序的编译时间</a:t>
            </a:r>
            <a:r>
              <a:rPr lang="en-US" altLang="zh-CN" sz="2000" dirty="0">
                <a:latin typeface="+mn-ea"/>
              </a:rPr>
              <a:t>(compile-time)</a:t>
            </a:r>
            <a:r>
              <a:rPr lang="zh-CN" altLang="en-US" sz="2000" dirty="0">
                <a:latin typeface="+mn-ea"/>
              </a:rPr>
              <a:t>、链接时间</a:t>
            </a:r>
            <a:r>
              <a:rPr lang="en-US" altLang="zh-CN" sz="2000" dirty="0">
                <a:latin typeface="+mn-ea"/>
              </a:rPr>
              <a:t>(link-time)</a:t>
            </a:r>
            <a:r>
              <a:rPr lang="zh-CN" altLang="en-US" sz="2000" dirty="0">
                <a:latin typeface="+mn-ea"/>
              </a:rPr>
              <a:t>、运行时间</a:t>
            </a:r>
            <a:r>
              <a:rPr lang="en-US" altLang="zh-CN" sz="2000" dirty="0">
                <a:latin typeface="+mn-ea"/>
              </a:rPr>
              <a:t>(run-time)</a:t>
            </a:r>
            <a:r>
              <a:rPr lang="zh-CN" altLang="en-US" sz="2000" dirty="0">
                <a:latin typeface="+mn-ea"/>
              </a:rPr>
              <a:t>以及空闲时间</a:t>
            </a:r>
            <a:r>
              <a:rPr lang="en-US" altLang="zh-CN" sz="2000" dirty="0">
                <a:latin typeface="+mn-ea"/>
              </a:rPr>
              <a:t>(idle-time)</a:t>
            </a:r>
            <a:r>
              <a:rPr lang="zh-CN" altLang="en-US" sz="2000" dirty="0">
                <a:latin typeface="+mn-ea"/>
              </a:rPr>
              <a:t>，对开发者保持开放，并兼容已有脚本。</a:t>
            </a:r>
          </a:p>
          <a:p>
            <a:r>
              <a:rPr lang="en-US" altLang="zh-CN" sz="2000" dirty="0" smtClean="0">
                <a:latin typeface="+mn-ea"/>
              </a:rPr>
              <a:t>	LLVM</a:t>
            </a:r>
            <a:r>
              <a:rPr lang="zh-CN" altLang="en-US" sz="2000" dirty="0">
                <a:latin typeface="+mn-ea"/>
              </a:rPr>
              <a:t>计划启动于</a:t>
            </a:r>
            <a:r>
              <a:rPr lang="en-US" altLang="zh-CN" sz="2000" dirty="0">
                <a:latin typeface="+mn-ea"/>
              </a:rPr>
              <a:t>2000</a:t>
            </a:r>
            <a:r>
              <a:rPr lang="zh-CN" altLang="en-US" sz="2000" dirty="0">
                <a:latin typeface="+mn-ea"/>
              </a:rPr>
              <a:t>年，最初由美国</a:t>
            </a:r>
            <a:r>
              <a:rPr lang="en-US" altLang="zh-CN" sz="2000" dirty="0">
                <a:latin typeface="+mn-ea"/>
              </a:rPr>
              <a:t>UIUC</a:t>
            </a:r>
            <a:r>
              <a:rPr lang="zh-CN" altLang="en-US" sz="2000" dirty="0">
                <a:latin typeface="+mn-ea"/>
              </a:rPr>
              <a:t>大学的</a:t>
            </a:r>
            <a:r>
              <a:rPr lang="en-US" altLang="zh-CN" sz="2000" dirty="0">
                <a:latin typeface="+mn-ea"/>
              </a:rPr>
              <a:t>Chris </a:t>
            </a:r>
            <a:r>
              <a:rPr lang="en-US" altLang="zh-CN" sz="2000" dirty="0" err="1">
                <a:latin typeface="+mn-ea"/>
              </a:rPr>
              <a:t>Lattner</a:t>
            </a:r>
            <a:r>
              <a:rPr lang="zh-CN" altLang="en-US" sz="2000" dirty="0">
                <a:latin typeface="+mn-ea"/>
              </a:rPr>
              <a:t>博士主持开展。</a:t>
            </a:r>
            <a:r>
              <a:rPr lang="en-US" altLang="zh-CN" sz="2000" dirty="0">
                <a:latin typeface="+mn-ea"/>
              </a:rPr>
              <a:t>2006</a:t>
            </a:r>
            <a:r>
              <a:rPr lang="zh-CN" altLang="en-US" sz="2000" dirty="0">
                <a:latin typeface="+mn-ea"/>
              </a:rPr>
              <a:t>年</a:t>
            </a:r>
            <a:r>
              <a:rPr lang="en-US" altLang="zh-CN" sz="2000" dirty="0">
                <a:latin typeface="+mn-ea"/>
              </a:rPr>
              <a:t>Chris </a:t>
            </a:r>
            <a:r>
              <a:rPr lang="en-US" altLang="zh-CN" sz="2000" dirty="0" err="1">
                <a:latin typeface="+mn-ea"/>
              </a:rPr>
              <a:t>Lattner</a:t>
            </a:r>
            <a:r>
              <a:rPr lang="zh-CN" altLang="en-US" sz="2000" dirty="0">
                <a:latin typeface="+mn-ea"/>
              </a:rPr>
              <a:t>加盟</a:t>
            </a:r>
            <a:r>
              <a:rPr lang="en-US" altLang="zh-CN" sz="2000" dirty="0">
                <a:latin typeface="+mn-ea"/>
              </a:rPr>
              <a:t>Apple Inc.</a:t>
            </a:r>
            <a:r>
              <a:rPr lang="zh-CN" altLang="en-US" sz="2000" dirty="0">
                <a:latin typeface="+mn-ea"/>
              </a:rPr>
              <a:t>并致力于</a:t>
            </a:r>
            <a:r>
              <a:rPr lang="en-US" altLang="zh-CN" sz="2000" dirty="0">
                <a:latin typeface="+mn-ea"/>
              </a:rPr>
              <a:t>LLVM</a:t>
            </a:r>
            <a:r>
              <a:rPr lang="zh-CN" altLang="en-US" sz="2000" dirty="0">
                <a:latin typeface="+mn-ea"/>
              </a:rPr>
              <a:t>在</a:t>
            </a:r>
            <a:r>
              <a:rPr lang="en-US" altLang="zh-CN" sz="2000" dirty="0">
                <a:latin typeface="+mn-ea"/>
              </a:rPr>
              <a:t>Apple</a:t>
            </a:r>
            <a:r>
              <a:rPr lang="zh-CN" altLang="en-US" sz="2000" dirty="0">
                <a:latin typeface="+mn-ea"/>
              </a:rPr>
              <a:t>开发体系中的应用。</a:t>
            </a:r>
            <a:r>
              <a:rPr lang="en-US" altLang="zh-CN" sz="2000" dirty="0">
                <a:latin typeface="+mn-ea"/>
              </a:rPr>
              <a:t>Apple</a:t>
            </a:r>
            <a:r>
              <a:rPr lang="zh-CN" altLang="en-US" sz="2000" dirty="0">
                <a:latin typeface="+mn-ea"/>
              </a:rPr>
              <a:t>也是</a:t>
            </a:r>
            <a:r>
              <a:rPr lang="en-US" altLang="zh-CN" sz="2000" dirty="0">
                <a:latin typeface="+mn-ea"/>
              </a:rPr>
              <a:t>LLVM</a:t>
            </a:r>
            <a:r>
              <a:rPr lang="zh-CN" altLang="en-US" sz="2000" dirty="0">
                <a:latin typeface="+mn-ea"/>
              </a:rPr>
              <a:t>计划的主要资助者</a:t>
            </a:r>
            <a:r>
              <a:rPr lang="zh-CN" altLang="en-US" sz="2000" dirty="0" smtClean="0">
                <a:latin typeface="+mn-ea"/>
              </a:rPr>
              <a:t>。</a:t>
            </a:r>
            <a:endParaRPr lang="zh-CN" altLang="en-US" sz="2000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8650" y="5784306"/>
            <a:ext cx="44523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From</a:t>
            </a:r>
            <a:r>
              <a:rPr lang="en-US" altLang="zh-CN" i="1" u="sng" dirty="0" smtClean="0">
                <a:solidFill>
                  <a:schemeClr val="bg1">
                    <a:lumMod val="65000"/>
                  </a:schemeClr>
                </a:solidFill>
              </a:rPr>
              <a:t> https</a:t>
            </a:r>
            <a:r>
              <a:rPr lang="en-US" altLang="zh-CN" i="1" u="sng" dirty="0">
                <a:solidFill>
                  <a:schemeClr val="bg1">
                    <a:lumMod val="65000"/>
                  </a:schemeClr>
                </a:solidFill>
              </a:rPr>
              <a:t>://baike.baidu.com/item/LLVM</a:t>
            </a:r>
          </a:p>
        </p:txBody>
      </p:sp>
    </p:spTree>
    <p:extLst>
      <p:ext uri="{BB962C8B-B14F-4D97-AF65-F5344CB8AC3E}">
        <p14:creationId xmlns:p14="http://schemas.microsoft.com/office/powerpoint/2010/main" val="254206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48AE-F2D5-4CC9-8554-2BC23575A401}" type="datetime1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LLVM IR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892" y="0"/>
            <a:ext cx="3771900" cy="45529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4626005"/>
            <a:ext cx="6458098" cy="149466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28651" y="1690689"/>
            <a:ext cx="30289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+mn-ea"/>
              </a:rPr>
              <a:t>LLVM</a:t>
            </a:r>
          </a:p>
          <a:p>
            <a:r>
              <a:rPr lang="en-US" altLang="zh-CN" sz="2800" dirty="0" smtClean="0">
                <a:latin typeface="+mn-ea"/>
              </a:rPr>
              <a:t>Intermediate</a:t>
            </a:r>
          </a:p>
          <a:p>
            <a:r>
              <a:rPr lang="en-US" altLang="zh-CN" sz="2800" dirty="0" smtClean="0">
                <a:latin typeface="+mn-ea"/>
              </a:rPr>
              <a:t>Representation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6622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3052</TotalTime>
  <Words>707</Words>
  <Application>Microsoft Office PowerPoint</Application>
  <PresentationFormat>全屏显示(4:3)</PresentationFormat>
  <Paragraphs>201</Paragraphs>
  <Slides>29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TimesNewRomanPS-BoldMT</vt:lpstr>
      <vt:lpstr>等线</vt:lpstr>
      <vt:lpstr>等线 Light</vt:lpstr>
      <vt:lpstr>宋体</vt:lpstr>
      <vt:lpstr>Arial</vt:lpstr>
      <vt:lpstr>Calibri</vt:lpstr>
      <vt:lpstr>Calibri Light</vt:lpstr>
      <vt:lpstr>Cambria Math</vt:lpstr>
      <vt:lpstr>Times New Roman</vt:lpstr>
      <vt:lpstr>Wingdings</vt:lpstr>
      <vt:lpstr>Office 主题</vt:lpstr>
      <vt:lpstr>PowerPoint 演示文稿</vt:lpstr>
      <vt:lpstr>PowerPoint 演示文稿</vt:lpstr>
      <vt:lpstr>Outline</vt:lpstr>
      <vt:lpstr>Outline</vt:lpstr>
      <vt:lpstr>Distributional Hypothesis of Code</vt:lpstr>
      <vt:lpstr>Distributional Hypothesis of Code</vt:lpstr>
      <vt:lpstr>Outline</vt:lpstr>
      <vt:lpstr>LLVM IR</vt:lpstr>
      <vt:lpstr>LLVM IR</vt:lpstr>
      <vt:lpstr>LLVM IR</vt:lpstr>
      <vt:lpstr>XFG: conteXtual Flow Graphs</vt:lpstr>
      <vt:lpstr>XFG: conteXtual Flow Graphs</vt:lpstr>
      <vt:lpstr>Outline</vt:lpstr>
      <vt:lpstr>inst2vec</vt:lpstr>
      <vt:lpstr>inst2vec</vt:lpstr>
      <vt:lpstr>inst2vec</vt:lpstr>
      <vt:lpstr>Outline</vt:lpstr>
      <vt:lpstr>Clustering</vt:lpstr>
      <vt:lpstr>PowerPoint 演示文稿</vt:lpstr>
      <vt:lpstr>Analogies</vt:lpstr>
      <vt:lpstr>Analogies</vt:lpstr>
      <vt:lpstr>Code comprehension</vt:lpstr>
      <vt:lpstr>Algorithm classification</vt:lpstr>
      <vt:lpstr>Heterogeneous Compute Device Mapping</vt:lpstr>
      <vt:lpstr>Heterogeneous Compute Device Mapping</vt:lpstr>
      <vt:lpstr>Optimal Thread Coarsening Factor Prediction</vt:lpstr>
      <vt:lpstr>Optimal Thread Coarsening Factor Prediction</vt:lpstr>
      <vt:lpstr>Outline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Adversarial Multi-Criteria Learning for Chinese Word Segmentation</dc:title>
  <dc:creator>Qingtao Li</dc:creator>
  <cp:lastModifiedBy>李庆涛</cp:lastModifiedBy>
  <cp:revision>413</cp:revision>
  <dcterms:created xsi:type="dcterms:W3CDTF">2017-10-17T07:33:26Z</dcterms:created>
  <dcterms:modified xsi:type="dcterms:W3CDTF">2018-12-25T14:32:54Z</dcterms:modified>
</cp:coreProperties>
</file>