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65" r:id="rId22"/>
    <p:sldId id="279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99CE1-417F-475B-ADF3-06D4AF779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CDEEE-FA62-4508-9F43-D5E429286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B2597-5652-4BDA-8809-4C236578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FF161-C340-498C-94A6-3D41B114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080E9-BEB4-4A59-A6AB-6D0BF152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D300A-9FCC-4094-BBF8-DEFC4AED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0507F-FAF3-4CE3-8C90-D845EAF5B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828E5-A0F4-4E6A-8824-1B6D83F0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3CD4B-F001-47BD-9613-FCB1181C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08BF2-0B5C-432D-8FD4-11DE406C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CE1BB3-7EB8-4597-844B-54FC150D6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6A6A6F-FF78-4902-B46B-77F04C89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B393E-0C71-4DF2-9A12-6D82CDA2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CAE8D-B465-4D4C-A1E7-05DB8DE2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8B7EC4-6D73-433F-94D0-1AA86A07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7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F3D02-A6B3-4B6B-A4CC-58B1AAAB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75837-7C20-4F5C-A4D5-35FBDD048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9B9BFF-46E6-41C4-9EC1-450BA10E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917D16-CDDD-422B-AA62-B4D8E6DD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4D665-F9CC-4F15-9CB9-F6DD2987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3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EECC9-AB79-40C0-B173-DB86954E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591F2-489A-4E6A-AA40-FCF5E12DD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142422-77DF-461F-A716-D54F328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9B5CE-DAC7-4126-95C8-FFD2FB58D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2B3C9-A974-4516-B0F7-E1748293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6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354EE-83BB-4517-B744-3F891E8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A4ACD-6250-4B36-809A-A53F970BF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3EBF6-6806-48D6-8137-DC3CEBCC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F5C59-54D2-4533-A44B-A114D1BC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4D3B3-705B-4444-BE31-B2669BEA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B7F14D-3CCB-4660-8831-26223086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1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1AA21-7AFF-4E67-B09D-01EF3582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402E7-03FF-4B9F-B45D-6D6A13AC0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F08035-7787-4A96-A89C-EC38FDA54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8EB822-B167-4888-8E81-02488647D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50A68D-4ED5-4E58-AB2D-DAAC9E6B4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29B71B-2FD8-4F46-BB57-D2AED413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901E9D-CF00-41A5-9A9D-E00D282D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F5DC1-3044-42EA-8077-1EB013AA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4B152-C842-4907-8F60-5D0D2E06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5B1B3B-AD8F-49AD-9932-40AEFCA1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47F082-4DDE-44B5-8D5C-1953FDF4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8D6346-0D8C-4580-A4FF-111FD40C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8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5FB966-750E-4663-8189-0A1122FE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C384C-7392-4F5C-B7B4-CA8B65C6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4A108-13E6-48E0-9FB9-C423A91E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3EF78-6FB4-428D-8EBE-9073A394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75C79-BF7D-463D-9A1D-B49B8815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AA09A1-FCEA-48A9-9C3C-AFB3E850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0E581-5019-4604-9857-4622A502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CE8418-EC5F-4B87-90AD-A20A7279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D3B14-035E-44E8-9916-8AFE0C63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5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02C8C-BBFD-4E09-95E8-833CB25F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C17E3C-4E8C-4A7F-A12E-911938AF6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CC221D-FCE2-4A0A-B031-91549C9E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CC39F-1AF8-4EFB-BFD2-C57ACB75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6F3F3-B9EA-4858-981A-FC7FBECF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13E19-DCE8-4A59-BE7F-C5DA5121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524229-98E9-47D1-AF55-D1FD6FEB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C381BB-8352-40B0-B9D3-D628B863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5BA0C-C896-441F-B580-B9FE2FF83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13745-0033-4D8B-BD07-84BC322FCF28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71BC2-B6C5-400D-99E3-E761FE8D5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15A35-2EDF-473C-8A35-C43C21939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6754-8F9A-4F6E-83CB-57FF5CD9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AD256E-3758-49BB-9174-8421894A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234"/>
            <a:ext cx="12192000" cy="4367004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2A5D5384-1B5A-4FCE-B258-1EA4CAE01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 err="1"/>
              <a:t>arXiv</a:t>
            </a:r>
            <a:r>
              <a:rPr lang="en-US" dirty="0"/>
              <a:t> 2306.01220</a:t>
            </a:r>
          </a:p>
        </p:txBody>
      </p:sp>
    </p:spTree>
    <p:extLst>
      <p:ext uri="{BB962C8B-B14F-4D97-AF65-F5344CB8AC3E}">
        <p14:creationId xmlns:p14="http://schemas.microsoft.com/office/powerpoint/2010/main" val="325179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A72C32E-9536-4065-AF38-4A27C50FEB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" t="4252" r="2332" b="3888"/>
          <a:stretch/>
        </p:blipFill>
        <p:spPr>
          <a:xfrm>
            <a:off x="5309936" y="3826041"/>
            <a:ext cx="6456948" cy="30319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07A88A-3E32-43DD-8943-996B223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Attention Alignment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245F1C-DEF9-44CE-84DC-9ECEF31EF4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Keyword prediction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Keyword's attention is sum of overlapping tokens' attention.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Choose top-k words as keywords.</a:t>
                </a:r>
              </a:p>
              <a:p>
                <a:pPr marL="0" indent="0">
                  <a:spcBef>
                    <a:spcPts val="4000"/>
                  </a:spcBef>
                  <a:buNone/>
                </a:pPr>
                <a:r>
                  <a:rPr lang="en-US" b="1" dirty="0"/>
                  <a:t>Metrics</a:t>
                </a:r>
                <a:endParaRPr lang="en-US" dirty="0"/>
              </a:p>
              <a:p>
                <a:r>
                  <a:rPr lang="en-US" dirty="0"/>
                  <a:t>Keyword coverage rate: recall.</a:t>
                </a:r>
              </a:p>
              <a:p>
                <a:r>
                  <a:rPr lang="en-US" dirty="0"/>
                  <a:t>Cohen's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score.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245F1C-DEF9-44CE-84DC-9ECEF31EF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4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C576921-AA65-43DB-829B-758D12546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53" y="2183030"/>
            <a:ext cx="9930493" cy="46749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ED0BF5-D20E-4CA7-8DB5-78F5A5F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EB009-D169-4E2E-88CE-5314A9D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RQ1</a:t>
            </a:r>
            <a:r>
              <a:rPr lang="en-US" dirty="0"/>
              <a:t>	To what extent is model attention aligned with human attention?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918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27F77BA-EC92-4649-8B3E-D1E8A559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3429000"/>
            <a:ext cx="7421011" cy="20767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ED0BF5-D20E-4CA7-8DB5-78F5A5F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5EB009-D169-4E2E-88CE-5314A9D30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RQ1</a:t>
                </a:r>
                <a:r>
                  <a:rPr lang="en-US" dirty="0"/>
                  <a:t>	To what extent is model attention aligned with human attention?</a:t>
                </a:r>
              </a:p>
              <a:p>
                <a:pPr marL="0" indent="0">
                  <a:buNone/>
                </a:pPr>
                <a:r>
                  <a:rPr lang="en-US" b="1" dirty="0"/>
                  <a:t>Finding 1</a:t>
                </a:r>
                <a:r>
                  <a:rPr lang="en-US" dirty="0"/>
                  <a:t>	</a:t>
                </a:r>
                <a:r>
                  <a:rPr lang="en-US" b="0" dirty="0"/>
                  <a:t>Consistently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&lt;0.2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little or no </a:t>
                </a:r>
                <a:r>
                  <a:rPr lang="en-US" dirty="0"/>
                  <a:t>alignment.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5EB009-D169-4E2E-88CE-5314A9D30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601" cy="4351338"/>
              </a:xfrm>
              <a:blipFill>
                <a:blip r:embed="rId3"/>
                <a:stretch>
                  <a:fillRect l="-1159" t="-224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73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E5B7C2C-1770-4063-86AD-B921C5FF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289" y="3074234"/>
            <a:ext cx="7607422" cy="37837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ED0BF5-D20E-4CA7-8DB5-78F5A5F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EB009-D169-4E2E-88CE-5314A9D3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RQ1</a:t>
            </a:r>
            <a:r>
              <a:rPr lang="en-US" dirty="0"/>
              <a:t>	To what extent is model attention aligned with human attention?</a:t>
            </a:r>
          </a:p>
          <a:p>
            <a:pPr marL="0" indent="0">
              <a:buNone/>
            </a:pPr>
            <a:r>
              <a:rPr lang="en-US" b="1" dirty="0"/>
              <a:t>Finding 2</a:t>
            </a:r>
            <a:r>
              <a:rPr lang="en-US" dirty="0"/>
              <a:t>	</a:t>
            </a:r>
            <a:r>
              <a:rPr lang="en-US" b="0" dirty="0"/>
              <a:t>Programmers are more sensitive to adj. and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6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9E72BD9-CA6A-4CFA-9AF5-4E2E19D99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09" y="2802436"/>
            <a:ext cx="6175782" cy="40555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97C708-CA78-41D9-9C06-397BF72B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6C38-74BC-4ECF-960C-88E9A83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RQ2</a:t>
            </a:r>
            <a:r>
              <a:rPr lang="en-US" dirty="0"/>
              <a:t>	Does attention misalignment lead to code generation errors?</a:t>
            </a:r>
          </a:p>
          <a:p>
            <a:pPr marL="0" indent="0">
              <a:buNone/>
            </a:pPr>
            <a:r>
              <a:rPr lang="en-US" b="1" dirty="0"/>
              <a:t>Finding 3</a:t>
            </a:r>
            <a:r>
              <a:rPr lang="en-US" dirty="0"/>
              <a:t>	No statistical evidence.</a:t>
            </a:r>
          </a:p>
        </p:txBody>
      </p:sp>
    </p:spTree>
    <p:extLst>
      <p:ext uri="{BB962C8B-B14F-4D97-AF65-F5344CB8AC3E}">
        <p14:creationId xmlns:p14="http://schemas.microsoft.com/office/powerpoint/2010/main" val="246933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7C708-CA78-41D9-9C06-397BF72B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6C38-74BC-4ECF-960C-88E9A83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RQ2</a:t>
            </a:r>
            <a:r>
              <a:rPr lang="en-US" dirty="0"/>
              <a:t>	Does attention misalignment lead to code generation errors?</a:t>
            </a:r>
          </a:p>
          <a:p>
            <a:pPr marL="0" indent="0">
              <a:buNone/>
            </a:pPr>
            <a:r>
              <a:rPr lang="en-US" b="1" dirty="0"/>
              <a:t>Finding 4</a:t>
            </a:r>
            <a:r>
              <a:rPr lang="en-US" dirty="0"/>
              <a:t>	The model attention can explain generation errors.</a:t>
            </a:r>
          </a:p>
          <a:p>
            <a:pPr marL="0" indent="0">
              <a:buNone/>
            </a:pPr>
            <a:r>
              <a:rPr lang="en-US" dirty="0"/>
              <a:t>We conduct a case study on 20 random incorrect solutions of </a:t>
            </a:r>
            <a:r>
              <a:rPr lang="en-US" dirty="0" err="1"/>
              <a:t>CodeGen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identify 3 common patterns:</a:t>
            </a:r>
          </a:p>
          <a:p>
            <a:r>
              <a:rPr lang="en-US" dirty="0"/>
              <a:t>Missing Logic(14): ignores required condition/operation/functionality.</a:t>
            </a:r>
          </a:p>
          <a:p>
            <a:r>
              <a:rPr lang="en-US" dirty="0"/>
              <a:t>Code Hallucination(3): generates extra code.</a:t>
            </a:r>
          </a:p>
          <a:p>
            <a:r>
              <a:rPr lang="en-US" dirty="0"/>
              <a:t>Code Repetition(3): unnecessarily generate repeated code.</a:t>
            </a:r>
          </a:p>
        </p:txBody>
      </p:sp>
    </p:spTree>
    <p:extLst>
      <p:ext uri="{BB962C8B-B14F-4D97-AF65-F5344CB8AC3E}">
        <p14:creationId xmlns:p14="http://schemas.microsoft.com/office/powerpoint/2010/main" val="387555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A8BB13-9133-4997-A30C-E66AD8C55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2720239"/>
            <a:ext cx="7253943" cy="413776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97C708-CA78-41D9-9C06-397BF72B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6C38-74BC-4ECF-960C-88E9A83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RQ2</a:t>
            </a:r>
            <a:r>
              <a:rPr lang="en-US" dirty="0"/>
              <a:t>	Does attention misalignment lead to code generation errors?</a:t>
            </a:r>
          </a:p>
          <a:p>
            <a:r>
              <a:rPr lang="en-US" dirty="0"/>
              <a:t>Missing Logic(14): ignores required condition/operation/functionality.</a:t>
            </a:r>
          </a:p>
        </p:txBody>
      </p:sp>
    </p:spTree>
    <p:extLst>
      <p:ext uri="{BB962C8B-B14F-4D97-AF65-F5344CB8AC3E}">
        <p14:creationId xmlns:p14="http://schemas.microsoft.com/office/powerpoint/2010/main" val="76682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9545A9-A79F-4A35-8FAE-C65E41F8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14" y="2822588"/>
            <a:ext cx="5736772" cy="403541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97C708-CA78-41D9-9C06-397BF72B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6C38-74BC-4ECF-960C-88E9A83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RQ2</a:t>
            </a:r>
            <a:r>
              <a:rPr lang="en-US" dirty="0"/>
              <a:t>	Does attention misalignment lead to code generation errors?</a:t>
            </a:r>
          </a:p>
          <a:p>
            <a:r>
              <a:rPr lang="en-US" dirty="0"/>
              <a:t>Code Hallucination(3): generates extra code.</a:t>
            </a:r>
          </a:p>
        </p:txBody>
      </p:sp>
    </p:spTree>
    <p:extLst>
      <p:ext uri="{BB962C8B-B14F-4D97-AF65-F5344CB8AC3E}">
        <p14:creationId xmlns:p14="http://schemas.microsoft.com/office/powerpoint/2010/main" val="342586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2701BA-8E70-48FA-9525-30F78C26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987" y="2777410"/>
            <a:ext cx="5236026" cy="40805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97C708-CA78-41D9-9C06-397BF72B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E6C38-74BC-4ECF-960C-88E9A833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RQ2</a:t>
            </a:r>
            <a:r>
              <a:rPr lang="en-US" dirty="0"/>
              <a:t>	Does attention misalignment lead to code generation errors?</a:t>
            </a:r>
          </a:p>
          <a:p>
            <a:r>
              <a:rPr lang="en-US" dirty="0"/>
              <a:t>Code Repetition(3): unnecessarily generate repeated code.</a:t>
            </a:r>
          </a:p>
        </p:txBody>
      </p:sp>
    </p:spTree>
    <p:extLst>
      <p:ext uri="{BB962C8B-B14F-4D97-AF65-F5344CB8AC3E}">
        <p14:creationId xmlns:p14="http://schemas.microsoft.com/office/powerpoint/2010/main" val="361727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7295C-F78E-4181-9E33-ED7A0424B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D228-714B-4636-BB41-7AD4A32A0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RQ3</a:t>
                </a:r>
                <a:r>
                  <a:rPr lang="en-US" dirty="0"/>
                  <a:t>	What is impact of attention calculation methods on alignment?</a:t>
                </a:r>
              </a:p>
              <a:p>
                <a:pPr marL="0" indent="0">
                  <a:buNone/>
                </a:pPr>
                <a:r>
                  <a:rPr lang="en-US" b="1" dirty="0"/>
                  <a:t>Finding 5</a:t>
                </a:r>
                <a:r>
                  <a:rPr lang="en-US" dirty="0"/>
                  <a:t>	</a:t>
                </a:r>
                <a:r>
                  <a:rPr lang="en-US" u="sng" dirty="0"/>
                  <a:t>SHAP</a:t>
                </a:r>
                <a:r>
                  <a:rPr lang="en-US" dirty="0"/>
                  <a:t> performs the best; </a:t>
                </a:r>
                <a:r>
                  <a:rPr lang="en-US" u="sng" dirty="0"/>
                  <a:t>Input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u="sng" dirty="0"/>
                  <a:t>Gradient coding</a:t>
                </a:r>
                <a:r>
                  <a:rPr lang="en-US" dirty="0"/>
                  <a:t> is best in gradient-based methods; self-attention-based methods are the same.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DD228-714B-4636-BB41-7AD4A32A0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A946E91-1A7D-466C-BB52-7B2C6EB7B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577" y="3157356"/>
            <a:ext cx="7860846" cy="37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81406-B428-46F6-A700-48AEE5E2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3FA67-6643-41EC-B590-B1F10378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Background</a:t>
            </a:r>
          </a:p>
          <a:p>
            <a:pPr marL="0" indent="0">
              <a:buNone/>
            </a:pPr>
            <a:r>
              <a:rPr lang="en-US" dirty="0"/>
              <a:t>LLMs are effective for code gen, but we don't know how they work.</a:t>
            </a:r>
          </a:p>
          <a:p>
            <a:pPr marL="0" indent="0">
              <a:buNone/>
            </a:pPr>
            <a:r>
              <a:rPr lang="en-US" b="1" dirty="0"/>
              <a:t>Question</a:t>
            </a:r>
          </a:p>
          <a:p>
            <a:pPr marL="0" indent="0">
              <a:buNone/>
            </a:pPr>
            <a:r>
              <a:rPr lang="en-US" dirty="0"/>
              <a:t>Do LLMs </a:t>
            </a:r>
            <a:r>
              <a:rPr lang="en-US" b="1" dirty="0"/>
              <a:t>attend</a:t>
            </a:r>
            <a:r>
              <a:rPr lang="en-US" dirty="0"/>
              <a:t> to the </a:t>
            </a:r>
            <a:r>
              <a:rPr lang="en-US" b="1" dirty="0"/>
              <a:t>same</a:t>
            </a:r>
            <a:r>
              <a:rPr lang="en-US" dirty="0"/>
              <a:t> parts of a natural language description as </a:t>
            </a:r>
            <a:r>
              <a:rPr lang="en-US" b="1" dirty="0"/>
              <a:t>human programmers </a:t>
            </a:r>
            <a:r>
              <a:rPr lang="en-US" dirty="0"/>
              <a:t>during code generation?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r>
              <a:rPr lang="en-US" dirty="0"/>
              <a:t>Consistent </a:t>
            </a:r>
            <a:r>
              <a:rPr lang="en-US" b="1" dirty="0"/>
              <a:t>misalignment</a:t>
            </a:r>
            <a:r>
              <a:rPr lang="en-US" dirty="0"/>
              <a:t>. Alignment and accuracy have </a:t>
            </a:r>
            <a:r>
              <a:rPr lang="en-US" b="1" dirty="0"/>
              <a:t>no correlation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Attention calculated by the perturbation-based method is most aligned with and favored by human.</a:t>
            </a:r>
          </a:p>
        </p:txBody>
      </p:sp>
    </p:spTree>
    <p:extLst>
      <p:ext uri="{BB962C8B-B14F-4D97-AF65-F5344CB8AC3E}">
        <p14:creationId xmlns:p14="http://schemas.microsoft.com/office/powerpoint/2010/main" val="4307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E5B7C2C-1770-4063-86AD-B921C5FF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57" y="3214164"/>
            <a:ext cx="7326086" cy="364383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1ED0BF5-D20E-4CA7-8DB5-78F5A5F21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5EB009-D169-4E2E-88CE-5314A9D30D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RQ3</a:t>
                </a:r>
                <a:r>
                  <a:rPr lang="en-US" dirty="0"/>
                  <a:t>	What is impact of attention calculation methods on alignment?</a:t>
                </a:r>
              </a:p>
              <a:p>
                <a:pPr marL="0" indent="0">
                  <a:buNone/>
                </a:pPr>
                <a:r>
                  <a:rPr lang="en-US" u="sng" dirty="0"/>
                  <a:t>SHAP</a:t>
                </a:r>
                <a:r>
                  <a:rPr lang="en-US" dirty="0"/>
                  <a:t> is sensitive to numbers; </a:t>
                </a:r>
                <a:r>
                  <a:rPr lang="en-US" u="sng" dirty="0"/>
                  <a:t>Input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u="sng" dirty="0"/>
                  <a:t>Gradient coding</a:t>
                </a:r>
                <a:r>
                  <a:rPr lang="en-US" dirty="0"/>
                  <a:t> and </a:t>
                </a:r>
                <a:r>
                  <a:rPr lang="en-US" u="sng" dirty="0"/>
                  <a:t>coding all</a:t>
                </a:r>
                <a:r>
                  <a:rPr lang="en-US" dirty="0"/>
                  <a:t> pay much more attention to conj.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5EB009-D169-4E2E-88CE-5314A9D30D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77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5074-1D7B-4CA4-9F3E-3DB87BC0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D2EFDF-6064-44E0-86B2-D7A8369F8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RQ4</a:t>
                </a:r>
                <a:r>
                  <a:rPr lang="en-US" dirty="0"/>
                  <a:t>	Which attention calculation method do human prefer the most?</a:t>
                </a:r>
              </a:p>
              <a:p>
                <a:pPr marL="0" indent="0">
                  <a:buNone/>
                </a:pPr>
                <a:r>
                  <a:rPr lang="en-US" dirty="0"/>
                  <a:t>We ask 22 CS students to rate the following statements based on attention from </a:t>
                </a:r>
                <a:r>
                  <a:rPr lang="en-US" u="sng" dirty="0"/>
                  <a:t>SHAP</a:t>
                </a:r>
                <a:r>
                  <a:rPr lang="en-US" dirty="0"/>
                  <a:t>, </a:t>
                </a:r>
                <a:r>
                  <a:rPr lang="en-US" u="sng" dirty="0"/>
                  <a:t>Input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u="sng" dirty="0"/>
                  <a:t>Gradient all</a:t>
                </a:r>
                <a:r>
                  <a:rPr lang="en-US" dirty="0"/>
                  <a:t> and </a:t>
                </a:r>
                <a:r>
                  <a:rPr lang="en-US" u="sng" dirty="0"/>
                  <a:t>coding last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Q1</a:t>
                </a:r>
                <a:r>
                  <a:rPr lang="en-US" dirty="0"/>
                  <a:t>	This attention map aligns with my attention when reading the natural language prompt.</a:t>
                </a:r>
              </a:p>
              <a:p>
                <a:pPr marL="0" indent="0">
                  <a:buNone/>
                </a:pPr>
                <a:r>
                  <a:rPr lang="en-US" b="1" dirty="0"/>
                  <a:t>Q2</a:t>
                </a:r>
                <a:r>
                  <a:rPr lang="en-US" dirty="0"/>
                  <a:t>	This attention explains why the model succeeded in/failed at</a:t>
                </a:r>
                <a:br>
                  <a:rPr lang="en-US" dirty="0"/>
                </a:br>
                <a:r>
                  <a:rPr lang="en-US" dirty="0"/>
                  <a:t>generating the correct code.</a:t>
                </a:r>
              </a:p>
              <a:p>
                <a:pPr marL="0" indent="0">
                  <a:buNone/>
                </a:pPr>
                <a:r>
                  <a:rPr lang="en-US" b="1" dirty="0"/>
                  <a:t>Q3</a:t>
                </a:r>
                <a:r>
                  <a:rPr lang="en-US" dirty="0"/>
                  <a:t>	I want to see this attention when working with code generation</a:t>
                </a:r>
                <a:br>
                  <a:rPr lang="en-US" dirty="0"/>
                </a:br>
                <a:r>
                  <a:rPr lang="en-US" dirty="0"/>
                  <a:t>models in real life.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D2EFDF-6064-44E0-86B2-D7A8369F8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55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5074-1D7B-4CA4-9F3E-3DB87BC0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RQ4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2EFDF-6064-44E0-86B2-D7A8369F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RQ4</a:t>
            </a:r>
            <a:r>
              <a:rPr lang="en-US" dirty="0"/>
              <a:t>	Which attention calculation method do human prefer the most?</a:t>
            </a:r>
          </a:p>
          <a:p>
            <a:pPr marL="0" indent="0">
              <a:buNone/>
            </a:pPr>
            <a:r>
              <a:rPr lang="en-US" b="1" dirty="0"/>
              <a:t>Finding 6</a:t>
            </a:r>
            <a:r>
              <a:rPr lang="en-US" dirty="0"/>
              <a:t>	 Participants prefer perturbation-based method.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2ED48F-08D4-49E7-915E-1B67F408E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2869844"/>
            <a:ext cx="7228114" cy="398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31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A5074-1D7B-4CA4-9F3E-3DB87BC0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RQ4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2EFDF-6064-44E0-86B2-D7A8369F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RQ4</a:t>
            </a:r>
            <a:r>
              <a:rPr lang="en-US" dirty="0"/>
              <a:t>	Which attention calculation method do human prefer the most?</a:t>
            </a:r>
          </a:p>
          <a:p>
            <a:pPr marL="0" indent="0">
              <a:buNone/>
            </a:pPr>
            <a:r>
              <a:rPr lang="en-US" b="1" dirty="0"/>
              <a:t>Finding 6</a:t>
            </a:r>
            <a:r>
              <a:rPr lang="en-US" dirty="0"/>
              <a:t>	Participants still feel a lack of trust in LLMs after seeing attention-based explanations, and wish to see richer explanations, e.g. reference code and fine-grained attention mapping between text and code.</a:t>
            </a:r>
          </a:p>
          <a:p>
            <a:pPr marL="0" indent="0">
              <a:buNone/>
            </a:pPr>
            <a:r>
              <a:rPr lang="en-US" b="1" dirty="0"/>
              <a:t>Q4</a:t>
            </a:r>
            <a:r>
              <a:rPr lang="en-US" dirty="0"/>
              <a:t>	Are you interested to know how the LLM generates the code?</a:t>
            </a:r>
          </a:p>
          <a:p>
            <a:pPr marL="0" indent="0">
              <a:buNone/>
            </a:pPr>
            <a:r>
              <a:rPr lang="en-US" b="1" dirty="0"/>
              <a:t>Q5</a:t>
            </a:r>
            <a:r>
              <a:rPr lang="en-US" dirty="0"/>
              <a:t>	What do you want to find out about the internal code generation process in LLM?</a:t>
            </a:r>
          </a:p>
          <a:p>
            <a:pPr marL="0" indent="0">
              <a:buNone/>
            </a:pPr>
            <a:r>
              <a:rPr lang="en-US" b="1" dirty="0"/>
              <a:t>Q6</a:t>
            </a:r>
            <a:r>
              <a:rPr lang="en-US" dirty="0"/>
              <a:t>	Do you trust this LLM? What do you need to know to improve</a:t>
            </a:r>
            <a:br>
              <a:rPr lang="en-US" dirty="0"/>
            </a:br>
            <a:r>
              <a:rPr lang="en-US" dirty="0"/>
              <a:t>the trust of the LLM?</a:t>
            </a:r>
          </a:p>
        </p:txBody>
      </p:sp>
    </p:spTree>
    <p:extLst>
      <p:ext uri="{BB962C8B-B14F-4D97-AF65-F5344CB8AC3E}">
        <p14:creationId xmlns:p14="http://schemas.microsoft.com/office/powerpoint/2010/main" val="34869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28130-BE3E-46A4-899E-E0CC651A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and Opportunities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EDE8E-D709-4B19-BE91-9079A7BA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LLMs seem to understand the task in a drastically different manner compared with human.</a:t>
            </a:r>
            <a:br>
              <a:rPr lang="en-US" dirty="0"/>
            </a:br>
            <a:r>
              <a:rPr lang="en-US" dirty="0"/>
              <a:t>How does it solve so many problems?</a:t>
            </a:r>
            <a:br>
              <a:rPr lang="en-US" dirty="0"/>
            </a:br>
            <a:r>
              <a:rPr lang="en-US" dirty="0"/>
              <a:t>Is it necessary to force them to follow human attention?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Perturbation-based methods should be considered first.</a:t>
            </a:r>
            <a:br>
              <a:rPr lang="en-US" dirty="0"/>
            </a:br>
            <a:r>
              <a:rPr lang="en-US" dirty="0"/>
              <a:t>But no method wins all other methods in all aspects. Test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Programmers' attention dataset can maybe serve as a benchmark?</a:t>
            </a:r>
            <a:br>
              <a:rPr lang="en-US" dirty="0"/>
            </a:br>
            <a:r>
              <a:rPr lang="en-US" dirty="0"/>
              <a:t>New ways to construct the dataset?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Fine-tune LLM to align attention with human?</a:t>
            </a:r>
            <a:br>
              <a:rPr lang="en-US" dirty="0"/>
            </a:br>
            <a:r>
              <a:rPr lang="en-US" dirty="0"/>
              <a:t>Stop model from erring by detecting common patterns?</a:t>
            </a:r>
          </a:p>
        </p:txBody>
      </p:sp>
    </p:spTree>
    <p:extLst>
      <p:ext uri="{BB962C8B-B14F-4D97-AF65-F5344CB8AC3E}">
        <p14:creationId xmlns:p14="http://schemas.microsoft.com/office/powerpoint/2010/main" val="224780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72324-B6CD-4461-8DA7-B98FBE3C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End. Thank you!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3656D9-31DC-453F-B1A7-B7437A235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8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389C6-D92D-487D-AD98-A81208CC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525197-AC67-4A0C-BB58-6A55C0A4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are effective in code gen, but we don't know how they work, because they are large and complex.</a:t>
            </a:r>
          </a:p>
          <a:p>
            <a:r>
              <a:rPr lang="en-US" dirty="0"/>
              <a:t>Some studies use probes or attention values to explain LLMs, but they don't analyze whether LLMs generate the code in a way similar to human.</a:t>
            </a:r>
            <a:br>
              <a:rPr lang="en-US" dirty="0"/>
            </a:br>
            <a:r>
              <a:rPr lang="en-US" dirty="0"/>
              <a:t>All of them also just use one explanation method. We need a comprehensive analysis of different explanation methods.</a:t>
            </a:r>
          </a:p>
          <a:p>
            <a:r>
              <a:rPr lang="en-US" dirty="0"/>
              <a:t>To bridge the gap, we make the first effort to analyze LLMs' attention on NL when generating code.</a:t>
            </a:r>
          </a:p>
        </p:txBody>
      </p:sp>
    </p:spTree>
    <p:extLst>
      <p:ext uri="{BB962C8B-B14F-4D97-AF65-F5344CB8AC3E}">
        <p14:creationId xmlns:p14="http://schemas.microsoft.com/office/powerpoint/2010/main" val="369699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DE12-9C72-4EF2-956B-23641D2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D2D9C-A684-4DC1-8AE9-3DC3E08A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To what extent is model attention aligned with human attention?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attention misalignment lead to code generation errors?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impact of attention calculation methods on alignment?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attention calculation method is most preferred by human?</a:t>
            </a:r>
          </a:p>
        </p:txBody>
      </p:sp>
    </p:spTree>
    <p:extLst>
      <p:ext uri="{BB962C8B-B14F-4D97-AF65-F5344CB8AC3E}">
        <p14:creationId xmlns:p14="http://schemas.microsoft.com/office/powerpoint/2010/main" val="10989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9BC65-F3E7-4E49-BE2B-2EDFEBD1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Attention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6F020B-55AB-46D1-A49E-75B636092F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is no programmer attention dataset, so we created one on </a:t>
                </a:r>
                <a:r>
                  <a:rPr lang="en-US" dirty="0" err="1"/>
                  <a:t>HumanEval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First 2 authors manually labeled important words and phrases in NL.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They independently labeled 20 descriptions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=0.68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discussion on disagreement, they summarize 4 kinds of important keywords:</a:t>
                </a:r>
              </a:p>
              <a:p>
                <a:pPr lvl="1"/>
                <a:r>
                  <a:rPr lang="en-US" b="1" dirty="0"/>
                  <a:t>Data types</a:t>
                </a:r>
                <a:r>
                  <a:rPr lang="en-US" dirty="0"/>
                  <a:t>, e.g. </a:t>
                </a:r>
                <a:r>
                  <a:rPr lang="en-US" sz="2000" dirty="0">
                    <a:latin typeface="Consolas" panose="020B0609020204030204" pitchFamily="49" charset="0"/>
                  </a:rPr>
                  <a:t>string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number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list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Operators</a:t>
                </a:r>
                <a:r>
                  <a:rPr lang="en-US" dirty="0"/>
                  <a:t>, e.g. </a:t>
                </a:r>
                <a:r>
                  <a:rPr lang="en-US" sz="2000" dirty="0">
                    <a:latin typeface="Consolas" panose="020B0609020204030204" pitchFamily="49" charset="0"/>
                  </a:rPr>
                  <a:t>compare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sort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filter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search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Conditionals</a:t>
                </a:r>
                <a:r>
                  <a:rPr lang="en-US" dirty="0"/>
                  <a:t>, e.g. </a:t>
                </a:r>
                <a:r>
                  <a:rPr lang="en-US" sz="2000" dirty="0">
                    <a:latin typeface="Consolas" panose="020B0609020204030204" pitchFamily="49" charset="0"/>
                  </a:rPr>
                  <a:t>if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else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when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for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b="1" dirty="0"/>
                  <a:t>Properties</a:t>
                </a:r>
                <a:r>
                  <a:rPr lang="en-US" dirty="0"/>
                  <a:t>, e.g. </a:t>
                </a:r>
                <a:r>
                  <a:rPr lang="en-US" sz="2000" dirty="0">
                    <a:latin typeface="Consolas" panose="020B0609020204030204" pitchFamily="49" charset="0"/>
                  </a:rPr>
                  <a:t>all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one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first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closer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every</a:t>
                </a:r>
                <a:r>
                  <a:rPr lang="en-US" dirty="0"/>
                  <a:t>, </a:t>
                </a:r>
                <a:r>
                  <a:rPr lang="en-US" sz="2000" dirty="0">
                    <a:latin typeface="Consolas" panose="020B0609020204030204" pitchFamily="49" charset="0"/>
                  </a:rPr>
                  <a:t>none</a:t>
                </a:r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They independently labeled another 20 descriptions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They resolved their disagreement, and then labeled all the remaining samples. (Disagreements were solved after labeling.)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6F020B-55AB-46D1-A49E-75B636092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31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BA082-A382-4808-B21B-071C4BB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 Attention Dataset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1C864E-A3B6-45DA-B874-687706C21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869" y="1355271"/>
            <a:ext cx="5120262" cy="529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7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9B848-DBA3-4E65-89E2-95F721B4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- Models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1296177-21A4-42D2-B795-B27E580B0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6415" y="2438976"/>
            <a:ext cx="7659169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9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5C8BD-DA55-4D8C-99C2-59B75774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Attention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544AF-0D79-45B0-A1F6-1F787A00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work, </a:t>
            </a:r>
            <a:r>
              <a:rPr lang="en-US" u="sng" dirty="0"/>
              <a:t>attention</a:t>
            </a:r>
            <a:r>
              <a:rPr lang="en-US" dirty="0"/>
              <a:t> refers to importance of NL tokens in code gen.</a:t>
            </a:r>
          </a:p>
          <a:p>
            <a:r>
              <a:rPr lang="en-US" dirty="0"/>
              <a:t>Self-attention-based: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Use the </a:t>
            </a:r>
            <a:r>
              <a:rPr lang="en-US" u="sng" dirty="0"/>
              <a:t>first</a:t>
            </a:r>
            <a:r>
              <a:rPr lang="en-US" dirty="0"/>
              <a:t>/the </a:t>
            </a:r>
            <a:r>
              <a:rPr lang="en-US" u="sng" dirty="0"/>
              <a:t>last</a:t>
            </a:r>
            <a:r>
              <a:rPr lang="en-US" dirty="0"/>
              <a:t>/</a:t>
            </a:r>
            <a:r>
              <a:rPr lang="en-US" u="sng" dirty="0"/>
              <a:t>all</a:t>
            </a:r>
            <a:r>
              <a:rPr lang="en-US" dirty="0"/>
              <a:t> attention layer(s).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We sum up attention values from different heads (following previous work).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Sum up attention scores during the input </a:t>
            </a:r>
            <a:r>
              <a:rPr lang="en-US" u="sng" dirty="0"/>
              <a:t>reading</a:t>
            </a:r>
            <a:r>
              <a:rPr lang="en-US" dirty="0"/>
              <a:t> process/</a:t>
            </a:r>
            <a:r>
              <a:rPr lang="en-US" u="sng" dirty="0"/>
              <a:t>coding</a:t>
            </a:r>
            <a:r>
              <a:rPr lang="en-US" dirty="0"/>
              <a:t> process.</a:t>
            </a:r>
          </a:p>
          <a:p>
            <a:r>
              <a:rPr lang="en-US" dirty="0"/>
              <a:t>Perturbation-based:</a:t>
            </a:r>
          </a:p>
          <a:p>
            <a:pPr lvl="1"/>
            <a:r>
              <a:rPr lang="en-US" u="sng" dirty="0"/>
              <a:t>SHAP</a:t>
            </a:r>
            <a:r>
              <a:rPr lang="en-US" dirty="0"/>
              <a:t>: proposed in a 2017 </a:t>
            </a:r>
            <a:r>
              <a:rPr lang="en-US" dirty="0" err="1"/>
              <a:t>NeurIPS</a:t>
            </a:r>
            <a:r>
              <a:rPr lang="en-US" dirty="0"/>
              <a:t> paper.</a:t>
            </a:r>
          </a:p>
          <a:p>
            <a:pPr lvl="1"/>
            <a:r>
              <a:rPr lang="en-US" u="sng" dirty="0"/>
              <a:t>BERT Masking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BLEU(LLM(NL), LLM(replace one token in NL by BERT's prediction)).</a:t>
            </a:r>
          </a:p>
        </p:txBody>
      </p:sp>
    </p:spTree>
    <p:extLst>
      <p:ext uri="{BB962C8B-B14F-4D97-AF65-F5344CB8AC3E}">
        <p14:creationId xmlns:p14="http://schemas.microsoft.com/office/powerpoint/2010/main" val="411428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3C1AF-74D4-4BF8-96A5-9786476A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929CF2-E094-433D-BCDB-EC1529F7DE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Gradient-based:</a:t>
                </a:r>
              </a:p>
              <a:p>
                <a:pPr lvl="1"/>
                <a:r>
                  <a:rPr lang="en-US" u="sng" dirty="0"/>
                  <a:t>Saliency</a:t>
                </a:r>
                <a:r>
                  <a:rPr lang="en-US" dirty="0"/>
                  <a:t>, model's gradient </a:t>
                </a:r>
                <a:r>
                  <a:rPr lang="en-US" dirty="0" err="1"/>
                  <a:t>w.r.t.</a:t>
                </a:r>
                <a:r>
                  <a:rPr lang="en-US" dirty="0"/>
                  <a:t> the input: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LLM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NL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u="sng" dirty="0"/>
                  <a:t>Input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u="sng" dirty="0"/>
                  <a:t>Gradient</a:t>
                </a:r>
                <a:r>
                  <a:rPr lang="en-US" dirty="0"/>
                  <a:t>, saliency times the input's embedding values: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LLM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NL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929CF2-E094-433D-BCDB-EC1529F7D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10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1168</Words>
  <Application>Microsoft Office PowerPoint</Application>
  <PresentationFormat>宽屏</PresentationFormat>
  <Paragraphs>109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Wingdings</vt:lpstr>
      <vt:lpstr>Office 主题​​</vt:lpstr>
      <vt:lpstr>PowerPoint 演示文稿</vt:lpstr>
      <vt:lpstr>Abstract</vt:lpstr>
      <vt:lpstr>Introduction</vt:lpstr>
      <vt:lpstr>Research Questions</vt:lpstr>
      <vt:lpstr>Programmer Attention Dataset</vt:lpstr>
      <vt:lpstr>Programmer Attention Dataset</vt:lpstr>
      <vt:lpstr>Study Design - Models</vt:lpstr>
      <vt:lpstr>Methodology - Attention</vt:lpstr>
      <vt:lpstr>Methodology - Attention</vt:lpstr>
      <vt:lpstr>Methodology - Attention Alignment</vt:lpstr>
      <vt:lpstr>Results - RQ1</vt:lpstr>
      <vt:lpstr>Results - RQ1</vt:lpstr>
      <vt:lpstr>Results - RQ1</vt:lpstr>
      <vt:lpstr>Results - RQ2</vt:lpstr>
      <vt:lpstr>Results - RQ2</vt:lpstr>
      <vt:lpstr>Results - RQ2</vt:lpstr>
      <vt:lpstr>Results - RQ2</vt:lpstr>
      <vt:lpstr>Results - RQ2</vt:lpstr>
      <vt:lpstr>Results - RQ3</vt:lpstr>
      <vt:lpstr>Results - RQ3</vt:lpstr>
      <vt:lpstr>Results - RQ4</vt:lpstr>
      <vt:lpstr>Results - RQ4</vt:lpstr>
      <vt:lpstr>Results - RQ4</vt:lpstr>
      <vt:lpstr>Implications and Opportunities</vt:lpstr>
      <vt:lpstr>The End.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80</cp:revision>
  <dcterms:created xsi:type="dcterms:W3CDTF">2023-06-12T19:39:23Z</dcterms:created>
  <dcterms:modified xsi:type="dcterms:W3CDTF">2023-06-13T03:17:49Z</dcterms:modified>
</cp:coreProperties>
</file>