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44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947B-42E5-4D21-A000-555634D5507C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476C3-6483-486F-A5ED-FDF7A8DD3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7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的每行都加上任意数字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6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反证法，举了个反例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01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反证法，举了个反例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96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03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KL</a:t>
            </a:r>
            <a:r>
              <a:rPr lang="zh-CN" altLang="en-US" dirty="0" smtClean="0"/>
              <a:t>散度非负性  大于等于很容易，小于等于用最大熵定理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019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非线性、单调增、双射、连续可微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05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数学分析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3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48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537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个引理，证了两页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33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864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32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221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3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39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955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2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矩阵分解问题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4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矩阵分解问题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02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矩阵分解问题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0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矩阵分解问题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886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矩阵分解问题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30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没有指出 最直接的原因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70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476C3-6483-486F-A5ED-FDF7A8DD30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18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01D8-AE46-491E-AA0B-C320E7168C5A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6BC-F961-437C-BFCE-0D7A87E8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8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01D8-AE46-491E-AA0B-C320E7168C5A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6BC-F961-437C-BFCE-0D7A87E8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0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01D8-AE46-491E-AA0B-C320E7168C5A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6BC-F961-437C-BFCE-0D7A87E8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3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01D8-AE46-491E-AA0B-C320E7168C5A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6BC-F961-437C-BFCE-0D7A87E8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2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01D8-AE46-491E-AA0B-C320E7168C5A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6BC-F961-437C-BFCE-0D7A87E8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8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01D8-AE46-491E-AA0B-C320E7168C5A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6BC-F961-437C-BFCE-0D7A87E8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2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01D8-AE46-491E-AA0B-C320E7168C5A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6BC-F961-437C-BFCE-0D7A87E8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6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01D8-AE46-491E-AA0B-C320E7168C5A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6BC-F961-437C-BFCE-0D7A87E8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2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01D8-AE46-491E-AA0B-C320E7168C5A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6BC-F961-437C-BFCE-0D7A87E8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97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01D8-AE46-491E-AA0B-C320E7168C5A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6BC-F961-437C-BFCE-0D7A87E8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5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01D8-AE46-491E-AA0B-C320E7168C5A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6BC-F961-437C-BFCE-0D7A87E8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9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801D8-AE46-491E-AA0B-C320E7168C5A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46BC-F961-437C-BFCE-0D7A87E8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2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6942" y="1466502"/>
            <a:ext cx="7420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Breaking the </a:t>
            </a:r>
            <a:r>
              <a:rPr lang="en-US" altLang="zh-CN" sz="4000" b="1" dirty="0" err="1" smtClean="0"/>
              <a:t>Softmax</a:t>
            </a:r>
            <a:r>
              <a:rPr lang="en-US" altLang="zh-CN" sz="4000" b="1" dirty="0" smtClean="0"/>
              <a:t> Bottleneck</a:t>
            </a:r>
            <a:endParaRPr lang="zh-CN" altLang="en-US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805256" y="4662280"/>
            <a:ext cx="4484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Reporter: Lu </a:t>
            </a:r>
            <a:r>
              <a:rPr lang="en-US" altLang="zh-CN" sz="2000" dirty="0" err="1" smtClean="0"/>
              <a:t>Shuai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2019.8.7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31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84921" y="444573"/>
            <a:ext cx="1462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Results</a:t>
            </a:r>
            <a:endParaRPr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40" y="1029348"/>
            <a:ext cx="8337665" cy="51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84921" y="444573"/>
            <a:ext cx="1462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Results</a:t>
            </a:r>
            <a:endParaRPr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1281112"/>
            <a:ext cx="100298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0710" y="1626757"/>
            <a:ext cx="1116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/>
              <a:t>Sigsoftmax</a:t>
            </a:r>
            <a:r>
              <a:rPr lang="en-US" altLang="zh-CN" sz="4000" b="1" dirty="0"/>
              <a:t>: Reanalysis of the </a:t>
            </a:r>
            <a:r>
              <a:rPr lang="en-US" altLang="zh-CN" sz="4000" b="1" dirty="0" err="1"/>
              <a:t>Softmax</a:t>
            </a:r>
            <a:r>
              <a:rPr lang="en-US" altLang="zh-CN" sz="4000" b="1" dirty="0"/>
              <a:t> Bottleneck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2688981" y="3389366"/>
            <a:ext cx="6509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Sekitoshi</a:t>
            </a:r>
            <a:r>
              <a:rPr lang="en-US" altLang="zh-CN" dirty="0"/>
              <a:t> Kanai, Yasuhiro Fujiwara, Yuki Yamanaka, Shuichi Adachi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01678" y="4523373"/>
            <a:ext cx="388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/>
              <a:t>NeurIPS</a:t>
            </a:r>
            <a:r>
              <a:rPr lang="en-US" altLang="zh-CN" sz="2800" dirty="0" smtClean="0"/>
              <a:t> 2018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86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5" y="1483445"/>
            <a:ext cx="10096500" cy="7048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4921" y="444573"/>
            <a:ext cx="6566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Reanalysis of the </a:t>
            </a:r>
            <a:r>
              <a:rPr lang="en-US" altLang="zh-CN" sz="3200" b="1" dirty="0" err="1"/>
              <a:t>softmax</a:t>
            </a:r>
            <a:r>
              <a:rPr lang="en-US" altLang="zh-CN" sz="3200" b="1" dirty="0"/>
              <a:t> bottleneck</a:t>
            </a:r>
            <a:endParaRPr lang="zh-CN" altLang="en-US" sz="3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074655" y="2535810"/>
            <a:ext cx="198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Log-</a:t>
            </a:r>
            <a:r>
              <a:rPr lang="en-US" altLang="zh-CN" sz="2400" dirty="0" err="1"/>
              <a:t>s</a:t>
            </a:r>
            <a:r>
              <a:rPr lang="en-US" altLang="zh-CN" sz="2400" dirty="0" err="1" smtClean="0"/>
              <a:t>oftmax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689" y="2535810"/>
            <a:ext cx="6467475" cy="523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130" y="3063809"/>
            <a:ext cx="4324350" cy="400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055" y="3826447"/>
            <a:ext cx="10020300" cy="6191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237293" y="4808160"/>
            <a:ext cx="8132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</a:rPr>
              <a:t>*The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log-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 has at most d + 1 linearly independent output vectors, even if the various inputs are applied to the model.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4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6566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Reanalysis of the </a:t>
            </a:r>
            <a:r>
              <a:rPr lang="en-US" altLang="zh-CN" sz="3200" b="1" dirty="0" err="1"/>
              <a:t>softmax</a:t>
            </a:r>
            <a:r>
              <a:rPr lang="en-US" altLang="zh-CN" sz="3200" b="1" dirty="0"/>
              <a:t> bottleneck</a:t>
            </a:r>
            <a:endParaRPr lang="zh-CN" altLang="en-US" sz="3200" b="1" dirty="0"/>
          </a:p>
        </p:txBody>
      </p:sp>
      <p:sp>
        <p:nvSpPr>
          <p:cNvPr id="12" name="矩形 11"/>
          <p:cNvSpPr/>
          <p:nvPr/>
        </p:nvSpPr>
        <p:spPr>
          <a:xfrm>
            <a:off x="784921" y="921087"/>
            <a:ext cx="2721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</a:rPr>
              <a:t>Proof of Theorem 2: 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02" y="1357508"/>
            <a:ext cx="9379572" cy="54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 smtClean="0"/>
              <a:t>Sigsoftmax</a:t>
            </a:r>
            <a:endParaRPr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92" y="1191263"/>
            <a:ext cx="6829425" cy="1609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203" y="3377479"/>
            <a:ext cx="4981575" cy="381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80007" y="2828564"/>
            <a:ext cx="198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Log-</a:t>
            </a:r>
            <a:r>
              <a:rPr lang="en-US" altLang="zh-CN" sz="2400" dirty="0" err="1"/>
              <a:t>s</a:t>
            </a:r>
            <a:r>
              <a:rPr lang="en-US" altLang="zh-CN" sz="2400" dirty="0" err="1" smtClean="0"/>
              <a:t>oftmax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t="-1" b="2297"/>
          <a:stretch/>
        </p:blipFill>
        <p:spPr>
          <a:xfrm>
            <a:off x="3658627" y="4822161"/>
            <a:ext cx="4276725" cy="3908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026" y="4033145"/>
            <a:ext cx="47339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 smtClean="0"/>
              <a:t>Sigsoftmax</a:t>
            </a:r>
            <a:endParaRPr lang="zh-CN" alt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7" y="1365757"/>
            <a:ext cx="11233371" cy="7552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86" y="3597965"/>
            <a:ext cx="11026414" cy="13828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24206" y="2355008"/>
            <a:ext cx="10321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</a:rPr>
              <a:t>Even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if the vectors of the true log probabilities are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</a:rPr>
              <a:t>more than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d + 1 linearly independent vectors, the 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sigsoftmax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-based model can learn the true probabilities.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63017" y="5069580"/>
                <a:ext cx="993182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2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, the range </a:t>
                </a:r>
                <a:r>
                  <a:rPr lang="en-US" altLang="zh-CN" sz="2200" dirty="0">
                    <a:solidFill>
                      <a:schemeClr val="accent5">
                        <a:lumMod val="75000"/>
                      </a:schemeClr>
                    </a:solidFill>
                  </a:rPr>
                  <a:t>of </a:t>
                </a:r>
                <a:r>
                  <a:rPr lang="en-US" altLang="zh-CN" sz="2200" dirty="0" err="1">
                    <a:solidFill>
                      <a:schemeClr val="accent5">
                        <a:lumMod val="75000"/>
                      </a:schemeClr>
                    </a:solidFill>
                  </a:rPr>
                  <a:t>sigsoftmax</a:t>
                </a:r>
                <a:r>
                  <a:rPr lang="en-US" altLang="zh-CN" sz="2200" dirty="0">
                    <a:solidFill>
                      <a:schemeClr val="accent5">
                        <a:lumMod val="75000"/>
                      </a:schemeClr>
                    </a:solidFill>
                  </a:rPr>
                  <a:t> can include the range </a:t>
                </a:r>
                <a:r>
                  <a:rPr lang="en-US" altLang="zh-CN" sz="22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of </a:t>
                </a:r>
                <a:r>
                  <a:rPr lang="en-US" altLang="zh-CN" sz="22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softmax</a:t>
                </a:r>
                <a:r>
                  <a:rPr lang="en-US" altLang="zh-CN" sz="22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2200" dirty="0">
                    <a:solidFill>
                      <a:schemeClr val="accent5">
                        <a:lumMod val="75000"/>
                      </a:schemeClr>
                    </a:solidFill>
                  </a:rPr>
                  <a:t>by introducing one learnable scalar </a:t>
                </a:r>
                <a:r>
                  <a:rPr lang="en-US" altLang="zh-CN" sz="22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parameter b </a:t>
                </a:r>
                <a:r>
                  <a:rPr lang="en-US" altLang="zh-CN" sz="2200" dirty="0">
                    <a:solidFill>
                      <a:schemeClr val="accent5">
                        <a:lumMod val="75000"/>
                      </a:schemeClr>
                    </a:solidFill>
                  </a:rPr>
                  <a:t>into </a:t>
                </a:r>
                <a:r>
                  <a:rPr lang="en-US" altLang="zh-CN" sz="2200" dirty="0" err="1">
                    <a:solidFill>
                      <a:schemeClr val="accent5">
                        <a:lumMod val="75000"/>
                      </a:schemeClr>
                    </a:solidFill>
                  </a:rPr>
                  <a:t>sigsoftmax</a:t>
                </a:r>
                <a:r>
                  <a:rPr lang="en-US" altLang="zh-CN" sz="2200" dirty="0">
                    <a:solidFill>
                      <a:schemeClr val="accent5">
                        <a:lumMod val="75000"/>
                      </a:schemeClr>
                    </a:solidFill>
                  </a:rPr>
                  <a:t> as</a:t>
                </a:r>
                <a:endParaRPr lang="zh-CN" altLang="en-US" sz="2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17" y="5069580"/>
                <a:ext cx="9931825" cy="769441"/>
              </a:xfrm>
              <a:prstGeom prst="rect">
                <a:avLst/>
              </a:prstGeom>
              <a:blipFill>
                <a:blip r:embed="rId5"/>
                <a:stretch>
                  <a:fillRect l="-798" t="-5556" b="-15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/>
          <a:srcRect b="7019"/>
          <a:stretch/>
        </p:blipFill>
        <p:spPr>
          <a:xfrm>
            <a:off x="5987493" y="5461779"/>
            <a:ext cx="4429125" cy="4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1462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Results</a:t>
            </a:r>
            <a:endParaRPr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257300"/>
            <a:ext cx="11049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6239" y="1494783"/>
            <a:ext cx="101347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/>
              <a:t>Breaking the </a:t>
            </a:r>
            <a:r>
              <a:rPr lang="en-US" altLang="zh-CN" sz="4000" b="1" dirty="0" err="1" smtClean="0"/>
              <a:t>Softmax</a:t>
            </a:r>
            <a:r>
              <a:rPr lang="en-US" altLang="zh-CN" sz="4000" b="1" dirty="0" smtClean="0"/>
              <a:t> Bottleneck</a:t>
            </a:r>
          </a:p>
          <a:p>
            <a:pPr algn="ctr"/>
            <a:r>
              <a:rPr lang="en-US" altLang="zh-CN" sz="3600" b="1" dirty="0"/>
              <a:t>via Learnable Monotonic </a:t>
            </a:r>
            <a:r>
              <a:rPr lang="en-US" altLang="zh-CN" sz="3600" b="1" dirty="0" smtClean="0"/>
              <a:t>Pointwise Non-</a:t>
            </a:r>
            <a:r>
              <a:rPr lang="en-US" altLang="zh-CN" sz="3600" b="1" dirty="0" err="1" smtClean="0"/>
              <a:t>linearities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2688981" y="3389366"/>
            <a:ext cx="6509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Octavian </a:t>
            </a:r>
            <a:r>
              <a:rPr lang="en-US" altLang="zh-CN" dirty="0" err="1"/>
              <a:t>Ganea</a:t>
            </a:r>
            <a:r>
              <a:rPr lang="en-US" altLang="zh-CN" dirty="0"/>
              <a:t>, Sylvain </a:t>
            </a:r>
            <a:r>
              <a:rPr lang="en-US" altLang="zh-CN" dirty="0" err="1"/>
              <a:t>Gelly</a:t>
            </a:r>
            <a:r>
              <a:rPr lang="en-US" altLang="zh-CN" dirty="0"/>
              <a:t>, Gary </a:t>
            </a:r>
            <a:r>
              <a:rPr lang="en-US" altLang="zh-CN" dirty="0" err="1"/>
              <a:t>Bécigneul</a:t>
            </a:r>
            <a:r>
              <a:rPr lang="en-US" altLang="zh-CN" dirty="0"/>
              <a:t>, </a:t>
            </a:r>
            <a:r>
              <a:rPr lang="en-US" altLang="zh-CN" dirty="0" err="1"/>
              <a:t>Aliaksei</a:t>
            </a:r>
            <a:r>
              <a:rPr lang="en-US" altLang="zh-CN" dirty="0"/>
              <a:t> </a:t>
            </a:r>
            <a:r>
              <a:rPr lang="en-US" altLang="zh-CN" dirty="0" err="1"/>
              <a:t>Severyn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001678" y="4523373"/>
            <a:ext cx="388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ICML 2019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10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4074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Quantifying the Error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903598" y="1084514"/>
            <a:ext cx="98438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How "bad" this bottleneck can </a:t>
            </a:r>
            <a:r>
              <a:rPr lang="en-US" altLang="zh-CN" sz="2400" dirty="0" smtClean="0">
                <a:solidFill>
                  <a:srgbClr val="FF0000"/>
                </a:solidFill>
              </a:rPr>
              <a:t>be</a:t>
            </a:r>
            <a:r>
              <a:rPr lang="en-US" altLang="zh-CN" sz="2400" dirty="0" smtClean="0"/>
              <a:t>, which depends on </a:t>
            </a:r>
            <a:r>
              <a:rPr lang="en-US" altLang="zh-CN" sz="2400" dirty="0"/>
              <a:t>the choice of the distance function between </a:t>
            </a:r>
            <a:r>
              <a:rPr lang="en-US" altLang="zh-CN" sz="2400" dirty="0" smtClean="0"/>
              <a:t>discrete probability distributions.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995531" y="2752387"/>
            <a:ext cx="220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Cross Entropy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283" y="3897942"/>
            <a:ext cx="5706926" cy="130503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19" y="2597456"/>
            <a:ext cx="4114800" cy="771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328" y="3420342"/>
            <a:ext cx="2883381" cy="426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580337" y="5471365"/>
                <a:ext cx="79813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/>
                  <a:t>A question is: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What is the minimum achievable cross-entropy for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a learnable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vector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?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37" y="5471365"/>
                <a:ext cx="7981361" cy="830997"/>
              </a:xfrm>
              <a:prstGeom prst="rect">
                <a:avLst/>
              </a:prstGeom>
              <a:blipFill>
                <a:blip r:embed="rId6"/>
                <a:stretch>
                  <a:fillRect l="-1145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9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9377" y="1116623"/>
            <a:ext cx="8836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Natural language as conditional </a:t>
            </a:r>
            <a:r>
              <a:rPr lang="en-US" altLang="zh-CN" sz="2400" dirty="0" smtClean="0"/>
              <a:t>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Parametric distributions &amp; </a:t>
            </a:r>
            <a:r>
              <a:rPr lang="en-US" altLang="zh-CN" sz="2400" dirty="0" err="1"/>
              <a:t>softmax</a:t>
            </a:r>
            <a:r>
              <a:rPr lang="en-US" altLang="zh-CN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Challenge: Can we always find </a:t>
            </a:r>
            <a:r>
              <a:rPr lang="zh-CN" altLang="en-US" sz="2400" dirty="0"/>
              <a:t>𝛳 </a:t>
            </a:r>
            <a:r>
              <a:rPr lang="en-US" altLang="zh-CN" sz="2400" dirty="0" err="1"/>
              <a:t>s.t.</a:t>
            </a:r>
            <a:r>
              <a:rPr lang="en-US" altLang="zh-CN" sz="2400" dirty="0"/>
              <a:t> for all </a:t>
            </a:r>
            <a:r>
              <a:rPr lang="en-US" altLang="zh-CN" sz="2400" dirty="0" smtClean="0"/>
              <a:t>c:</a:t>
            </a:r>
          </a:p>
        </p:txBody>
      </p:sp>
      <p:sp>
        <p:nvSpPr>
          <p:cNvPr id="3" name="矩形 2"/>
          <p:cNvSpPr/>
          <p:nvPr/>
        </p:nvSpPr>
        <p:spPr>
          <a:xfrm>
            <a:off x="784921" y="444573"/>
            <a:ext cx="16417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 smtClean="0"/>
              <a:t>Softmax</a:t>
            </a:r>
            <a:endParaRPr lang="zh-CN" alt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722" y="2316952"/>
            <a:ext cx="6038850" cy="1609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85" y="4620218"/>
            <a:ext cx="2533650" cy="7143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69377" y="5548607"/>
            <a:ext cx="987962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No</a:t>
            </a:r>
            <a:r>
              <a:rPr lang="en-US" altLang="zh-CN" sz="3200" dirty="0"/>
              <a:t>, when embedding size &lt; label cardinality (vocab size) 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949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4074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Quantifying the Error</a:t>
            </a:r>
            <a:endParaRPr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21" y="1357935"/>
            <a:ext cx="5276850" cy="24574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06868" y="2636590"/>
            <a:ext cx="55143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sng" dirty="0" smtClean="0">
                <a:solidFill>
                  <a:srgbClr val="0070C0"/>
                </a:solidFill>
              </a:rPr>
              <a:t>Increasing the </a:t>
            </a:r>
            <a:r>
              <a:rPr lang="en-US" altLang="zh-CN" sz="2400" u="sng" dirty="0">
                <a:solidFill>
                  <a:srgbClr val="0070C0"/>
                </a:solidFill>
              </a:rPr>
              <a:t>word embedding dimension </a:t>
            </a:r>
            <a:r>
              <a:rPr lang="en-US" altLang="zh-CN" sz="2400" dirty="0">
                <a:solidFill>
                  <a:srgbClr val="0070C0"/>
                </a:solidFill>
              </a:rPr>
              <a:t>and </a:t>
            </a:r>
            <a:r>
              <a:rPr lang="en-US" altLang="zh-CN" sz="2400" u="sng" dirty="0">
                <a:solidFill>
                  <a:srgbClr val="0070C0"/>
                </a:solidFill>
              </a:rPr>
              <a:t>assuming the </a:t>
            </a:r>
            <a:r>
              <a:rPr lang="en-US" altLang="zh-CN" sz="2400" u="sng" dirty="0" smtClean="0">
                <a:solidFill>
                  <a:srgbClr val="0070C0"/>
                </a:solidFill>
              </a:rPr>
              <a:t>word embedding </a:t>
            </a:r>
            <a:r>
              <a:rPr lang="en-US" altLang="zh-CN" sz="2400" u="sng" dirty="0">
                <a:solidFill>
                  <a:srgbClr val="0070C0"/>
                </a:solidFill>
              </a:rPr>
              <a:t>matrix W has full rank </a:t>
            </a:r>
            <a:r>
              <a:rPr lang="en-US" altLang="zh-CN" sz="2400" dirty="0">
                <a:solidFill>
                  <a:srgbClr val="0070C0"/>
                </a:solidFill>
              </a:rPr>
              <a:t>(i.e. the new </a:t>
            </a:r>
            <a:r>
              <a:rPr lang="en-US" altLang="zh-CN" sz="2400" dirty="0" smtClean="0">
                <a:solidFill>
                  <a:srgbClr val="0070C0"/>
                </a:solidFill>
              </a:rPr>
              <a:t>constraints cannot </a:t>
            </a:r>
            <a:r>
              <a:rPr lang="en-US" altLang="zh-CN" sz="2400" dirty="0">
                <a:solidFill>
                  <a:srgbClr val="0070C0"/>
                </a:solidFill>
              </a:rPr>
              <a:t>be derived from the previous constraints) </a:t>
            </a:r>
            <a:r>
              <a:rPr lang="en-US" altLang="zh-CN" sz="2400" dirty="0" smtClean="0">
                <a:solidFill>
                  <a:srgbClr val="0070C0"/>
                </a:solidFill>
              </a:rPr>
              <a:t>implies that </a:t>
            </a:r>
            <a:r>
              <a:rPr lang="en-US" altLang="zh-CN" sz="2400" dirty="0">
                <a:solidFill>
                  <a:srgbClr val="0070C0"/>
                </a:solidFill>
              </a:rPr>
              <a:t>the polytope </a:t>
            </a:r>
            <a:r>
              <a:rPr lang="en-US" altLang="zh-CN" sz="2400" dirty="0" smtClean="0">
                <a:solidFill>
                  <a:srgbClr val="0070C0"/>
                </a:solidFill>
              </a:rPr>
              <a:t>P* </a:t>
            </a:r>
            <a:r>
              <a:rPr lang="en-US" altLang="zh-CN" sz="2400" dirty="0">
                <a:solidFill>
                  <a:srgbClr val="0070C0"/>
                </a:solidFill>
              </a:rPr>
              <a:t>"shrinks", i.e. the maximum </a:t>
            </a:r>
            <a:r>
              <a:rPr lang="en-US" altLang="zh-CN" sz="2400" dirty="0" smtClean="0">
                <a:solidFill>
                  <a:srgbClr val="0070C0"/>
                </a:solidFill>
              </a:rPr>
              <a:t>entropy becomes </a:t>
            </a:r>
            <a:r>
              <a:rPr lang="en-US" altLang="zh-CN" sz="2400" dirty="0">
                <a:solidFill>
                  <a:srgbClr val="0070C0"/>
                </a:solidFill>
              </a:rPr>
              <a:t>lower.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96" y="4228813"/>
            <a:ext cx="53244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06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5698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Monotonic Pointwise Functions</a:t>
            </a:r>
            <a:endParaRPr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60" y="1190723"/>
            <a:ext cx="2962275" cy="80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497" y="2059364"/>
            <a:ext cx="73533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3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3564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Theoretical Results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1879075" y="1180177"/>
            <a:ext cx="8707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How powerful are monotonic pointwise non-</a:t>
            </a:r>
            <a:r>
              <a:rPr lang="en-US" altLang="zh-CN" sz="2400" b="1" dirty="0" err="1"/>
              <a:t>linearities</a:t>
            </a:r>
            <a:r>
              <a:rPr lang="en-US" altLang="zh-CN" sz="2400" b="1" dirty="0" smtClean="0"/>
              <a:t>?</a:t>
            </a:r>
            <a:endParaRPr lang="en-US" altLang="zh-CN" sz="2400" b="1" dirty="0"/>
          </a:p>
        </p:txBody>
      </p:sp>
      <p:sp>
        <p:nvSpPr>
          <p:cNvPr id="9" name="矩形 8"/>
          <p:cNvSpPr/>
          <p:nvPr/>
        </p:nvSpPr>
        <p:spPr>
          <a:xfrm>
            <a:off x="1775380" y="4444442"/>
            <a:ext cx="86318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We prove that the conditions imposed above on pointwise f’s are not restrictive when concerned about matrix rank increase.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108" y="1936473"/>
            <a:ext cx="69437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25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3564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Theoretical Results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1879075" y="1180177"/>
            <a:ext cx="8707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Making a matrix full-rank via pointwise operators.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9" y="3291533"/>
            <a:ext cx="6501478" cy="240926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633097" y="204358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In the most useful case, we </a:t>
            </a:r>
            <a:r>
              <a:rPr lang="en-US" altLang="zh-CN" sz="2400" dirty="0" smtClean="0">
                <a:solidFill>
                  <a:srgbClr val="0070C0"/>
                </a:solidFill>
              </a:rPr>
              <a:t>would like </a:t>
            </a:r>
            <a:r>
              <a:rPr lang="en-US" altLang="zh-CN" sz="2400" dirty="0">
                <a:solidFill>
                  <a:srgbClr val="0070C0"/>
                </a:solidFill>
              </a:rPr>
              <a:t>to know when such operators can make it full rank.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012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3564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Theoretical Results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1879075" y="1180177"/>
            <a:ext cx="8707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Making a matrix full-rank via pointwise operators.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90" y="2419252"/>
            <a:ext cx="7029450" cy="38671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59956" y="1875129"/>
            <a:ext cx="2721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</a:rPr>
              <a:t>Proof of Lemma 4: 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258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3564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Theoretical Results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1879075" y="1180177"/>
            <a:ext cx="8707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Making a matrix full-rank via pointwise operators.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142486" y="1792671"/>
            <a:ext cx="7115175" cy="2232541"/>
            <a:chOff x="2142486" y="1792671"/>
            <a:chExt cx="7115175" cy="223254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2486" y="1792671"/>
              <a:ext cx="7115175" cy="20478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3063711" y="3655880"/>
                  <a:ext cx="17722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711" y="3655880"/>
                  <a:ext cx="177223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>
              <a:stCxn id="4" idx="0"/>
            </p:cNvCxnSpPr>
            <p:nvPr/>
          </p:nvCxnSpPr>
          <p:spPr>
            <a:xfrm flipH="1" flipV="1">
              <a:off x="3949830" y="3289955"/>
              <a:ext cx="1" cy="3659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88258" y="4391137"/>
                <a:ext cx="3973920" cy="845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 smtClean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258" y="4391137"/>
                <a:ext cx="3973920" cy="845809"/>
              </a:xfrm>
              <a:prstGeom prst="rect">
                <a:avLst/>
              </a:prstGeom>
              <a:blipFill>
                <a:blip r:embed="rId5"/>
                <a:stretch>
                  <a:fillRect l="-2301" t="-5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9075" y="5402646"/>
            <a:ext cx="7058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47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3564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Theoretical Results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1879075" y="1180177"/>
            <a:ext cx="8707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Architecture(s) of Learnable Monotonic Functions</a:t>
            </a:r>
          </a:p>
        </p:txBody>
      </p:sp>
      <p:sp>
        <p:nvSpPr>
          <p:cNvPr id="6" name="矩形 5"/>
          <p:cNvSpPr/>
          <p:nvPr/>
        </p:nvSpPr>
        <p:spPr>
          <a:xfrm>
            <a:off x="1450154" y="1792671"/>
            <a:ext cx="95650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70C0"/>
                </a:solidFill>
              </a:rPr>
              <a:t>Even though some particular pointwise functions </a:t>
            </a:r>
            <a:r>
              <a:rPr lang="en-US" altLang="zh-CN" sz="2200" dirty="0" smtClean="0">
                <a:solidFill>
                  <a:srgbClr val="0070C0"/>
                </a:solidFill>
              </a:rPr>
              <a:t>can </a:t>
            </a:r>
            <a:r>
              <a:rPr lang="en-US" altLang="zh-CN" sz="2200" dirty="0">
                <a:solidFill>
                  <a:srgbClr val="0070C0"/>
                </a:solidFill>
              </a:rPr>
              <a:t>make a low-rank matrix to </a:t>
            </a:r>
            <a:r>
              <a:rPr lang="en-US" altLang="zh-CN" sz="2200" dirty="0" smtClean="0">
                <a:solidFill>
                  <a:srgbClr val="0070C0"/>
                </a:solidFill>
              </a:rPr>
              <a:t>be full-rank, it </a:t>
            </a:r>
            <a:r>
              <a:rPr lang="en-US" altLang="zh-CN" sz="2200" dirty="0">
                <a:solidFill>
                  <a:srgbClr val="0070C0"/>
                </a:solidFill>
              </a:rPr>
              <a:t>is not guaranteed that this new matrix is close to the </a:t>
            </a:r>
            <a:r>
              <a:rPr lang="en-US" altLang="zh-CN" sz="2200" dirty="0" smtClean="0">
                <a:solidFill>
                  <a:srgbClr val="0070C0"/>
                </a:solidFill>
              </a:rPr>
              <a:t>true data </a:t>
            </a:r>
            <a:r>
              <a:rPr lang="en-US" altLang="zh-CN" sz="2200" dirty="0">
                <a:solidFill>
                  <a:srgbClr val="0070C0"/>
                </a:solidFill>
              </a:rPr>
              <a:t>matrix.</a:t>
            </a:r>
            <a:endParaRPr lang="zh-CN" altLang="en-US" sz="2200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23019" y="496632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An </a:t>
            </a:r>
            <a:r>
              <a:rPr lang="en-US" altLang="zh-CN" sz="2400" dirty="0"/>
              <a:t>one hidden layer neural network with </a:t>
            </a:r>
            <a:r>
              <a:rPr lang="en-US" altLang="zh-CN" sz="2400" dirty="0" smtClean="0"/>
              <a:t>K hidden </a:t>
            </a:r>
            <a:r>
              <a:rPr lang="en-US" altLang="zh-CN" sz="2400" dirty="0"/>
              <a:t>units and positively constraint weights</a:t>
            </a:r>
            <a:endParaRPr lang="zh-CN" altLang="en-US" sz="2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t="2612"/>
          <a:stretch/>
        </p:blipFill>
        <p:spPr>
          <a:xfrm>
            <a:off x="2175870" y="3542722"/>
            <a:ext cx="7590297" cy="127398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680250" y="2802215"/>
            <a:ext cx="691567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Learnable parametric monotonic real functions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70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3564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Theoretical Results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1879075" y="1180177"/>
            <a:ext cx="8707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Architecture(s) of Learnable Monotonic Functions</a:t>
            </a:r>
          </a:p>
        </p:txBody>
      </p:sp>
      <p:sp>
        <p:nvSpPr>
          <p:cNvPr id="13" name="矩形 12"/>
          <p:cNvSpPr/>
          <p:nvPr/>
        </p:nvSpPr>
        <p:spPr>
          <a:xfrm>
            <a:off x="1203841" y="2922394"/>
            <a:ext cx="10057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This </a:t>
            </a:r>
            <a:r>
              <a:rPr lang="en-US" altLang="zh-CN" sz="2400" dirty="0"/>
              <a:t>class of </a:t>
            </a:r>
            <a:r>
              <a:rPr lang="en-US" altLang="zh-CN" sz="2400" dirty="0" smtClean="0"/>
              <a:t>functions are proved to be </a:t>
            </a:r>
            <a:r>
              <a:rPr lang="en-US" altLang="zh-CN" sz="2400" dirty="0"/>
              <a:t>universal </a:t>
            </a:r>
            <a:r>
              <a:rPr lang="en-US" altLang="zh-CN" sz="2400" dirty="0" err="1"/>
              <a:t>approximator</a:t>
            </a:r>
            <a:r>
              <a:rPr lang="en-US" altLang="zh-CN" sz="2400" dirty="0"/>
              <a:t> for all </a:t>
            </a:r>
            <a:r>
              <a:rPr lang="en-US" altLang="zh-CN" sz="2400" dirty="0" smtClean="0"/>
              <a:t>continuous increasing </a:t>
            </a:r>
            <a:r>
              <a:rPr lang="en-US" altLang="zh-CN" sz="2400" dirty="0"/>
              <a:t>functions</a:t>
            </a:r>
            <a:r>
              <a:rPr lang="en-US" altLang="zh-CN" sz="2400" dirty="0" smtClean="0"/>
              <a:t>. </a:t>
            </a:r>
            <a:r>
              <a:rPr lang="en-US" altLang="zh-CN" sz="2400" dirty="0" smtClean="0">
                <a:solidFill>
                  <a:srgbClr val="FF0000"/>
                </a:solidFill>
              </a:rPr>
              <a:t>(When K is large enough!)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t="2612"/>
          <a:stretch/>
        </p:blipFill>
        <p:spPr>
          <a:xfrm>
            <a:off x="2288992" y="1673096"/>
            <a:ext cx="6600485" cy="11078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913056" y="4356232"/>
            <a:ext cx="6639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How </a:t>
            </a:r>
            <a:r>
              <a:rPr lang="en-US" altLang="zh-CN" sz="2400" dirty="0">
                <a:solidFill>
                  <a:srgbClr val="0070C0"/>
                </a:solidFill>
              </a:rPr>
              <a:t>to address the </a:t>
            </a:r>
            <a:r>
              <a:rPr lang="en-US" altLang="zh-CN" sz="2400" dirty="0" smtClean="0">
                <a:solidFill>
                  <a:srgbClr val="0070C0"/>
                </a:solidFill>
              </a:rPr>
              <a:t>computation problem?</a:t>
            </a:r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PLIF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= </a:t>
            </a:r>
            <a:r>
              <a:rPr lang="en-US" altLang="zh-CN" sz="2400" b="1" dirty="0">
                <a:solidFill>
                  <a:srgbClr val="0070C0"/>
                </a:solidFill>
              </a:rPr>
              <a:t>P</a:t>
            </a:r>
            <a:r>
              <a:rPr lang="en-US" altLang="zh-CN" sz="2400" dirty="0">
                <a:solidFill>
                  <a:srgbClr val="0070C0"/>
                </a:solidFill>
              </a:rPr>
              <a:t>iecewise </a:t>
            </a:r>
            <a:r>
              <a:rPr lang="en-US" altLang="zh-CN" sz="2400" b="1" dirty="0">
                <a:solidFill>
                  <a:srgbClr val="0070C0"/>
                </a:solidFill>
              </a:rPr>
              <a:t>L</a:t>
            </a:r>
            <a:r>
              <a:rPr lang="en-US" altLang="zh-CN" sz="2400" dirty="0">
                <a:solidFill>
                  <a:srgbClr val="0070C0"/>
                </a:solidFill>
              </a:rPr>
              <a:t>inear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</a:t>
            </a:r>
            <a:r>
              <a:rPr lang="en-US" altLang="zh-CN" sz="2400" dirty="0" smtClean="0">
                <a:solidFill>
                  <a:srgbClr val="0070C0"/>
                </a:solidFill>
              </a:rPr>
              <a:t>ncreasing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F</a:t>
            </a:r>
            <a:r>
              <a:rPr lang="en-US" altLang="zh-CN" sz="2400" dirty="0" smtClean="0">
                <a:solidFill>
                  <a:srgbClr val="0070C0"/>
                </a:solidFill>
              </a:rPr>
              <a:t>unctions</a:t>
            </a:r>
            <a:r>
              <a:rPr lang="en-US" altLang="zh-CN" sz="2400" dirty="0">
                <a:solidFill>
                  <a:srgbClr val="0070C0"/>
                </a:solidFill>
              </a:rPr>
              <a:t>.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42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3564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Theoretical Results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2441716" y="1990883"/>
            <a:ext cx="6639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PLIF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= </a:t>
            </a:r>
            <a:r>
              <a:rPr lang="en-US" altLang="zh-CN" sz="2400" b="1" dirty="0">
                <a:solidFill>
                  <a:srgbClr val="0070C0"/>
                </a:solidFill>
              </a:rPr>
              <a:t>P</a:t>
            </a:r>
            <a:r>
              <a:rPr lang="en-US" altLang="zh-CN" sz="2400" dirty="0">
                <a:solidFill>
                  <a:srgbClr val="0070C0"/>
                </a:solidFill>
              </a:rPr>
              <a:t>iecewise </a:t>
            </a:r>
            <a:r>
              <a:rPr lang="en-US" altLang="zh-CN" sz="2400" b="1" dirty="0">
                <a:solidFill>
                  <a:srgbClr val="0070C0"/>
                </a:solidFill>
              </a:rPr>
              <a:t>L</a:t>
            </a:r>
            <a:r>
              <a:rPr lang="en-US" altLang="zh-CN" sz="2400" dirty="0">
                <a:solidFill>
                  <a:srgbClr val="0070C0"/>
                </a:solidFill>
              </a:rPr>
              <a:t>inear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</a:t>
            </a:r>
            <a:r>
              <a:rPr lang="en-US" altLang="zh-CN" sz="2400" dirty="0" smtClean="0">
                <a:solidFill>
                  <a:srgbClr val="0070C0"/>
                </a:solidFill>
              </a:rPr>
              <a:t>ncreasing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F</a:t>
            </a:r>
            <a:r>
              <a:rPr lang="en-US" altLang="zh-CN" sz="2400" dirty="0" smtClean="0">
                <a:solidFill>
                  <a:srgbClr val="0070C0"/>
                </a:solidFill>
              </a:rPr>
              <a:t>unctions</a:t>
            </a:r>
            <a:r>
              <a:rPr lang="en-US" altLang="zh-CN" sz="2400" dirty="0">
                <a:solidFill>
                  <a:srgbClr val="0070C0"/>
                </a:solidFill>
              </a:rPr>
              <a:t>.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86844" y="2765751"/>
                <a:ext cx="8971176" cy="2404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 smtClean="0"/>
                  <a:t>Fix a </a:t>
                </a:r>
                <a:r>
                  <a:rPr lang="en-US" altLang="zh-CN" sz="2200" dirty="0"/>
                  <a:t>(large enough) interval </a:t>
                </a:r>
                <a:r>
                  <a:rPr lang="en-US" altLang="zh-CN" sz="2200" dirty="0" smtClean="0"/>
                  <a:t>[-T, T] </a:t>
                </a:r>
                <a:r>
                  <a:rPr lang="en-US" altLang="zh-CN" sz="2200" dirty="0"/>
                  <a:t>and </a:t>
                </a:r>
                <a:r>
                  <a:rPr lang="en-US" altLang="zh-CN" sz="2200" dirty="0" smtClean="0"/>
                  <a:t>K+1 equally distanced knots </a:t>
                </a:r>
                <a:r>
                  <a:rPr lang="en-US" altLang="zh-CN" sz="2200" dirty="0"/>
                  <a:t>in this interval</a:t>
                </a:r>
                <a:r>
                  <a:rPr lang="en-US" altLang="zh-CN" sz="2200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∀0≤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sz="2200" dirty="0" smtClean="0"/>
              </a:p>
              <a:p>
                <a:endParaRPr lang="en-US" altLang="zh-CN" sz="2200" dirty="0"/>
              </a:p>
              <a:p>
                <a:r>
                  <a:rPr lang="en-US" altLang="zh-CN" sz="2200" dirty="0" smtClean="0"/>
                  <a:t>Define </a:t>
                </a:r>
                <a:r>
                  <a:rPr lang="en-US" altLang="zh-CN" sz="2200" dirty="0"/>
                  <a:t>our function to be 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piecewise 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linear</a:t>
                </a:r>
                <a:r>
                  <a:rPr lang="en-US" altLang="zh-CN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2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sz="2200" dirty="0" smtClean="0">
                    <a:solidFill>
                      <a:srgbClr val="FF0000"/>
                    </a:solidFill>
                  </a:rPr>
                  <a:t>      monotonicity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</a:rPr>
                  <a:t>      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continuous</a:t>
                </a:r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844" y="2765751"/>
                <a:ext cx="8971176" cy="2404504"/>
              </a:xfrm>
              <a:prstGeom prst="rect">
                <a:avLst/>
              </a:prstGeom>
              <a:blipFill>
                <a:blip r:embed="rId3"/>
                <a:stretch>
                  <a:fillRect l="-883" t="-1777" b="-1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879075" y="1180177"/>
            <a:ext cx="8707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Architecture(s) of Learnable Monotonic Functions</a:t>
            </a:r>
          </a:p>
        </p:txBody>
      </p:sp>
    </p:spTree>
    <p:extLst>
      <p:ext uri="{BB962C8B-B14F-4D97-AF65-F5344CB8AC3E}">
        <p14:creationId xmlns:p14="http://schemas.microsoft.com/office/powerpoint/2010/main" val="3636260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3564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Theoretical Results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2456175" y="1641842"/>
            <a:ext cx="6639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PLIF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= </a:t>
            </a:r>
            <a:r>
              <a:rPr lang="en-US" altLang="zh-CN" sz="2400" b="1" dirty="0">
                <a:solidFill>
                  <a:srgbClr val="0070C0"/>
                </a:solidFill>
              </a:rPr>
              <a:t>P</a:t>
            </a:r>
            <a:r>
              <a:rPr lang="en-US" altLang="zh-CN" sz="2400" dirty="0">
                <a:solidFill>
                  <a:srgbClr val="0070C0"/>
                </a:solidFill>
              </a:rPr>
              <a:t>iecewise </a:t>
            </a:r>
            <a:r>
              <a:rPr lang="en-US" altLang="zh-CN" sz="2400" b="1" dirty="0">
                <a:solidFill>
                  <a:srgbClr val="0070C0"/>
                </a:solidFill>
              </a:rPr>
              <a:t>L</a:t>
            </a:r>
            <a:r>
              <a:rPr lang="en-US" altLang="zh-CN" sz="2400" dirty="0">
                <a:solidFill>
                  <a:srgbClr val="0070C0"/>
                </a:solidFill>
              </a:rPr>
              <a:t>inear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</a:t>
            </a:r>
            <a:r>
              <a:rPr lang="en-US" altLang="zh-CN" sz="2400" dirty="0" smtClean="0">
                <a:solidFill>
                  <a:srgbClr val="0070C0"/>
                </a:solidFill>
              </a:rPr>
              <a:t>ncreasing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F</a:t>
            </a:r>
            <a:r>
              <a:rPr lang="en-US" altLang="zh-CN" sz="2400" dirty="0" smtClean="0">
                <a:solidFill>
                  <a:srgbClr val="0070C0"/>
                </a:solidFill>
              </a:rPr>
              <a:t>unctions</a:t>
            </a:r>
            <a:r>
              <a:rPr lang="en-US" altLang="zh-CN" sz="2400" dirty="0">
                <a:solidFill>
                  <a:srgbClr val="0070C0"/>
                </a:solidFill>
              </a:rPr>
              <a:t>.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743" y="5032538"/>
            <a:ext cx="7096125" cy="1638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724" y="2134030"/>
            <a:ext cx="4312684" cy="279060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79075" y="1180177"/>
            <a:ext cx="8707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Architecture(s) of Learnable Monotonic Functions</a:t>
            </a:r>
          </a:p>
        </p:txBody>
      </p:sp>
    </p:spTree>
    <p:extLst>
      <p:ext uri="{BB962C8B-B14F-4D97-AF65-F5344CB8AC3E}">
        <p14:creationId xmlns:p14="http://schemas.microsoft.com/office/powerpoint/2010/main" val="246699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33247" y="1362807"/>
            <a:ext cx="74207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Breaking the </a:t>
            </a:r>
            <a:r>
              <a:rPr lang="en-US" altLang="zh-CN" sz="4000" b="1" dirty="0" err="1" smtClean="0"/>
              <a:t>Softmax</a:t>
            </a:r>
            <a:r>
              <a:rPr lang="en-US" altLang="zh-CN" sz="4000" b="1" dirty="0" smtClean="0"/>
              <a:t> Bottleneck:</a:t>
            </a:r>
          </a:p>
          <a:p>
            <a:r>
              <a:rPr lang="en-US" altLang="zh-CN" sz="3600" b="1" dirty="0" smtClean="0"/>
              <a:t>A High-Rank RNN Language Model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2688981" y="3389366"/>
            <a:ext cx="6509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Zhilin</a:t>
            </a:r>
            <a:r>
              <a:rPr lang="en-US" altLang="zh-CN" dirty="0" smtClean="0"/>
              <a:t> Yang, </a:t>
            </a:r>
            <a:r>
              <a:rPr lang="en-US" altLang="zh-CN" dirty="0" err="1" smtClean="0"/>
              <a:t>Zihang</a:t>
            </a:r>
            <a:r>
              <a:rPr lang="en-US" altLang="zh-CN" dirty="0" smtClean="0"/>
              <a:t> Dai, </a:t>
            </a:r>
            <a:r>
              <a:rPr lang="en-US" altLang="zh-CN" dirty="0" err="1" smtClean="0"/>
              <a:t>Ruslan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Salakhutdinov</a:t>
            </a:r>
            <a:r>
              <a:rPr lang="en-US" altLang="zh-CN" dirty="0" smtClean="0"/>
              <a:t>, William W. Cohen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001678" y="4523373"/>
            <a:ext cx="388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ICLR 2018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5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1462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Results</a:t>
            </a:r>
            <a:endParaRPr lang="zh-CN" altLang="en-US" sz="3200" b="1" dirty="0"/>
          </a:p>
        </p:txBody>
      </p:sp>
      <p:sp>
        <p:nvSpPr>
          <p:cNvPr id="11" name="矩形 10"/>
          <p:cNvSpPr/>
          <p:nvPr/>
        </p:nvSpPr>
        <p:spPr>
          <a:xfrm>
            <a:off x="3142266" y="567683"/>
            <a:ext cx="3531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Synthetic Experiment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163" y="2791038"/>
            <a:ext cx="4638675" cy="7143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05699" y="1427864"/>
            <a:ext cx="8952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Goal: </a:t>
            </a:r>
            <a:r>
              <a:rPr lang="en-US" altLang="zh-CN" sz="2400" dirty="0"/>
              <a:t>separate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bottleneck from context embedding bottleneck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137895" y="2288045"/>
            <a:ext cx="7887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Sample N different categorical distributions with M outcomes: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266" y="4136697"/>
            <a:ext cx="5325801" cy="98181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79629" y="4396770"/>
            <a:ext cx="1162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Learn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6802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1462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Results</a:t>
            </a:r>
            <a:endParaRPr lang="zh-CN" altLang="en-US" sz="3200" b="1" dirty="0"/>
          </a:p>
        </p:txBody>
      </p:sp>
      <p:sp>
        <p:nvSpPr>
          <p:cNvPr id="11" name="矩形 10"/>
          <p:cNvSpPr/>
          <p:nvPr/>
        </p:nvSpPr>
        <p:spPr>
          <a:xfrm>
            <a:off x="3142266" y="567683"/>
            <a:ext cx="3531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Synthetic Experiment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29" y="1129302"/>
            <a:ext cx="5878643" cy="54811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967387" y="4875171"/>
            <a:ext cx="4522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Percentage of contexts c for which 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387" y="5336836"/>
            <a:ext cx="4933901" cy="53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4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921" y="444573"/>
            <a:ext cx="1462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Results</a:t>
            </a:r>
            <a:endParaRPr lang="zh-CN" altLang="en-US" sz="3200" b="1" dirty="0"/>
          </a:p>
        </p:txBody>
      </p:sp>
      <p:sp>
        <p:nvSpPr>
          <p:cNvPr id="11" name="矩形 10"/>
          <p:cNvSpPr/>
          <p:nvPr/>
        </p:nvSpPr>
        <p:spPr>
          <a:xfrm>
            <a:off x="3142266" y="567683"/>
            <a:ext cx="4804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Language Model Experiments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551888"/>
            <a:ext cx="11324789" cy="427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4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68" y="3545864"/>
            <a:ext cx="10306050" cy="1419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303" y="5069680"/>
            <a:ext cx="5108440" cy="47258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6068" y="2619159"/>
            <a:ext cx="6585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H: </a:t>
            </a:r>
            <a:r>
              <a:rPr lang="en-US" altLang="zh-CN" sz="2400" dirty="0" smtClean="0"/>
              <a:t>context vectors     </a:t>
            </a:r>
            <a:r>
              <a:rPr lang="en-US" altLang="zh-CN" sz="2400" b="1" dirty="0" smtClean="0"/>
              <a:t>W: </a:t>
            </a:r>
            <a:r>
              <a:rPr lang="en-US" altLang="zh-CN" sz="2400" dirty="0" smtClean="0"/>
              <a:t>word </a:t>
            </a:r>
            <a:r>
              <a:rPr lang="en-US" altLang="zh-CN" sz="2400" dirty="0" err="1" smtClean="0"/>
              <a:t>embeddings</a:t>
            </a:r>
            <a:r>
              <a:rPr lang="en-US" altLang="zh-CN" sz="2400" dirty="0" smtClean="0"/>
              <a:t>     </a:t>
            </a:r>
          </a:p>
          <a:p>
            <a:r>
              <a:rPr lang="en-US" altLang="zh-CN" sz="2400" b="1" dirty="0" smtClean="0"/>
              <a:t>A:</a:t>
            </a:r>
            <a:r>
              <a:rPr lang="en-US" altLang="zh-CN" sz="2400" dirty="0" smtClean="0"/>
              <a:t> log probabilities of the true data distribution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860" y="1671637"/>
            <a:ext cx="2981325" cy="7715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84921" y="444573"/>
            <a:ext cx="36134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 smtClean="0"/>
              <a:t>Softmax</a:t>
            </a:r>
            <a:r>
              <a:rPr lang="en-US" altLang="zh-CN" sz="3200" b="1" dirty="0" smtClean="0"/>
              <a:t> Bottleneck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884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33525" y="1566496"/>
            <a:ext cx="8519746" cy="419100"/>
            <a:chOff x="1586279" y="1663211"/>
            <a:chExt cx="8519746" cy="4191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6279" y="1663211"/>
              <a:ext cx="5695950" cy="4191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3775" y="1663211"/>
              <a:ext cx="2762250" cy="352425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23" y="2164739"/>
            <a:ext cx="10048875" cy="1438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8523" y="3993473"/>
            <a:ext cx="8286750" cy="95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6923" y="355132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</a:rPr>
              <a:t>Proof of Property 1: 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96730" y="4301370"/>
                <a:ext cx="1130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30" y="4301370"/>
                <a:ext cx="113041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-16184" y="5461391"/>
                <a:ext cx="1130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84" y="5461391"/>
                <a:ext cx="113041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763" y="5494628"/>
            <a:ext cx="2686050" cy="4095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8710" y="5242029"/>
            <a:ext cx="5286375" cy="857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4296" y="5380141"/>
            <a:ext cx="2581275" cy="581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111839" y="5432522"/>
                <a:ext cx="1130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839" y="5432522"/>
                <a:ext cx="113041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722995" y="5429499"/>
                <a:ext cx="1130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995" y="5429499"/>
                <a:ext cx="113041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784921" y="444573"/>
            <a:ext cx="36134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 smtClean="0"/>
              <a:t>Softmax</a:t>
            </a:r>
            <a:r>
              <a:rPr lang="en-US" altLang="zh-CN" sz="3200" b="1" dirty="0" smtClean="0"/>
              <a:t> Bottleneck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367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33525" y="1566496"/>
            <a:ext cx="8519746" cy="419100"/>
            <a:chOff x="1586279" y="1663211"/>
            <a:chExt cx="8519746" cy="4191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6279" y="1663211"/>
              <a:ext cx="5695950" cy="4191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3775" y="1663211"/>
              <a:ext cx="2762250" cy="352425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23" y="2164739"/>
            <a:ext cx="10048875" cy="1438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621" y="4012989"/>
            <a:ext cx="3200400" cy="419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6923" y="355132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</a:rPr>
              <a:t>Proof of Property 2: 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0621" y="4538148"/>
            <a:ext cx="3276600" cy="438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991193" y="5083667"/>
                <a:ext cx="7475455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 smtClean="0"/>
                  <a:t> be a maximum set of linearly independent rows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 a linear combination of vectors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193" y="5083667"/>
                <a:ext cx="7475455" cy="847220"/>
              </a:xfrm>
              <a:prstGeom prst="rect">
                <a:avLst/>
              </a:prstGeom>
              <a:blipFill>
                <a:blip r:embed="rId8"/>
                <a:stretch>
                  <a:fillRect l="-1305" t="-5755" b="-13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84921" y="444573"/>
            <a:ext cx="36134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 smtClean="0"/>
              <a:t>Softmax</a:t>
            </a:r>
            <a:r>
              <a:rPr lang="en-US" altLang="zh-CN" sz="3200" b="1" dirty="0" smtClean="0"/>
              <a:t> Bottleneck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424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23" y="1474116"/>
            <a:ext cx="10106025" cy="685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48" y="2009677"/>
            <a:ext cx="10058400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93509" y="3261674"/>
                <a:ext cx="3242821" cy="48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The rank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 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09" y="3261674"/>
                <a:ext cx="3242821" cy="486159"/>
              </a:xfrm>
              <a:prstGeom prst="rect">
                <a:avLst/>
              </a:prstGeom>
              <a:blipFill>
                <a:blip r:embed="rId5"/>
                <a:stretch>
                  <a:fillRect l="-2820" t="-6250" b="-2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814" y="3971130"/>
            <a:ext cx="10115550" cy="6858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84921" y="444573"/>
            <a:ext cx="36134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 smtClean="0"/>
              <a:t>Softmax</a:t>
            </a:r>
            <a:r>
              <a:rPr lang="en-US" altLang="zh-CN" sz="3200" b="1" dirty="0" smtClean="0"/>
              <a:t> Bottleneck</a:t>
            </a:r>
            <a:endParaRPr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648" y="5099826"/>
            <a:ext cx="10212923" cy="6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1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84921" y="444573"/>
            <a:ext cx="39914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Why A is High Rank?</a:t>
            </a:r>
            <a:endParaRPr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039" y="1333549"/>
            <a:ext cx="6600825" cy="1438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7204" y="2941163"/>
            <a:ext cx="97850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It is difficult prove it since we do not have access to the true data distribution of a natural language.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If A is low-rank, it means humans only need a limited number (e.g. a few hundred) of bases, and all semantic meanings can be created by (potentially) negating and (weighted) averaging these bases. 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Empirically, the rank of A can possibly be as high as 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143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84921" y="444573"/>
            <a:ext cx="48131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Mixture of </a:t>
            </a:r>
            <a:r>
              <a:rPr lang="en-US" altLang="zh-CN" sz="3200" b="1" dirty="0" err="1" smtClean="0"/>
              <a:t>Softmax</a:t>
            </a:r>
            <a:r>
              <a:rPr lang="en-US" altLang="zh-CN" sz="3200" b="1" dirty="0" smtClean="0"/>
              <a:t> (</a:t>
            </a:r>
            <a:r>
              <a:rPr lang="en-US" altLang="zh-CN" sz="3200" b="1" dirty="0" err="1" smtClean="0"/>
              <a:t>MoS</a:t>
            </a:r>
            <a:r>
              <a:rPr lang="en-US" altLang="zh-CN" sz="3200" b="1" dirty="0" smtClean="0"/>
              <a:t>)</a:t>
            </a:r>
            <a:endParaRPr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465" y="2580777"/>
            <a:ext cx="5867400" cy="1000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089" y="4318151"/>
            <a:ext cx="3962400" cy="9239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22136" y="1492223"/>
            <a:ext cx="78211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Computes K </a:t>
            </a:r>
            <a:r>
              <a:rPr lang="en-US" altLang="zh-CN" sz="2400" dirty="0" err="1" smtClean="0"/>
              <a:t>Softmax</a:t>
            </a:r>
            <a:r>
              <a:rPr lang="en-US" altLang="zh-CN" sz="2400" dirty="0" smtClean="0"/>
              <a:t> distributions and uses a weighted average of them as the next-token probability distribution.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65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849</Words>
  <Application>Microsoft Office PowerPoint</Application>
  <PresentationFormat>宽屏</PresentationFormat>
  <Paragraphs>153</Paragraphs>
  <Slides>32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黑体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35</cp:revision>
  <dcterms:created xsi:type="dcterms:W3CDTF">2019-08-05T07:41:56Z</dcterms:created>
  <dcterms:modified xsi:type="dcterms:W3CDTF">2019-08-06T11:43:33Z</dcterms:modified>
</cp:coreProperties>
</file>