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0" d="100"/>
          <a:sy n="60" d="100"/>
        </p:scale>
        <p:origin x="4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00D21-DB52-49E1-AF8B-58C8C1501E0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B97F9-CB6C-4B88-9BFF-BF9DD1A7F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BC45-D5FD-40C7-BFE2-17FF9016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4249A-27A5-450F-B933-2F9DFCC7D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8D481-31A1-4EC4-86CD-7B8C7B82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A04CC-39B8-4BE7-844C-20664942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DB9A4-F7D6-400C-9A6B-C8AA98B8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3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C082-6809-4336-8A44-3DB936AE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C0BBF-BA94-488D-980B-6DE4C36EF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E8E51-E0E9-44FD-AC38-4982268B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C0A7-CB8B-481B-A4F9-54C3358F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E272-1884-4E34-9A54-D6517E97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9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98FB8-E524-44EC-9CB3-4A41F506A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3D28A-6507-4CE4-8148-7E91AB15F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8254-994C-4FD6-B1DF-C703F107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7628-1DC7-4081-BA4E-3571D528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D32-09D8-441E-936E-F239D16C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9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C1F1-99AA-4CFC-8E68-438D8889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AAAA-CD4A-4C62-ADD5-67234D6F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4D6A9-5DCB-4D82-9DA0-8B193150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Grammar-Aligned Decoding</a:t>
            </a:r>
          </a:p>
        </p:txBody>
      </p:sp>
    </p:spTree>
    <p:extLst>
      <p:ext uri="{BB962C8B-B14F-4D97-AF65-F5344CB8AC3E}">
        <p14:creationId xmlns:p14="http://schemas.microsoft.com/office/powerpoint/2010/main" val="48211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6B3A-0BCA-4BF5-A8D3-8489C546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55AA-E6C2-49CC-8679-74466CF6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9B92-3C86-4F16-BC51-BD098E4C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EBBBF-9683-45AD-947D-20AAF7D1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D994-5B58-486F-B4AB-C031744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395A-D635-44A7-AB90-885FA0A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7C487-245A-4951-B4D0-043906EB6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F6B0F-DA49-4A55-85B2-2C6D58CEE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5AF9D-2D79-48D1-ABCC-C23B72A7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AD2AB-8650-4537-BFAB-1125B539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9E006-0998-444E-9BA6-8CA9232D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F573-C116-4529-80B8-DC0FF93F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296FA-25FE-46CA-AB1B-2A675D0E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76086-80FE-4042-93EC-227B6974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CA442-87EE-434A-9668-F8D1A6363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98557-0AFF-4600-9268-9C8D3B4E5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5E331-EFE5-437E-9232-3F57F0EE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72BB8-9946-4AE7-AFBE-19483B4B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F2658-E9CF-4747-96CB-B099FC38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7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7630-3CE6-43BB-B255-8C3E905A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401A2-C9B5-464B-9C57-C6B9C7DA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F0036-B3F5-4F6D-AF28-2E3B622FA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46B34-600A-46E4-87BF-62E3F890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1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0A468-6081-438F-9565-B524F7DE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8D60C-0CC8-4AF6-8E56-5017783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14F02-FF00-4DB7-BFD5-D4AC9D66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CB693-6F53-474B-A159-07610847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BF8D0-A724-47BE-8211-09F792F2C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75754-A4B1-4A93-B385-3806CCCC6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16077-3A14-46A2-B6C3-42C8BFC8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95E7F-FC35-40C3-9AD2-FC1B43C1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136D3-31DD-471B-8769-840742E5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5650-09CE-4BBA-8933-7EC2C5EB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7F39B-1BDC-48B0-BB13-69C8AD180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F92FC-8EFD-4AD8-8229-BD9E1ED42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C2A9-CB8E-4B4F-974E-5277DF4E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304B2-CCA5-43E9-A52B-9248605E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409A-397E-4EA0-98A6-040ABBFD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9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584B4-0264-4030-BB74-D3FF3A28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5E35-C7CE-4A0B-ADAB-960E6C75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385B-AEE0-418B-B42F-6E799FB6B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BA57-02F8-4822-AD8A-8C72CB6A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Grammar-Aligned Decoding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1E239-83D1-47FE-8483-622CBFBD4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CCA41-382D-4BC7-9889-BED37CE75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7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566843-4050-4942-916D-F9CB0D13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695208"/>
            <a:ext cx="11469701" cy="346758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9F64010-ADDE-43F8-A40C-EE19EDD9E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162792"/>
            <a:ext cx="9144000" cy="1655762"/>
          </a:xfrm>
        </p:spPr>
        <p:txBody>
          <a:bodyPr/>
          <a:lstStyle/>
          <a:p>
            <a:r>
              <a:rPr lang="en-US" dirty="0" err="1"/>
              <a:t>NeurIPS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72505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31CC-7308-4E54-8E39-319B6F44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70BBC-28FF-40F3-84CD-DFE3395E7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strong effect on solving downstream tasks.</a:t>
            </a:r>
          </a:p>
          <a:p>
            <a:pPr lvl="1"/>
            <a:r>
              <a:rPr lang="en-US" dirty="0"/>
              <a:t>But sometimes it can sample the correct solutions more often than GCD.</a:t>
            </a:r>
          </a:p>
          <a:p>
            <a:r>
              <a:rPr lang="en-US" dirty="0"/>
              <a:t>Slow convergence of the </a:t>
            </a:r>
            <a:r>
              <a:rPr lang="en-US" dirty="0" err="1"/>
              <a:t>ASAp</a:t>
            </a:r>
            <a:r>
              <a:rPr lang="en-US" dirty="0"/>
              <a:t>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4DD65-F1D7-4D1E-902C-09130FC4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02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833E-DCD5-44C4-B85D-BFF952C60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78F92-2830-4119-8618-07CC85C93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1EB56-D46C-43EF-B651-6A5E0506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</a:p>
        </p:txBody>
      </p:sp>
    </p:spTree>
    <p:extLst>
      <p:ext uri="{BB962C8B-B14F-4D97-AF65-F5344CB8AC3E}">
        <p14:creationId xmlns:p14="http://schemas.microsoft.com/office/powerpoint/2010/main" val="95559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25FF-126D-4CB9-BDDD-41A7C348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93A82-E35E-43C5-AEF1-D6AC736D2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don't need to sample the whole sequence before we can move on to next sample.</a:t>
                </a:r>
              </a:p>
              <a:p>
                <a:pPr marL="0" indent="0">
                  <a:buNone/>
                </a:pPr>
                <a:r>
                  <a:rPr lang="en-US" dirty="0"/>
                  <a:t>We can just "jump" out of the trapped sequence when needed.</a:t>
                </a:r>
              </a:p>
              <a:p>
                <a:pPr marL="0" indent="0">
                  <a:buNone/>
                </a:pPr>
                <a:r>
                  <a:rPr lang="en-US" dirty="0"/>
                  <a:t>When a token was sampled with a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and we know 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afterwards, we can reject it with a probability.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493A82-E35E-43C5-AEF1-D6AC736D2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AC63C-3969-4A11-8D04-46DF94D1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34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CB2D-2E90-49FC-ADDC-0273815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F2658-3FC1-4BD4-9AA2-7BD7DAD7D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LLMs cannot </a:t>
            </a:r>
            <a:r>
              <a:rPr lang="en-US" u="sng" dirty="0"/>
              <a:t>reliably</a:t>
            </a:r>
            <a:r>
              <a:rPr lang="en-US" dirty="0"/>
              <a:t> generate highly structured outputs.</a:t>
            </a:r>
          </a:p>
          <a:p>
            <a:pPr marL="0" indent="0">
              <a:buNone/>
            </a:pPr>
            <a:r>
              <a:rPr lang="en-US" b="1" dirty="0"/>
              <a:t>Constrained decoding</a:t>
            </a:r>
            <a:r>
              <a:rPr lang="en-US" dirty="0"/>
              <a:t>: greedily restrict output token at each step.</a:t>
            </a:r>
          </a:p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This can </a:t>
            </a:r>
            <a:r>
              <a:rPr lang="en-US" u="sng" dirty="0"/>
              <a:t>distort the LLM's distribution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The output is grammatical, but their likelihoods are not proportional to the ones given by the LLM.</a:t>
            </a:r>
          </a:p>
          <a:p>
            <a:pPr marL="0" indent="0">
              <a:buNone/>
            </a:pPr>
            <a:r>
              <a:rPr lang="en-US" b="1" dirty="0"/>
              <a:t>Our solution</a:t>
            </a:r>
            <a:r>
              <a:rPr lang="en-US" dirty="0"/>
              <a:t>: adaptive sampling with approximate expected futures.</a:t>
            </a:r>
          </a:p>
          <a:p>
            <a:pPr marL="457200" lvl="1" indent="0">
              <a:buNone/>
            </a:pPr>
            <a:r>
              <a:rPr lang="en-US" dirty="0"/>
              <a:t>Use prior sample outputs to soundly overapproximate the future grammaticality of different output prefixes.</a:t>
            </a:r>
          </a:p>
          <a:p>
            <a:pPr marL="0" indent="0">
              <a:buNone/>
            </a:pPr>
            <a:r>
              <a:rPr lang="en-US" b="1" dirty="0"/>
              <a:t>Evaluation</a:t>
            </a:r>
            <a:r>
              <a:rPr lang="en-US" dirty="0"/>
              <a:t> on code generation and structured NLP tasks shows that this can often produce outputs with higher likelihood while still enforcing the desired constraints.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BBEA-8E21-472E-9A97-3FA17DC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4370-E1F0-43AC-A05F-1A6C3BB9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(Grammar-)Constrained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4B78-272C-4520-AA13-38ACCFBE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br>
              <a:rPr lang="en-US" b="1" dirty="0"/>
            </a:br>
            <a:r>
              <a:rPr lang="en-US" dirty="0"/>
              <a:t>LLMs often struggle with generating highly structured outputs.</a:t>
            </a:r>
          </a:p>
          <a:p>
            <a:pPr marL="0" indent="0">
              <a:buNone/>
            </a:pPr>
            <a:r>
              <a:rPr lang="en-US" b="1" dirty="0"/>
              <a:t>Constrained decoding</a:t>
            </a:r>
            <a:br>
              <a:rPr lang="en-US" b="1" dirty="0"/>
            </a:br>
            <a:r>
              <a:rPr lang="en-US" dirty="0"/>
              <a:t>Greedily "forcing" the LLM output to satisfy the given constraint.</a:t>
            </a:r>
            <a:endParaRPr lang="en-US"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923688-D048-40B1-AAD3-4C91647E8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9172" y="3635375"/>
            <a:ext cx="4073652" cy="30861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2F5AB-2008-4058-8E5F-E765430A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3C22D4-3619-4DAE-8DAC-56F5EF7F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976692"/>
            <a:ext cx="5486179" cy="3200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66082C-2792-40DE-B550-D3A9D956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GCD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483A-AD00-40CB-848F-4D83A90E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br>
              <a:rPr lang="en-US" dirty="0"/>
            </a:br>
            <a:r>
              <a:rPr lang="en-US" dirty="0"/>
              <a:t>GCD </a:t>
            </a:r>
            <a:r>
              <a:rPr lang="en-US" u="sng" dirty="0"/>
              <a:t>distorts the LLM's learned language distribution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Grammar: </a:t>
            </a:r>
            <a:r>
              <a:rPr lang="en-US" dirty="0">
                <a:latin typeface="Consolas" panose="020B0609020204030204" pitchFamily="49" charset="0"/>
              </a:rPr>
              <a:t>00000|1[01]{4}</a:t>
            </a:r>
          </a:p>
          <a:p>
            <a:pPr marL="0" indent="0">
              <a:buNone/>
            </a:pPr>
            <a:r>
              <a:rPr lang="en-US" dirty="0"/>
              <a:t>Prompt: generate a binary string</a:t>
            </a:r>
            <a:br>
              <a:rPr lang="en-US" dirty="0"/>
            </a:br>
            <a:r>
              <a:rPr lang="en-US" dirty="0"/>
              <a:t>	that ends with a 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/>
              <a:t>Expected: high prob to </a:t>
            </a:r>
            <a:r>
              <a:rPr lang="en-US" dirty="0">
                <a:latin typeface="Consolas" panose="020B0609020204030204" pitchFamily="49" charset="0"/>
              </a:rPr>
              <a:t>1xxx1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low prob to 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zero prob to any other string.</a:t>
            </a:r>
          </a:p>
          <a:p>
            <a:pPr marL="0" indent="0">
              <a:buNone/>
            </a:pPr>
            <a:r>
              <a:rPr lang="en-US" dirty="0"/>
              <a:t>GCD: Only 30% output ends with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241C-BD49-4144-A6AE-ED477720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0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3711-AE6B-47A2-A618-2B5DB06D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Grammar-Aligned Decoding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DD7C8-4F94-4875-B37D-C048B8AA9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Grammar-aligned decoding</a:t>
                </a:r>
                <a:r>
                  <a:rPr lang="en-US" dirty="0"/>
                  <a:t>: sampling from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(model distribution) but restricted to sentences in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𝒢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𝒢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𝒢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GCD: approximate the expected future grammaticality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0 or 1.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2DD7C8-4F94-4875-B37D-C048B8AA9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03AC9-1000-4C09-A3CB-1B5ADF61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5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A495-05F7-46C3-B0FB-D9F99FDC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Sampling with Approximate Expected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6A877-4FDA-446E-9E61-391D0E8A4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Exact GAD is intractable.</a:t>
            </a:r>
          </a:p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 Sample </a:t>
            </a:r>
            <a:r>
              <a:rPr lang="en-US" dirty="0" err="1"/>
              <a:t>repeatly</a:t>
            </a:r>
            <a:r>
              <a:rPr lang="en-US" dirty="0"/>
              <a:t>, and use previous sampling results to direct future sampling.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8D2F9-5858-44F9-8DB0-0DD92E74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DBF74-389A-4EAC-ACB1-E0FBA716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9009"/>
            <a:ext cx="12192000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97DA-BF19-4BDC-A111-6910AC40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D4CC-497D-4008-8FBA-03D5C5B4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Datasets</a:t>
            </a:r>
            <a:r>
              <a:rPr lang="en-US" dirty="0"/>
              <a:t>: the previous example and 3 structured-decoding tasks.</a:t>
            </a:r>
          </a:p>
          <a:p>
            <a:pPr marL="457200" lvl="1" indent="0">
              <a:buNone/>
            </a:pPr>
            <a:r>
              <a:rPr lang="en-US" dirty="0"/>
              <a:t>SLIA (15): strings with </a:t>
            </a:r>
            <a:r>
              <a:rPr lang="en-US" dirty="0" err="1"/>
              <a:t>inear</a:t>
            </a:r>
            <a:r>
              <a:rPr lang="en-US" dirty="0"/>
              <a:t> integer arithmetic;</a:t>
            </a:r>
          </a:p>
          <a:p>
            <a:pPr marL="457200" lvl="1" indent="0">
              <a:buNone/>
            </a:pPr>
            <a:r>
              <a:rPr lang="en-US" dirty="0"/>
              <a:t>INV-BV (15): loop invariant generation with bit-vector arithmetic;</a:t>
            </a:r>
          </a:p>
          <a:p>
            <a:pPr marL="457200" lvl="1" indent="0">
              <a:buNone/>
            </a:pPr>
            <a:r>
              <a:rPr lang="en-US" dirty="0"/>
              <a:t>CP (6): constituency parsing.</a:t>
            </a:r>
          </a:p>
          <a:p>
            <a:pPr marL="0" indent="0">
              <a:buNone/>
            </a:pPr>
            <a:r>
              <a:rPr lang="en-US" b="1" dirty="0"/>
              <a:t>Prompt</a:t>
            </a:r>
            <a:r>
              <a:rPr lang="en-US" dirty="0"/>
              <a:t>: 3 in-context examples of (specification, solution).</a:t>
            </a:r>
          </a:p>
          <a:p>
            <a:pPr marL="0" indent="0">
              <a:buNone/>
            </a:pPr>
            <a:r>
              <a:rPr lang="en-US" b="1" dirty="0"/>
              <a:t>Model</a:t>
            </a:r>
            <a:r>
              <a:rPr lang="en-US" dirty="0"/>
              <a:t>: Mistral-7B.</a:t>
            </a:r>
          </a:p>
          <a:p>
            <a:pPr marL="0" indent="0">
              <a:buNone/>
            </a:pPr>
            <a:r>
              <a:rPr lang="en-US" b="1" dirty="0"/>
              <a:t>Measures</a:t>
            </a:r>
            <a:r>
              <a:rPr lang="en-US" dirty="0"/>
              <a:t>: 2000 iterations / sample.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DF07E-EC40-410C-B065-4BBA92B94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3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E339-36E4-46A4-A1E1-09E8052D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4E2711-81C7-4318-B3BD-5B9D9CC78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117" y="1825625"/>
            <a:ext cx="6205766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D218D-E63E-46E5-B80D-F16F2A65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2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9498-421D-4BA2-BB7F-66415D1B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266408-C195-42B1-BEBD-278E0CD1E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5636"/>
            <a:ext cx="10515600" cy="39713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B017-550C-4833-B80A-301090CB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Grammar-Aligned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1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479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Abstract</vt:lpstr>
      <vt:lpstr>(Grammar-)Constrained Decoding</vt:lpstr>
      <vt:lpstr>Problem of GCD</vt:lpstr>
      <vt:lpstr>Grammar-Aligned Decoding</vt:lpstr>
      <vt:lpstr>Adaptive Sampling with Approximate Expected Futures</vt:lpstr>
      <vt:lpstr>Experimental Setup</vt:lpstr>
      <vt:lpstr>Experiments</vt:lpstr>
      <vt:lpstr>Experiments</vt:lpstr>
      <vt:lpstr>Discussion and Limitations</vt:lpstr>
      <vt:lpstr>End.</vt:lpstr>
      <vt:lpstr>My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Yeongmin Lii</dc:creator>
  <cp:lastModifiedBy>Yeongmin Lii</cp:lastModifiedBy>
  <cp:revision>69</cp:revision>
  <dcterms:created xsi:type="dcterms:W3CDTF">2024-11-04T09:57:43Z</dcterms:created>
  <dcterms:modified xsi:type="dcterms:W3CDTF">2024-11-05T00:50:54Z</dcterms:modified>
</cp:coreProperties>
</file>