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1" r:id="rId6"/>
    <p:sldId id="260" r:id="rId7"/>
    <p:sldId id="262" r:id="rId8"/>
    <p:sldId id="263" r:id="rId9"/>
    <p:sldId id="264" r:id="rId10"/>
    <p:sldId id="265" r:id="rId11"/>
    <p:sldId id="267" r:id="rId12"/>
    <p:sldId id="268" r:id="rId13"/>
    <p:sldId id="266" r:id="rId14"/>
    <p:sldId id="275" r:id="rId15"/>
    <p:sldId id="269" r:id="rId16"/>
    <p:sldId id="270" r:id="rId17"/>
    <p:sldId id="271" r:id="rId18"/>
    <p:sldId id="272" r:id="rId19"/>
    <p:sldId id="273" r:id="rId20"/>
    <p:sldId id="2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72" autoAdjust="0"/>
  </p:normalViewPr>
  <p:slideViewPr>
    <p:cSldViewPr snapToGrid="0">
      <p:cViewPr varScale="1">
        <p:scale>
          <a:sx n="72" d="100"/>
          <a:sy n="72" d="100"/>
        </p:scale>
        <p:origin x="6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3476C-3CE0-4F81-B975-CE5DFF11FC83}"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224F2-C94F-495E-AB8A-B775298D94C0}" type="slidenum">
              <a:rPr lang="zh-CN" altLang="en-US" smtClean="0"/>
              <a:t>‹#›</a:t>
            </a:fld>
            <a:endParaRPr lang="zh-CN" altLang="en-US"/>
          </a:p>
        </p:txBody>
      </p:sp>
    </p:spTree>
    <p:extLst>
      <p:ext uri="{BB962C8B-B14F-4D97-AF65-F5344CB8AC3E}">
        <p14:creationId xmlns:p14="http://schemas.microsoft.com/office/powerpoint/2010/main" val="4127561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DeepMind</a:t>
            </a:r>
            <a:endParaRPr lang="zh-CN" altLang="en-US" dirty="0"/>
          </a:p>
        </p:txBody>
      </p:sp>
      <p:sp>
        <p:nvSpPr>
          <p:cNvPr id="4" name="灯片编号占位符 3"/>
          <p:cNvSpPr>
            <a:spLocks noGrp="1"/>
          </p:cNvSpPr>
          <p:nvPr>
            <p:ph type="sldNum" sz="quarter" idx="10"/>
          </p:nvPr>
        </p:nvSpPr>
        <p:spPr/>
        <p:txBody>
          <a:bodyPr/>
          <a:lstStyle/>
          <a:p>
            <a:fld id="{670224F2-C94F-495E-AB8A-B775298D94C0}" type="slidenum">
              <a:rPr lang="zh-CN" altLang="en-US" smtClean="0"/>
              <a:t>1</a:t>
            </a:fld>
            <a:endParaRPr lang="zh-CN" altLang="en-US"/>
          </a:p>
        </p:txBody>
      </p:sp>
    </p:spTree>
    <p:extLst>
      <p:ext uri="{BB962C8B-B14F-4D97-AF65-F5344CB8AC3E}">
        <p14:creationId xmlns:p14="http://schemas.microsoft.com/office/powerpoint/2010/main" val="1525344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CNN</a:t>
            </a:r>
            <a:r>
              <a:rPr lang="zh-CN" altLang="en-US" dirty="0"/>
              <a:t>对相邻的像素， </a:t>
            </a:r>
            <a:r>
              <a:rPr lang="en-US" altLang="zh-CN" dirty="0"/>
              <a:t>RNN</a:t>
            </a:r>
            <a:r>
              <a:rPr lang="zh-CN" altLang="en-US" dirty="0"/>
              <a:t>在时域上归纳关系</a:t>
            </a:r>
          </a:p>
        </p:txBody>
      </p:sp>
      <p:sp>
        <p:nvSpPr>
          <p:cNvPr id="4" name="灯片编号占位符 3"/>
          <p:cNvSpPr>
            <a:spLocks noGrp="1"/>
          </p:cNvSpPr>
          <p:nvPr>
            <p:ph type="sldNum" sz="quarter" idx="10"/>
          </p:nvPr>
        </p:nvSpPr>
        <p:spPr/>
        <p:txBody>
          <a:bodyPr/>
          <a:lstStyle/>
          <a:p>
            <a:fld id="{670224F2-C94F-495E-AB8A-B775298D94C0}" type="slidenum">
              <a:rPr lang="zh-CN" altLang="en-US" smtClean="0"/>
              <a:t>4</a:t>
            </a:fld>
            <a:endParaRPr lang="zh-CN" altLang="en-US"/>
          </a:p>
        </p:txBody>
      </p:sp>
    </p:spTree>
    <p:extLst>
      <p:ext uri="{BB962C8B-B14F-4D97-AF65-F5344CB8AC3E}">
        <p14:creationId xmlns:p14="http://schemas.microsoft.com/office/powerpoint/2010/main" val="163442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multi-head </a:t>
            </a:r>
            <a:r>
              <a:rPr lang="en-US" altLang="zh-CN" dirty="0" err="1" smtClean="0"/>
              <a:t>att</a:t>
            </a:r>
            <a:endParaRPr lang="zh-CN" altLang="en-US" dirty="0"/>
          </a:p>
        </p:txBody>
      </p:sp>
      <p:sp>
        <p:nvSpPr>
          <p:cNvPr id="4" name="灯片编号占位符 3"/>
          <p:cNvSpPr>
            <a:spLocks noGrp="1"/>
          </p:cNvSpPr>
          <p:nvPr>
            <p:ph type="sldNum" sz="quarter" idx="10"/>
          </p:nvPr>
        </p:nvSpPr>
        <p:spPr/>
        <p:txBody>
          <a:bodyPr/>
          <a:lstStyle/>
          <a:p>
            <a:fld id="{670224F2-C94F-495E-AB8A-B775298D94C0}" type="slidenum">
              <a:rPr lang="zh-CN" altLang="en-US" smtClean="0"/>
              <a:t>7</a:t>
            </a:fld>
            <a:endParaRPr lang="zh-CN" altLang="en-US"/>
          </a:p>
        </p:txBody>
      </p:sp>
    </p:spTree>
    <p:extLst>
      <p:ext uri="{BB962C8B-B14F-4D97-AF65-F5344CB8AC3E}">
        <p14:creationId xmlns:p14="http://schemas.microsoft.com/office/powerpoint/2010/main" val="63513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1D43075-CF0A-44BE-AC76-E0AACBAC0D84}"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109F7F-9E0F-49A6-B153-179365D71DB1}" type="slidenum">
              <a:rPr lang="zh-CN" altLang="en-US" smtClean="0"/>
              <a:t>‹#›</a:t>
            </a:fld>
            <a:endParaRPr lang="zh-CN" altLang="en-US"/>
          </a:p>
        </p:txBody>
      </p:sp>
    </p:spTree>
    <p:extLst>
      <p:ext uri="{BB962C8B-B14F-4D97-AF65-F5344CB8AC3E}">
        <p14:creationId xmlns:p14="http://schemas.microsoft.com/office/powerpoint/2010/main" val="153006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D43075-CF0A-44BE-AC76-E0AACBAC0D84}"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109F7F-9E0F-49A6-B153-179365D71DB1}" type="slidenum">
              <a:rPr lang="zh-CN" altLang="en-US" smtClean="0"/>
              <a:t>‹#›</a:t>
            </a:fld>
            <a:endParaRPr lang="zh-CN" altLang="en-US"/>
          </a:p>
        </p:txBody>
      </p:sp>
    </p:spTree>
    <p:extLst>
      <p:ext uri="{BB962C8B-B14F-4D97-AF65-F5344CB8AC3E}">
        <p14:creationId xmlns:p14="http://schemas.microsoft.com/office/powerpoint/2010/main" val="150216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D43075-CF0A-44BE-AC76-E0AACBAC0D84}"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109F7F-9E0F-49A6-B153-179365D71DB1}" type="slidenum">
              <a:rPr lang="zh-CN" altLang="en-US" smtClean="0"/>
              <a:t>‹#›</a:t>
            </a:fld>
            <a:endParaRPr lang="zh-CN" altLang="en-US"/>
          </a:p>
        </p:txBody>
      </p:sp>
    </p:spTree>
    <p:extLst>
      <p:ext uri="{BB962C8B-B14F-4D97-AF65-F5344CB8AC3E}">
        <p14:creationId xmlns:p14="http://schemas.microsoft.com/office/powerpoint/2010/main" val="1824931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D43075-CF0A-44BE-AC76-E0AACBAC0D84}"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109F7F-9E0F-49A6-B153-179365D71DB1}" type="slidenum">
              <a:rPr lang="zh-CN" altLang="en-US" smtClean="0"/>
              <a:t>‹#›</a:t>
            </a:fld>
            <a:endParaRPr lang="zh-CN" altLang="en-US"/>
          </a:p>
        </p:txBody>
      </p:sp>
    </p:spTree>
    <p:extLst>
      <p:ext uri="{BB962C8B-B14F-4D97-AF65-F5344CB8AC3E}">
        <p14:creationId xmlns:p14="http://schemas.microsoft.com/office/powerpoint/2010/main" val="195735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1D43075-CF0A-44BE-AC76-E0AACBAC0D84}"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109F7F-9E0F-49A6-B153-179365D71DB1}" type="slidenum">
              <a:rPr lang="zh-CN" altLang="en-US" smtClean="0"/>
              <a:t>‹#›</a:t>
            </a:fld>
            <a:endParaRPr lang="zh-CN" altLang="en-US"/>
          </a:p>
        </p:txBody>
      </p:sp>
    </p:spTree>
    <p:extLst>
      <p:ext uri="{BB962C8B-B14F-4D97-AF65-F5344CB8AC3E}">
        <p14:creationId xmlns:p14="http://schemas.microsoft.com/office/powerpoint/2010/main" val="350727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1D43075-CF0A-44BE-AC76-E0AACBAC0D84}"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109F7F-9E0F-49A6-B153-179365D71DB1}" type="slidenum">
              <a:rPr lang="zh-CN" altLang="en-US" smtClean="0"/>
              <a:t>‹#›</a:t>
            </a:fld>
            <a:endParaRPr lang="zh-CN" altLang="en-US"/>
          </a:p>
        </p:txBody>
      </p:sp>
    </p:spTree>
    <p:extLst>
      <p:ext uri="{BB962C8B-B14F-4D97-AF65-F5344CB8AC3E}">
        <p14:creationId xmlns:p14="http://schemas.microsoft.com/office/powerpoint/2010/main" val="163955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1D43075-CF0A-44BE-AC76-E0AACBAC0D84}" type="datetimeFigureOut">
              <a:rPr lang="zh-CN" altLang="en-US" smtClean="0"/>
              <a:t>2018/12/5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109F7F-9E0F-49A6-B153-179365D71DB1}" type="slidenum">
              <a:rPr lang="zh-CN" altLang="en-US" smtClean="0"/>
              <a:t>‹#›</a:t>
            </a:fld>
            <a:endParaRPr lang="zh-CN" altLang="en-US"/>
          </a:p>
        </p:txBody>
      </p:sp>
    </p:spTree>
    <p:extLst>
      <p:ext uri="{BB962C8B-B14F-4D97-AF65-F5344CB8AC3E}">
        <p14:creationId xmlns:p14="http://schemas.microsoft.com/office/powerpoint/2010/main" val="182111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1D43075-CF0A-44BE-AC76-E0AACBAC0D84}" type="datetimeFigureOut">
              <a:rPr lang="zh-CN" altLang="en-US" smtClean="0"/>
              <a:t>2018/12/5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109F7F-9E0F-49A6-B153-179365D71DB1}" type="slidenum">
              <a:rPr lang="zh-CN" altLang="en-US" smtClean="0"/>
              <a:t>‹#›</a:t>
            </a:fld>
            <a:endParaRPr lang="zh-CN" altLang="en-US"/>
          </a:p>
        </p:txBody>
      </p:sp>
    </p:spTree>
    <p:extLst>
      <p:ext uri="{BB962C8B-B14F-4D97-AF65-F5344CB8AC3E}">
        <p14:creationId xmlns:p14="http://schemas.microsoft.com/office/powerpoint/2010/main" val="387258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D43075-CF0A-44BE-AC76-E0AACBAC0D84}" type="datetimeFigureOut">
              <a:rPr lang="zh-CN" altLang="en-US" smtClean="0"/>
              <a:t>2018/12/5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109F7F-9E0F-49A6-B153-179365D71DB1}" type="slidenum">
              <a:rPr lang="zh-CN" altLang="en-US" smtClean="0"/>
              <a:t>‹#›</a:t>
            </a:fld>
            <a:endParaRPr lang="zh-CN" altLang="en-US"/>
          </a:p>
        </p:txBody>
      </p:sp>
    </p:spTree>
    <p:extLst>
      <p:ext uri="{BB962C8B-B14F-4D97-AF65-F5344CB8AC3E}">
        <p14:creationId xmlns:p14="http://schemas.microsoft.com/office/powerpoint/2010/main" val="41298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1D43075-CF0A-44BE-AC76-E0AACBAC0D84}"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109F7F-9E0F-49A6-B153-179365D71DB1}" type="slidenum">
              <a:rPr lang="zh-CN" altLang="en-US" smtClean="0"/>
              <a:t>‹#›</a:t>
            </a:fld>
            <a:endParaRPr lang="zh-CN" altLang="en-US"/>
          </a:p>
        </p:txBody>
      </p:sp>
    </p:spTree>
    <p:extLst>
      <p:ext uri="{BB962C8B-B14F-4D97-AF65-F5344CB8AC3E}">
        <p14:creationId xmlns:p14="http://schemas.microsoft.com/office/powerpoint/2010/main" val="27945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1D43075-CF0A-44BE-AC76-E0AACBAC0D84}"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109F7F-9E0F-49A6-B153-179365D71DB1}" type="slidenum">
              <a:rPr lang="zh-CN" altLang="en-US" smtClean="0"/>
              <a:t>‹#›</a:t>
            </a:fld>
            <a:endParaRPr lang="zh-CN" altLang="en-US"/>
          </a:p>
        </p:txBody>
      </p:sp>
    </p:spTree>
    <p:extLst>
      <p:ext uri="{BB962C8B-B14F-4D97-AF65-F5344CB8AC3E}">
        <p14:creationId xmlns:p14="http://schemas.microsoft.com/office/powerpoint/2010/main" val="3474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43075-CF0A-44BE-AC76-E0AACBAC0D84}" type="datetimeFigureOut">
              <a:rPr lang="zh-CN" altLang="en-US" smtClean="0"/>
              <a:t>2018/12/5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09F7F-9E0F-49A6-B153-179365D71DB1}" type="slidenum">
              <a:rPr lang="zh-CN" altLang="en-US" smtClean="0"/>
              <a:t>‹#›</a:t>
            </a:fld>
            <a:endParaRPr lang="zh-CN" altLang="en-US"/>
          </a:p>
        </p:txBody>
      </p:sp>
    </p:spTree>
    <p:extLst>
      <p:ext uri="{BB962C8B-B14F-4D97-AF65-F5344CB8AC3E}">
        <p14:creationId xmlns:p14="http://schemas.microsoft.com/office/powerpoint/2010/main" val="4029297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74985" y="1547446"/>
            <a:ext cx="8475784" cy="1877437"/>
          </a:xfrm>
          <a:prstGeom prst="rect">
            <a:avLst/>
          </a:prstGeom>
          <a:noFill/>
        </p:spPr>
        <p:txBody>
          <a:bodyPr wrap="square" rtlCol="0">
            <a:spAutoFit/>
          </a:bodyPr>
          <a:lstStyle/>
          <a:p>
            <a:pPr algn="ctr"/>
            <a:r>
              <a:rPr lang="en-US" altLang="zh-CN" sz="4000" dirty="0">
                <a:latin typeface="Times New Roman" panose="02020603050405020304" pitchFamily="18" charset="0"/>
                <a:cs typeface="Times New Roman" panose="02020603050405020304" pitchFamily="18" charset="0"/>
              </a:rPr>
              <a:t>Relational Recurrent Neural Networks</a:t>
            </a:r>
          </a:p>
          <a:p>
            <a:pPr algn="ctr"/>
            <a:endParaRPr lang="en-US" altLang="zh-CN" sz="4000" dirty="0">
              <a:latin typeface="Times New Roman" panose="02020603050405020304" pitchFamily="18" charset="0"/>
              <a:cs typeface="Times New Roman" panose="02020603050405020304" pitchFamily="18" charset="0"/>
            </a:endParaRPr>
          </a:p>
          <a:p>
            <a:pPr algn="ctr"/>
            <a:r>
              <a:rPr lang="en-US" altLang="zh-CN" dirty="0">
                <a:latin typeface="Times New Roman" panose="02020603050405020304" pitchFamily="18" charset="0"/>
                <a:cs typeface="Times New Roman" panose="02020603050405020304" pitchFamily="18" charset="0"/>
              </a:rPr>
              <a:t>Adam Santoro, Ryan Faulkner, David </a:t>
            </a:r>
            <a:r>
              <a:rPr lang="en-US" altLang="zh-CN" dirty="0" err="1">
                <a:latin typeface="Times New Roman" panose="02020603050405020304" pitchFamily="18" charset="0"/>
                <a:cs typeface="Times New Roman" panose="02020603050405020304" pitchFamily="18" charset="0"/>
              </a:rPr>
              <a:t>Raposo</a:t>
            </a:r>
            <a:r>
              <a:rPr lang="en-US" altLang="zh-CN" dirty="0">
                <a:latin typeface="Times New Roman" panose="02020603050405020304" pitchFamily="18" charset="0"/>
                <a:cs typeface="Times New Roman" panose="02020603050405020304" pitchFamily="18" charset="0"/>
              </a:rPr>
              <a:t>, Jack Rae, Mike </a:t>
            </a:r>
            <a:r>
              <a:rPr lang="en-US" altLang="zh-CN" dirty="0" err="1">
                <a:latin typeface="Times New Roman" panose="02020603050405020304" pitchFamily="18" charset="0"/>
                <a:cs typeface="Times New Roman" panose="02020603050405020304" pitchFamily="18" charset="0"/>
              </a:rPr>
              <a:t>Chrzanowski</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Theophane</a:t>
            </a:r>
            <a:r>
              <a:rPr lang="en-US" altLang="zh-CN" dirty="0">
                <a:latin typeface="Times New Roman" panose="02020603050405020304" pitchFamily="18" charset="0"/>
                <a:cs typeface="Times New Roman" panose="02020603050405020304" pitchFamily="18" charset="0"/>
              </a:rPr>
              <a:t> Weber, </a:t>
            </a:r>
            <a:r>
              <a:rPr lang="en-US" altLang="zh-CN" dirty="0" err="1">
                <a:latin typeface="Times New Roman" panose="02020603050405020304" pitchFamily="18" charset="0"/>
                <a:cs typeface="Times New Roman" panose="02020603050405020304" pitchFamily="18" charset="0"/>
              </a:rPr>
              <a:t>Daan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Wierstra</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Oriol</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Vinyals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Razvan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Pascanu</a:t>
            </a:r>
            <a:r>
              <a:rPr lang="en-US" altLang="zh-CN" dirty="0">
                <a:latin typeface="Times New Roman" panose="02020603050405020304" pitchFamily="18" charset="0"/>
                <a:cs typeface="Times New Roman" panose="02020603050405020304" pitchFamily="18" charset="0"/>
              </a:rPr>
              <a:t>, Timothy </a:t>
            </a:r>
            <a:r>
              <a:rPr lang="en-US" altLang="zh-CN" dirty="0" err="1">
                <a:latin typeface="Times New Roman" panose="02020603050405020304" pitchFamily="18" charset="0"/>
                <a:cs typeface="Times New Roman" panose="02020603050405020304" pitchFamily="18" charset="0"/>
              </a:rPr>
              <a:t>Lillicrap</a:t>
            </a:r>
            <a:endParaRPr lang="zh-CN" altLang="en-US"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9344269" y="6096000"/>
            <a:ext cx="241300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Reporter: Lu </a:t>
            </a:r>
            <a:r>
              <a:rPr lang="en-US" altLang="zh-CN" sz="2000" dirty="0" err="1">
                <a:latin typeface="Times New Roman" panose="02020603050405020304" pitchFamily="18" charset="0"/>
                <a:cs typeface="Times New Roman" panose="02020603050405020304" pitchFamily="18" charset="0"/>
              </a:rPr>
              <a:t>Shuai</a:t>
            </a:r>
            <a:endParaRPr lang="zh-CN" altLang="en-US" sz="20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4492487" y="4067944"/>
            <a:ext cx="2994991" cy="461665"/>
          </a:xfrm>
          <a:prstGeom prst="rect">
            <a:avLst/>
          </a:prstGeom>
          <a:noFill/>
        </p:spPr>
        <p:txBody>
          <a:bodyPr wrap="square" rtlCol="0">
            <a:spAutoFit/>
          </a:bodyPr>
          <a:lstStyle/>
          <a:p>
            <a:pPr algn="ctr"/>
            <a:r>
              <a:rPr lang="en-US" altLang="zh-CN" sz="2400" dirty="0" err="1" smtClean="0">
                <a:latin typeface="Times New Roman" panose="02020603050405020304" pitchFamily="18" charset="0"/>
                <a:cs typeface="Times New Roman" panose="02020603050405020304" pitchFamily="18" charset="0"/>
              </a:rPr>
              <a:t>NeruIPS</a:t>
            </a:r>
            <a:r>
              <a:rPr lang="en-US" altLang="zh-CN" sz="2400" dirty="0" smtClean="0">
                <a:latin typeface="Times New Roman" panose="02020603050405020304" pitchFamily="18" charset="0"/>
                <a:cs typeface="Times New Roman" panose="02020603050405020304" pitchFamily="18" charset="0"/>
              </a:rPr>
              <a:t> 2018</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84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7" y="439615"/>
            <a:ext cx="88978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Model</a:t>
            </a:r>
          </a:p>
        </p:txBody>
      </p:sp>
      <p:sp>
        <p:nvSpPr>
          <p:cNvPr id="5" name="矩形 4"/>
          <p:cNvSpPr/>
          <p:nvPr/>
        </p:nvSpPr>
        <p:spPr>
          <a:xfrm>
            <a:off x="1403471" y="1358342"/>
            <a:ext cx="7485552"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Introducing recurrence and embedding into an LSTM</a:t>
            </a:r>
            <a:endParaRPr lang="zh-CN" altLang="en-US" sz="2400"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603738" y="2498742"/>
            <a:ext cx="5867400" cy="3057525"/>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6471138" y="2714453"/>
                <a:ext cx="5389685" cy="2626104"/>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‘memory’ gating</a:t>
                </a:r>
              </a:p>
              <a:p>
                <a:r>
                  <a:rPr lang="en-US" altLang="zh-CN" sz="2000" dirty="0">
                    <a:latin typeface="Times New Roman" panose="02020603050405020304" pitchFamily="18" charset="0"/>
                    <a:cs typeface="Times New Roman" panose="02020603050405020304" pitchFamily="18" charset="0"/>
                  </a:rPr>
                  <a:t>Instead of producing scalar gates for each individual unit (‘unit’ gating), we can produce scalar gates for each memory row by converting </a:t>
                </a:r>
                <a14:m>
                  <m:oMath xmlns:m="http://schemas.openxmlformats.org/officeDocument/2006/math">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𝑊</m:t>
                        </m:r>
                      </m:e>
                      <m:sup>
                        <m:r>
                          <a:rPr lang="en-US" altLang="zh-CN" sz="2000" b="0" i="1" smtClean="0">
                            <a:latin typeface="Cambria Math" panose="02040503050406030204" pitchFamily="18" charset="0"/>
                            <a:cs typeface="Times New Roman" panose="02020603050405020304" pitchFamily="18" charset="0"/>
                          </a:rPr>
                          <m:t>𝑓</m:t>
                        </m:r>
                      </m:sup>
                    </m:sSup>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𝑊</m:t>
                        </m:r>
                      </m:e>
                      <m:sup>
                        <m:r>
                          <a:rPr lang="en-US" altLang="zh-CN" sz="2000" b="0" i="1" smtClean="0">
                            <a:latin typeface="Cambria Math" panose="02040503050406030204" pitchFamily="18" charset="0"/>
                            <a:cs typeface="Times New Roman" panose="02020603050405020304" pitchFamily="18" charset="0"/>
                          </a:rPr>
                          <m:t>𝑖</m:t>
                        </m:r>
                      </m:sup>
                    </m:sSup>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𝑊</m:t>
                        </m:r>
                      </m:e>
                      <m:sup>
                        <m:r>
                          <a:rPr lang="en-US" altLang="zh-CN" sz="2000" b="0" i="1" smtClean="0">
                            <a:latin typeface="Cambria Math" panose="02040503050406030204" pitchFamily="18" charset="0"/>
                            <a:cs typeface="Times New Roman" panose="02020603050405020304" pitchFamily="18" charset="0"/>
                          </a:rPr>
                          <m:t>𝑜</m:t>
                        </m:r>
                      </m:sup>
                    </m:sSup>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𝑈</m:t>
                        </m:r>
                      </m:e>
                      <m:sup>
                        <m:r>
                          <a:rPr lang="en-US" altLang="zh-CN" sz="2000" b="0" i="1" smtClean="0">
                            <a:latin typeface="Cambria Math" panose="02040503050406030204" pitchFamily="18" charset="0"/>
                            <a:cs typeface="Times New Roman" panose="02020603050405020304" pitchFamily="18" charset="0"/>
                          </a:rPr>
                          <m:t>𝑓</m:t>
                        </m:r>
                      </m:sup>
                    </m:sSup>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𝑈</m:t>
                        </m:r>
                      </m:e>
                      <m:sup>
                        <m:r>
                          <a:rPr lang="en-US" altLang="zh-CN" sz="2000" b="0" i="1" smtClean="0">
                            <a:latin typeface="Cambria Math" panose="02040503050406030204" pitchFamily="18" charset="0"/>
                            <a:cs typeface="Times New Roman" panose="02020603050405020304" pitchFamily="18" charset="0"/>
                          </a:rPr>
                          <m:t>𝑖</m:t>
                        </m:r>
                      </m:sup>
                    </m:sSup>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𝑈</m:t>
                        </m:r>
                      </m:e>
                      <m:sup>
                        <m:r>
                          <a:rPr lang="en-US" altLang="zh-CN" sz="2000" b="0" i="1" smtClean="0">
                            <a:latin typeface="Cambria Math" panose="02040503050406030204" pitchFamily="18" charset="0"/>
                            <a:cs typeface="Times New Roman" panose="02020603050405020304" pitchFamily="18" charset="0"/>
                          </a:rPr>
                          <m:t>𝑜</m:t>
                        </m:r>
                      </m:sup>
                    </m:sSup>
                  </m:oMath>
                </a14:m>
                <a:r>
                  <a:rPr lang="en-US" altLang="zh-CN" sz="2000" dirty="0">
                    <a:latin typeface="Times New Roman" panose="02020603050405020304" pitchFamily="18" charset="0"/>
                    <a:cs typeface="Times New Roman" panose="02020603050405020304" pitchFamily="18" charset="0"/>
                  </a:rPr>
                  <a:t>from weight matrices into weight vectors, and by replacing the element-wise product in the gating equations with scalar-vector multiplication.</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6471138" y="2714453"/>
                <a:ext cx="5389685" cy="2626104"/>
              </a:xfrm>
              <a:prstGeom prst="rect">
                <a:avLst/>
              </a:prstGeom>
              <a:blipFill>
                <a:blip r:embed="rId3"/>
                <a:stretch>
                  <a:fillRect l="-1810" t="-1856" r="-226" b="-32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537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8" y="439615"/>
            <a:ext cx="15826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Outline</a:t>
            </a:r>
            <a:endParaRPr lang="zh-CN" altLang="en-US" sz="32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565031" y="1837593"/>
            <a:ext cx="5336931"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solidFill>
                  <a:schemeClr val="bg1">
                    <a:lumMod val="75000"/>
                  </a:schemeClr>
                </a:solidFill>
                <a:latin typeface="Times New Roman" panose="02020603050405020304" pitchFamily="18" charset="0"/>
                <a:cs typeface="Times New Roman" panose="02020603050405020304" pitchFamily="18" charset="0"/>
              </a:rPr>
              <a:t>Relational reasoning</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solidFill>
                  <a:schemeClr val="bg1">
                    <a:lumMod val="75000"/>
                  </a:schemeClr>
                </a:solidFill>
                <a:latin typeface="Times New Roman" panose="02020603050405020304" pitchFamily="18" charset="0"/>
                <a:cs typeface="Times New Roman" panose="02020603050405020304" pitchFamily="18" charset="0"/>
              </a:rPr>
              <a:t>Model</a:t>
            </a:r>
          </a:p>
          <a:p>
            <a:pPr marL="285750" indent="-285750">
              <a:buFont typeface="Arial" panose="020B0604020202020204" pitchFamily="34" charset="0"/>
              <a:buChar char="•"/>
            </a:pPr>
            <a:endParaRPr lang="en-US" altLang="zh-CN" sz="2400" dirty="0">
              <a:solidFill>
                <a:schemeClr val="bg1">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Experiments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502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7" y="439615"/>
            <a:ext cx="88978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Experiments</a:t>
            </a:r>
          </a:p>
        </p:txBody>
      </p:sp>
      <p:sp>
        <p:nvSpPr>
          <p:cNvPr id="7" name="矩形 6"/>
          <p:cNvSpPr/>
          <p:nvPr/>
        </p:nvSpPr>
        <p:spPr>
          <a:xfrm>
            <a:off x="2168768" y="1771416"/>
            <a:ext cx="7748954" cy="3816429"/>
          </a:xfrm>
          <a:prstGeom prst="rect">
            <a:avLst/>
          </a:prstGeom>
        </p:spPr>
        <p:txBody>
          <a:bodyPr wrap="square">
            <a:spAutoFit/>
          </a:bodyPr>
          <a:lstStyle/>
          <a:p>
            <a:pPr marL="342900" indent="-34290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“total units”: The total number of elements in the memory matrix M. Equivalent to the size of each memory multiplied by the number of memories.</a:t>
            </a:r>
          </a:p>
          <a:p>
            <a:pPr marL="342900" indent="-34290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num</a:t>
            </a:r>
            <a:r>
              <a:rPr lang="en-US" altLang="zh-CN" sz="2200" dirty="0">
                <a:latin typeface="Times New Roman" panose="02020603050405020304" pitchFamily="18" charset="0"/>
                <a:cs typeface="Times New Roman" panose="02020603050405020304" pitchFamily="18" charset="0"/>
              </a:rPr>
              <a:t> heads”: The number of attention heads; i.e., the number of unique sets of queries, keys, and values produced for the memories.</a:t>
            </a:r>
          </a:p>
          <a:p>
            <a:pPr marL="342900" indent="-34290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“memory slots” or “number of memories”: Equivalent to the number of rows in matrix M.</a:t>
            </a:r>
          </a:p>
          <a:p>
            <a:pPr marL="342900" indent="-34290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num</a:t>
            </a:r>
            <a:r>
              <a:rPr lang="en-US" altLang="zh-CN" sz="2200" dirty="0">
                <a:latin typeface="Times New Roman" panose="02020603050405020304" pitchFamily="18" charset="0"/>
                <a:cs typeface="Times New Roman" panose="02020603050405020304" pitchFamily="18" charset="0"/>
              </a:rPr>
              <a:t> blocks”: The number of iterations of attention performed at each time-step.</a:t>
            </a:r>
          </a:p>
          <a:p>
            <a:pPr marL="342900" indent="-34290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“gate style”: Gating per unit or per memory slot.</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821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7" y="439615"/>
            <a:ext cx="88978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Experiments</a:t>
            </a:r>
          </a:p>
        </p:txBody>
      </p:sp>
      <mc:AlternateContent xmlns:mc="http://schemas.openxmlformats.org/markup-compatibility/2006" xmlns:a14="http://schemas.microsoft.com/office/drawing/2010/main">
        <mc:Choice Requires="a14">
          <p:sp>
            <p:nvSpPr>
              <p:cNvPr id="3" name="矩形 2"/>
              <p:cNvSpPr/>
              <p:nvPr/>
            </p:nvSpPr>
            <p:spPr>
              <a:xfrm>
                <a:off x="1340747" y="1257272"/>
                <a:ext cx="1690912" cy="411779"/>
              </a:xfrm>
              <a:prstGeom prst="rect">
                <a:avLst/>
              </a:prstGeom>
            </p:spPr>
            <p:txBody>
              <a:bodyPr wrap="none">
                <a:spAutoFit/>
              </a:bodyPr>
              <a:lstStyle/>
              <a:p>
                <a14:m>
                  <m:oMath xmlns:m="http://schemas.openxmlformats.org/officeDocument/2006/math">
                    <m:sSup>
                      <m:sSupPr>
                        <m:ctrlPr>
                          <a:rPr lang="en-US" altLang="zh-CN" sz="2000" b="1" i="1" smtClean="0">
                            <a:latin typeface="Cambria Math" panose="02040503050406030204" pitchFamily="18" charset="0"/>
                            <a:cs typeface="Times New Roman" panose="02020603050405020304" pitchFamily="18" charset="0"/>
                          </a:rPr>
                        </m:ctrlPr>
                      </m:sSupPr>
                      <m:e>
                        <m:r>
                          <a:rPr lang="en-US" altLang="zh-CN" sz="2000" b="1" i="1" smtClean="0">
                            <a:latin typeface="Cambria Math" panose="02040503050406030204" pitchFamily="18" charset="0"/>
                            <a:cs typeface="Times New Roman" panose="02020603050405020304" pitchFamily="18" charset="0"/>
                          </a:rPr>
                          <m:t>𝑵</m:t>
                        </m:r>
                      </m:e>
                      <m:sup>
                        <m:r>
                          <a:rPr lang="en-US" altLang="zh-CN" sz="2000" b="1" i="1" smtClean="0">
                            <a:latin typeface="Cambria Math" panose="02040503050406030204" pitchFamily="18" charset="0"/>
                            <a:cs typeface="Times New Roman" panose="02020603050405020304" pitchFamily="18" charset="0"/>
                          </a:rPr>
                          <m:t>𝒕𝒉</m:t>
                        </m:r>
                      </m:sup>
                    </m:sSup>
                  </m:oMath>
                </a14:m>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Fartheset</a:t>
                </a:r>
                <a:endParaRPr lang="zh-CN" altLang="en-US" sz="2000" b="1" dirty="0">
                  <a:latin typeface="Times New Roman" panose="02020603050405020304" pitchFamily="18"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1340747" y="1257272"/>
                <a:ext cx="1690912" cy="411779"/>
              </a:xfrm>
              <a:prstGeom prst="rect">
                <a:avLst/>
              </a:prstGeom>
              <a:blipFill>
                <a:blip r:embed="rId2"/>
                <a:stretch>
                  <a:fillRect t="-4412" r="-3249" b="-25000"/>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90815" y="2356339"/>
            <a:ext cx="2390775" cy="2286000"/>
          </a:xfrm>
          <a:prstGeom prst="rect">
            <a:avLst/>
          </a:prstGeom>
        </p:spPr>
      </p:pic>
      <p:pic>
        <p:nvPicPr>
          <p:cNvPr id="5" name="图片 4"/>
          <p:cNvPicPr>
            <a:picLocks noChangeAspect="1"/>
          </p:cNvPicPr>
          <p:nvPr/>
        </p:nvPicPr>
        <p:blipFill>
          <a:blip r:embed="rId4"/>
          <a:stretch>
            <a:fillRect/>
          </a:stretch>
        </p:blipFill>
        <p:spPr>
          <a:xfrm>
            <a:off x="3720611" y="3170793"/>
            <a:ext cx="6779942" cy="2370173"/>
          </a:xfrm>
          <a:prstGeom prst="rect">
            <a:avLst/>
          </a:prstGeom>
        </p:spPr>
      </p:pic>
      <p:pic>
        <p:nvPicPr>
          <p:cNvPr id="6" name="图片 5"/>
          <p:cNvPicPr>
            <a:picLocks noChangeAspect="1"/>
          </p:cNvPicPr>
          <p:nvPr/>
        </p:nvPicPr>
        <p:blipFill>
          <a:blip r:embed="rId5"/>
          <a:stretch>
            <a:fillRect/>
          </a:stretch>
        </p:blipFill>
        <p:spPr>
          <a:xfrm>
            <a:off x="3720611" y="228600"/>
            <a:ext cx="7132919" cy="4132355"/>
          </a:xfrm>
          <a:prstGeom prst="rect">
            <a:avLst/>
          </a:prstGeom>
        </p:spPr>
      </p:pic>
      <p:sp>
        <p:nvSpPr>
          <p:cNvPr id="8" name="矩形 7"/>
          <p:cNvSpPr/>
          <p:nvPr/>
        </p:nvSpPr>
        <p:spPr>
          <a:xfrm>
            <a:off x="1490140" y="6439594"/>
            <a:ext cx="9800712" cy="369332"/>
          </a:xfrm>
          <a:prstGeom prst="rect">
            <a:avLst/>
          </a:prstGeom>
        </p:spPr>
        <p:txBody>
          <a:bodyPr wrap="square">
            <a:spAutoFit/>
          </a:bodyPr>
          <a:lstStyle/>
          <a:p>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Hybrid </a:t>
            </a:r>
            <a:r>
              <a:rPr lang="en-US" altLang="zh-CN" dirty="0">
                <a:latin typeface="Times New Roman" panose="02020603050405020304" pitchFamily="18" charset="0"/>
                <a:cs typeface="Times New Roman" panose="02020603050405020304" pitchFamily="18" charset="0"/>
              </a:rPr>
              <a:t>computing using a neural network with dynamic external memory</a:t>
            </a:r>
            <a:r>
              <a:rPr lang="en-US" altLang="zh-CN" dirty="0" smtClean="0">
                <a:latin typeface="Times New Roman" panose="02020603050405020304" pitchFamily="18" charset="0"/>
                <a:cs typeface="Times New Roman" panose="02020603050405020304" pitchFamily="18" charset="0"/>
              </a:rPr>
              <a:t>.	Nature  2016</a:t>
            </a:r>
            <a:endParaRPr lang="zh-CN" altLang="en-US"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4"/>
          <a:stretch>
            <a:fillRect/>
          </a:stretch>
        </p:blipFill>
        <p:spPr>
          <a:xfrm>
            <a:off x="4070542" y="4355879"/>
            <a:ext cx="6178764" cy="2160010"/>
          </a:xfrm>
          <a:prstGeom prst="rect">
            <a:avLst/>
          </a:prstGeom>
        </p:spPr>
      </p:pic>
    </p:spTree>
    <p:extLst>
      <p:ext uri="{BB962C8B-B14F-4D97-AF65-F5344CB8AC3E}">
        <p14:creationId xmlns:p14="http://schemas.microsoft.com/office/powerpoint/2010/main" val="1709914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7" y="439615"/>
            <a:ext cx="88978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Experiments</a:t>
            </a:r>
          </a:p>
        </p:txBody>
      </p:sp>
      <mc:AlternateContent xmlns:mc="http://schemas.openxmlformats.org/markup-compatibility/2006" xmlns:a14="http://schemas.microsoft.com/office/drawing/2010/main">
        <mc:Choice Requires="a14">
          <p:sp>
            <p:nvSpPr>
              <p:cNvPr id="3" name="矩形 2"/>
              <p:cNvSpPr/>
              <p:nvPr/>
            </p:nvSpPr>
            <p:spPr>
              <a:xfrm>
                <a:off x="1340747" y="1257272"/>
                <a:ext cx="1690912" cy="411779"/>
              </a:xfrm>
              <a:prstGeom prst="rect">
                <a:avLst/>
              </a:prstGeom>
            </p:spPr>
            <p:txBody>
              <a:bodyPr wrap="none">
                <a:spAutoFit/>
              </a:bodyPr>
              <a:lstStyle/>
              <a:p>
                <a14:m>
                  <m:oMath xmlns:m="http://schemas.openxmlformats.org/officeDocument/2006/math">
                    <m:sSup>
                      <m:sSupPr>
                        <m:ctrlPr>
                          <a:rPr lang="en-US" altLang="zh-CN" sz="2000" b="1" i="1" smtClean="0">
                            <a:latin typeface="Cambria Math" panose="02040503050406030204" pitchFamily="18" charset="0"/>
                            <a:cs typeface="Times New Roman" panose="02020603050405020304" pitchFamily="18" charset="0"/>
                          </a:rPr>
                        </m:ctrlPr>
                      </m:sSupPr>
                      <m:e>
                        <m:r>
                          <a:rPr lang="en-US" altLang="zh-CN" sz="2000" b="1" i="1" smtClean="0">
                            <a:latin typeface="Cambria Math" panose="02040503050406030204" pitchFamily="18" charset="0"/>
                            <a:cs typeface="Times New Roman" panose="02020603050405020304" pitchFamily="18" charset="0"/>
                          </a:rPr>
                          <m:t>𝑵</m:t>
                        </m:r>
                      </m:e>
                      <m:sup>
                        <m:r>
                          <a:rPr lang="en-US" altLang="zh-CN" sz="2000" b="1" i="1" smtClean="0">
                            <a:latin typeface="Cambria Math" panose="02040503050406030204" pitchFamily="18" charset="0"/>
                            <a:cs typeface="Times New Roman" panose="02020603050405020304" pitchFamily="18" charset="0"/>
                          </a:rPr>
                          <m:t>𝒕𝒉</m:t>
                        </m:r>
                      </m:sup>
                    </m:sSup>
                  </m:oMath>
                </a14:m>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Fartheset</a:t>
                </a:r>
                <a:endParaRPr lang="zh-CN" altLang="en-US" sz="2000" b="1" dirty="0">
                  <a:latin typeface="Times New Roman" panose="02020603050405020304" pitchFamily="18"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1340747" y="1257272"/>
                <a:ext cx="1690912" cy="411779"/>
              </a:xfrm>
              <a:prstGeom prst="rect">
                <a:avLst/>
              </a:prstGeom>
              <a:blipFill>
                <a:blip r:embed="rId2"/>
                <a:stretch>
                  <a:fillRect t="-4412" r="-3249" b="-25000"/>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380268" y="1809728"/>
            <a:ext cx="8617588" cy="4526961"/>
          </a:xfrm>
          <a:prstGeom prst="rect">
            <a:avLst/>
          </a:prstGeom>
        </p:spPr>
      </p:pic>
      <p:sp>
        <p:nvSpPr>
          <p:cNvPr id="9" name="矩形 8"/>
          <p:cNvSpPr/>
          <p:nvPr/>
        </p:nvSpPr>
        <p:spPr>
          <a:xfrm>
            <a:off x="9070731" y="2226548"/>
            <a:ext cx="2895600" cy="3477875"/>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Each row depicts the attention matrix at each </a:t>
            </a:r>
            <a:r>
              <a:rPr lang="en-US" altLang="zh-CN" sz="2000" dirty="0" err="1">
                <a:latin typeface="Times New Roman" panose="02020603050405020304" pitchFamily="18" charset="0"/>
                <a:cs typeface="Times New Roman" panose="02020603050405020304" pitchFamily="18" charset="0"/>
              </a:rPr>
              <a:t>timestep</a:t>
            </a:r>
            <a:r>
              <a:rPr lang="en-US" altLang="zh-CN" sz="2000" dirty="0">
                <a:latin typeface="Times New Roman" panose="02020603050405020304" pitchFamily="18" charset="0"/>
                <a:cs typeface="Times New Roman" panose="02020603050405020304" pitchFamily="18" charset="0"/>
              </a:rPr>
              <a:t> of a particular sequence. The text beneath spells out the particular task for the sequence, which was encoded and provided to the model as an input. We mark in red the vector that is referenced in the task.</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668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7" y="439615"/>
            <a:ext cx="88978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Experiments</a:t>
            </a:r>
          </a:p>
        </p:txBody>
      </p:sp>
      <p:sp>
        <p:nvSpPr>
          <p:cNvPr id="3" name="矩形 2"/>
          <p:cNvSpPr/>
          <p:nvPr/>
        </p:nvSpPr>
        <p:spPr>
          <a:xfrm>
            <a:off x="1340747" y="1257272"/>
            <a:ext cx="2422651" cy="400110"/>
          </a:xfrm>
          <a:prstGeom prst="rect">
            <a:avLst/>
          </a:prstGeom>
        </p:spPr>
        <p:txBody>
          <a:bodyPr wrap="none">
            <a:spAutoFit/>
          </a:bodyPr>
          <a:lstStyle/>
          <a:p>
            <a:r>
              <a:rPr lang="en-US" altLang="zh-CN" sz="2000" b="1" dirty="0">
                <a:latin typeface="Times New Roman" panose="02020603050405020304" pitchFamily="18" charset="0"/>
                <a:cs typeface="Times New Roman" panose="02020603050405020304" pitchFamily="18" charset="0"/>
              </a:rPr>
              <a:t>Program Evaluation</a:t>
            </a:r>
            <a:endParaRPr lang="zh-CN" altLang="en-US" sz="2000" b="1"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1340747" y="1965447"/>
            <a:ext cx="2858739" cy="1103069"/>
          </a:xfrm>
          <a:prstGeom prst="rect">
            <a:avLst/>
          </a:prstGeom>
        </p:spPr>
      </p:pic>
      <p:pic>
        <p:nvPicPr>
          <p:cNvPr id="10" name="图片 9"/>
          <p:cNvPicPr>
            <a:picLocks noChangeAspect="1"/>
          </p:cNvPicPr>
          <p:nvPr/>
        </p:nvPicPr>
        <p:blipFill>
          <a:blip r:embed="rId3"/>
          <a:stretch>
            <a:fillRect/>
          </a:stretch>
        </p:blipFill>
        <p:spPr>
          <a:xfrm>
            <a:off x="1340747" y="3068516"/>
            <a:ext cx="5443985" cy="1231951"/>
          </a:xfrm>
          <a:prstGeom prst="rect">
            <a:avLst/>
          </a:prstGeom>
        </p:spPr>
      </p:pic>
      <p:pic>
        <p:nvPicPr>
          <p:cNvPr id="12" name="图片 11"/>
          <p:cNvPicPr>
            <a:picLocks noChangeAspect="1"/>
          </p:cNvPicPr>
          <p:nvPr/>
        </p:nvPicPr>
        <p:blipFill>
          <a:blip r:embed="rId4"/>
          <a:stretch>
            <a:fillRect/>
          </a:stretch>
        </p:blipFill>
        <p:spPr>
          <a:xfrm>
            <a:off x="6615845" y="1725674"/>
            <a:ext cx="4497632" cy="1476057"/>
          </a:xfrm>
          <a:prstGeom prst="rect">
            <a:avLst/>
          </a:prstGeom>
        </p:spPr>
      </p:pic>
      <p:pic>
        <p:nvPicPr>
          <p:cNvPr id="13" name="图片 12"/>
          <p:cNvPicPr>
            <a:picLocks noChangeAspect="1"/>
          </p:cNvPicPr>
          <p:nvPr/>
        </p:nvPicPr>
        <p:blipFill>
          <a:blip r:embed="rId5"/>
          <a:stretch>
            <a:fillRect/>
          </a:stretch>
        </p:blipFill>
        <p:spPr>
          <a:xfrm>
            <a:off x="1302909" y="4203041"/>
            <a:ext cx="6390360" cy="2281844"/>
          </a:xfrm>
          <a:prstGeom prst="rect">
            <a:avLst/>
          </a:prstGeom>
        </p:spPr>
      </p:pic>
    </p:spTree>
    <p:extLst>
      <p:ext uri="{BB962C8B-B14F-4D97-AF65-F5344CB8AC3E}">
        <p14:creationId xmlns:p14="http://schemas.microsoft.com/office/powerpoint/2010/main" val="1341984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7" y="439615"/>
            <a:ext cx="88978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Experiments</a:t>
            </a:r>
          </a:p>
        </p:txBody>
      </p:sp>
      <p:sp>
        <p:nvSpPr>
          <p:cNvPr id="3" name="矩形 2"/>
          <p:cNvSpPr/>
          <p:nvPr/>
        </p:nvSpPr>
        <p:spPr>
          <a:xfrm>
            <a:off x="1340747" y="1257272"/>
            <a:ext cx="2422651" cy="400110"/>
          </a:xfrm>
          <a:prstGeom prst="rect">
            <a:avLst/>
          </a:prstGeom>
        </p:spPr>
        <p:txBody>
          <a:bodyPr wrap="none">
            <a:spAutoFit/>
          </a:bodyPr>
          <a:lstStyle/>
          <a:p>
            <a:r>
              <a:rPr lang="en-US" altLang="zh-CN" sz="2000" b="1" dirty="0">
                <a:latin typeface="Times New Roman" panose="02020603050405020304" pitchFamily="18" charset="0"/>
                <a:cs typeface="Times New Roman" panose="02020603050405020304" pitchFamily="18" charset="0"/>
              </a:rPr>
              <a:t>Program Evaluation</a:t>
            </a:r>
            <a:endParaRPr lang="zh-CN" altLang="en-US" sz="2000" b="1"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4267121" y="690741"/>
            <a:ext cx="6362780" cy="1669987"/>
          </a:xfrm>
          <a:prstGeom prst="rect">
            <a:avLst/>
          </a:prstGeom>
        </p:spPr>
      </p:pic>
      <p:pic>
        <p:nvPicPr>
          <p:cNvPr id="4" name="图片 3"/>
          <p:cNvPicPr>
            <a:picLocks noChangeAspect="1"/>
          </p:cNvPicPr>
          <p:nvPr/>
        </p:nvPicPr>
        <p:blipFill>
          <a:blip r:embed="rId3"/>
          <a:stretch>
            <a:fillRect/>
          </a:stretch>
        </p:blipFill>
        <p:spPr>
          <a:xfrm>
            <a:off x="2224820" y="2230974"/>
            <a:ext cx="7138988" cy="4423704"/>
          </a:xfrm>
          <a:prstGeom prst="rect">
            <a:avLst/>
          </a:prstGeom>
        </p:spPr>
      </p:pic>
    </p:spTree>
    <p:extLst>
      <p:ext uri="{BB962C8B-B14F-4D97-AF65-F5344CB8AC3E}">
        <p14:creationId xmlns:p14="http://schemas.microsoft.com/office/powerpoint/2010/main" val="1405623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7" y="439615"/>
            <a:ext cx="88978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Experiments</a:t>
            </a:r>
          </a:p>
        </p:txBody>
      </p:sp>
      <p:sp>
        <p:nvSpPr>
          <p:cNvPr id="3" name="矩形 2"/>
          <p:cNvSpPr/>
          <p:nvPr/>
        </p:nvSpPr>
        <p:spPr>
          <a:xfrm>
            <a:off x="1340747" y="1257272"/>
            <a:ext cx="3238387" cy="400110"/>
          </a:xfrm>
          <a:prstGeom prst="rect">
            <a:avLst/>
          </a:prstGeom>
        </p:spPr>
        <p:txBody>
          <a:bodyPr wrap="none">
            <a:spAutoFit/>
          </a:bodyPr>
          <a:lstStyle/>
          <a:p>
            <a:r>
              <a:rPr lang="en-US" altLang="zh-CN" sz="2000" b="1" dirty="0">
                <a:latin typeface="Times New Roman" panose="02020603050405020304" pitchFamily="18" charset="0"/>
                <a:cs typeface="Times New Roman" panose="02020603050405020304" pitchFamily="18" charset="0"/>
              </a:rPr>
              <a:t>Mini Pacman with viewport</a:t>
            </a:r>
            <a:endParaRPr lang="zh-CN" altLang="en-US" sz="20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3660" y="2045070"/>
            <a:ext cx="3845902" cy="2589574"/>
          </a:xfrm>
          <a:prstGeom prst="rect">
            <a:avLst/>
          </a:prstGeom>
        </p:spPr>
      </p:pic>
      <p:pic>
        <p:nvPicPr>
          <p:cNvPr id="6" name="图片 5"/>
          <p:cNvPicPr>
            <a:picLocks noChangeAspect="1"/>
          </p:cNvPicPr>
          <p:nvPr/>
        </p:nvPicPr>
        <p:blipFill>
          <a:blip r:embed="rId3"/>
          <a:stretch>
            <a:fillRect/>
          </a:stretch>
        </p:blipFill>
        <p:spPr>
          <a:xfrm>
            <a:off x="4119370" y="1808347"/>
            <a:ext cx="7875317" cy="3063020"/>
          </a:xfrm>
          <a:prstGeom prst="rect">
            <a:avLst/>
          </a:prstGeom>
        </p:spPr>
      </p:pic>
      <p:sp>
        <p:nvSpPr>
          <p:cNvPr id="7" name="文本框 6"/>
          <p:cNvSpPr txBox="1"/>
          <p:nvPr/>
        </p:nvSpPr>
        <p:spPr>
          <a:xfrm>
            <a:off x="1793802" y="5022332"/>
            <a:ext cx="7842566" cy="1477328"/>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Why viewport?</a:t>
            </a:r>
          </a:p>
          <a:p>
            <a:r>
              <a:rPr lang="en-US" altLang="zh-CN" dirty="0">
                <a:latin typeface="Times New Roman" panose="02020603050405020304" pitchFamily="18" charset="0"/>
                <a:cs typeface="Times New Roman" panose="02020603050405020304" pitchFamily="18" charset="0"/>
              </a:rPr>
              <a:t>The task is therefore partially observable, since the agent must navigate the space and take in information through this viewport. Thus, the agent must predict the dynamics of the ghosts in memory, and plan its navigation accordingly, also based on remembered information about which food has already been picked up.</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403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7" y="439615"/>
            <a:ext cx="88978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Experiments</a:t>
            </a:r>
          </a:p>
        </p:txBody>
      </p:sp>
      <p:sp>
        <p:nvSpPr>
          <p:cNvPr id="3" name="矩形 2"/>
          <p:cNvSpPr/>
          <p:nvPr/>
        </p:nvSpPr>
        <p:spPr>
          <a:xfrm>
            <a:off x="1340747" y="1257272"/>
            <a:ext cx="2390783" cy="400110"/>
          </a:xfrm>
          <a:prstGeom prst="rect">
            <a:avLst/>
          </a:prstGeom>
        </p:spPr>
        <p:txBody>
          <a:bodyPr wrap="none">
            <a:spAutoFit/>
          </a:bodyPr>
          <a:lstStyle/>
          <a:p>
            <a:r>
              <a:rPr lang="en-US" altLang="zh-CN" sz="2000" b="1" dirty="0">
                <a:latin typeface="Times New Roman" panose="02020603050405020304" pitchFamily="18" charset="0"/>
                <a:cs typeface="Times New Roman" panose="02020603050405020304" pitchFamily="18" charset="0"/>
              </a:rPr>
              <a:t>Viewport </a:t>
            </a:r>
            <a:r>
              <a:rPr lang="en-US" altLang="zh-CN" sz="2000" b="1" dirty="0" err="1">
                <a:latin typeface="Times New Roman" panose="02020603050405020304" pitchFamily="18" charset="0"/>
                <a:cs typeface="Times New Roman" panose="02020603050405020304" pitchFamily="18" charset="0"/>
              </a:rPr>
              <a:t>BoxWorld</a:t>
            </a:r>
            <a:endParaRPr lang="zh-CN" altLang="en-US" sz="2000"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457200" y="2286001"/>
            <a:ext cx="5582594" cy="2416052"/>
          </a:xfrm>
          <a:prstGeom prst="rect">
            <a:avLst/>
          </a:prstGeom>
        </p:spPr>
      </p:pic>
      <p:sp>
        <p:nvSpPr>
          <p:cNvPr id="7" name="矩形 6"/>
          <p:cNvSpPr/>
          <p:nvPr/>
        </p:nvSpPr>
        <p:spPr>
          <a:xfrm>
            <a:off x="6608885" y="2286001"/>
            <a:ext cx="3695700" cy="2554545"/>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This agent achieved high performance in the task, correctly solving 98% of the levels after 1e9 steps. The same agent augmented instead with a </a:t>
            </a:r>
            <a:r>
              <a:rPr lang="en-US" altLang="zh-CN" sz="2000" dirty="0" err="1">
                <a:latin typeface="Times New Roman" panose="02020603050405020304" pitchFamily="18" charset="0"/>
                <a:cs typeface="Times New Roman" panose="02020603050405020304" pitchFamily="18" charset="0"/>
              </a:rPr>
              <a:t>ConvLSTM</a:t>
            </a:r>
            <a:r>
              <a:rPr lang="en-US" altLang="zh-CN" sz="2000" dirty="0">
                <a:latin typeface="Times New Roman" panose="02020603050405020304" pitchFamily="18" charset="0"/>
                <a:cs typeface="Times New Roman" panose="02020603050405020304" pitchFamily="18" charset="0"/>
              </a:rPr>
              <a:t> performed significantly worse, reaching only 73%.</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847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7" y="439615"/>
            <a:ext cx="88978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Experiments</a:t>
            </a:r>
          </a:p>
        </p:txBody>
      </p:sp>
      <p:sp>
        <p:nvSpPr>
          <p:cNvPr id="3" name="矩形 2"/>
          <p:cNvSpPr/>
          <p:nvPr/>
        </p:nvSpPr>
        <p:spPr>
          <a:xfrm>
            <a:off x="1340747" y="1257272"/>
            <a:ext cx="2390783" cy="400110"/>
          </a:xfrm>
          <a:prstGeom prst="rect">
            <a:avLst/>
          </a:prstGeom>
        </p:spPr>
        <p:txBody>
          <a:bodyPr wrap="none">
            <a:spAutoFit/>
          </a:bodyPr>
          <a:lstStyle/>
          <a:p>
            <a:r>
              <a:rPr lang="en-US" altLang="zh-CN" sz="2000" b="1" dirty="0">
                <a:latin typeface="Times New Roman" panose="02020603050405020304" pitchFamily="18" charset="0"/>
                <a:cs typeface="Times New Roman" panose="02020603050405020304" pitchFamily="18" charset="0"/>
              </a:rPr>
              <a:t>Language Modeling</a:t>
            </a:r>
            <a:endParaRPr lang="zh-CN" altLang="en-US" sz="2000" b="1"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340747" y="2206869"/>
            <a:ext cx="2762250" cy="2057400"/>
          </a:xfrm>
          <a:prstGeom prst="rect">
            <a:avLst/>
          </a:prstGeom>
        </p:spPr>
      </p:pic>
      <p:pic>
        <p:nvPicPr>
          <p:cNvPr id="8" name="图片 7"/>
          <p:cNvPicPr>
            <a:picLocks noChangeAspect="1"/>
          </p:cNvPicPr>
          <p:nvPr/>
        </p:nvPicPr>
        <p:blipFill>
          <a:blip r:embed="rId3"/>
          <a:stretch>
            <a:fillRect/>
          </a:stretch>
        </p:blipFill>
        <p:spPr>
          <a:xfrm>
            <a:off x="1991825" y="4813756"/>
            <a:ext cx="8444646" cy="1809024"/>
          </a:xfrm>
          <a:prstGeom prst="rect">
            <a:avLst/>
          </a:prstGeom>
        </p:spPr>
      </p:pic>
      <p:pic>
        <p:nvPicPr>
          <p:cNvPr id="9" name="图片 8"/>
          <p:cNvPicPr>
            <a:picLocks noChangeAspect="1"/>
          </p:cNvPicPr>
          <p:nvPr/>
        </p:nvPicPr>
        <p:blipFill>
          <a:blip r:embed="rId4"/>
          <a:stretch>
            <a:fillRect/>
          </a:stretch>
        </p:blipFill>
        <p:spPr>
          <a:xfrm>
            <a:off x="4650031" y="182065"/>
            <a:ext cx="6322769" cy="2304326"/>
          </a:xfrm>
          <a:prstGeom prst="rect">
            <a:avLst/>
          </a:prstGeom>
        </p:spPr>
      </p:pic>
      <p:pic>
        <p:nvPicPr>
          <p:cNvPr id="10" name="图片 9"/>
          <p:cNvPicPr>
            <a:picLocks noChangeAspect="1"/>
          </p:cNvPicPr>
          <p:nvPr/>
        </p:nvPicPr>
        <p:blipFill>
          <a:blip r:embed="rId5"/>
          <a:stretch>
            <a:fillRect/>
          </a:stretch>
        </p:blipFill>
        <p:spPr>
          <a:xfrm>
            <a:off x="5967228" y="2599385"/>
            <a:ext cx="4040065" cy="2101376"/>
          </a:xfrm>
          <a:prstGeom prst="rect">
            <a:avLst/>
          </a:prstGeom>
        </p:spPr>
      </p:pic>
    </p:spTree>
    <p:extLst>
      <p:ext uri="{BB962C8B-B14F-4D97-AF65-F5344CB8AC3E}">
        <p14:creationId xmlns:p14="http://schemas.microsoft.com/office/powerpoint/2010/main" val="3220486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8" y="439615"/>
            <a:ext cx="15826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Outline</a:t>
            </a:r>
            <a:endParaRPr lang="zh-CN" altLang="en-US" sz="32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565031" y="1837593"/>
            <a:ext cx="5336931"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Relational reasoning</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Model</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Experiments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537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73059" y="2787162"/>
            <a:ext cx="3560887" cy="830997"/>
          </a:xfrm>
          <a:prstGeom prst="rect">
            <a:avLst/>
          </a:prstGeom>
          <a:noFill/>
        </p:spPr>
        <p:txBody>
          <a:bodyPr wrap="square" rtlCol="0">
            <a:spAutoFit/>
          </a:bodyPr>
          <a:lstStyle/>
          <a:p>
            <a:r>
              <a:rPr lang="en-US" altLang="zh-C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0277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8" y="439615"/>
            <a:ext cx="15826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Outline</a:t>
            </a:r>
            <a:endParaRPr lang="zh-CN" altLang="en-US" sz="32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565031" y="1837593"/>
            <a:ext cx="5336931"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Relational reasoning</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solidFill>
                  <a:schemeClr val="bg1">
                    <a:lumMod val="75000"/>
                  </a:schemeClr>
                </a:solidFill>
                <a:latin typeface="Times New Roman" panose="02020603050405020304" pitchFamily="18" charset="0"/>
                <a:cs typeface="Times New Roman" panose="02020603050405020304" pitchFamily="18" charset="0"/>
              </a:rPr>
              <a:t>Model</a:t>
            </a:r>
          </a:p>
          <a:p>
            <a:pPr marL="285750" indent="-285750">
              <a:buFont typeface="Arial" panose="020B0604020202020204" pitchFamily="34" charset="0"/>
              <a:buChar char="•"/>
            </a:pPr>
            <a:endParaRPr lang="en-US" altLang="zh-CN" sz="2400" dirty="0">
              <a:solidFill>
                <a:schemeClr val="bg1">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solidFill>
                  <a:schemeClr val="bg1">
                    <a:lumMod val="75000"/>
                  </a:schemeClr>
                </a:solidFill>
                <a:latin typeface="Times New Roman" panose="02020603050405020304" pitchFamily="18" charset="0"/>
                <a:cs typeface="Times New Roman" panose="02020603050405020304" pitchFamily="18" charset="0"/>
              </a:rPr>
              <a:t>Experiments</a:t>
            </a:r>
            <a:endParaRPr lang="zh-CN" altLang="en-US" sz="2400"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066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8" y="439615"/>
            <a:ext cx="401808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Relational reasoning</a:t>
            </a:r>
          </a:p>
        </p:txBody>
      </p:sp>
      <p:sp>
        <p:nvSpPr>
          <p:cNvPr id="3" name="文本框 2"/>
          <p:cNvSpPr txBox="1"/>
          <p:nvPr/>
        </p:nvSpPr>
        <p:spPr>
          <a:xfrm>
            <a:off x="1474701" y="1387150"/>
            <a:ext cx="9680979" cy="4832092"/>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We take relational reasoning to be the process of understanding the ways in which entities are connected and using this understanding to accomplish some higher order goal.</a:t>
            </a:r>
          </a:p>
          <a:p>
            <a:pPr marL="285750" indent="-285750">
              <a:buFont typeface="Arial" panose="020B0604020202020204" pitchFamily="34" charset="0"/>
              <a:buChar char="•"/>
            </a:pPr>
            <a:endParaRPr lang="en-US" altLang="zh-C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Since we can often quite fluidly define what constitutes an “entity” or a “relation”, one can imagine a spectrum of neural network inductive biases that can be cast in the language of relational reasoning.</a:t>
            </a:r>
          </a:p>
          <a:p>
            <a:pPr marL="285750" indent="-285750">
              <a:buFont typeface="Arial" panose="020B0604020202020204" pitchFamily="34" charset="0"/>
              <a:buChar char="•"/>
            </a:pPr>
            <a:endParaRPr lang="en-US" altLang="zh-C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Memory</a:t>
            </a:r>
          </a:p>
          <a:p>
            <a:pPr marL="285750" indent="-285750">
              <a:buFont typeface="Arial" panose="020B0604020202020204" pitchFamily="34" charset="0"/>
              <a:buChar char="•"/>
            </a:pPr>
            <a:endParaRPr lang="en-US" altLang="zh-C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Attention</a:t>
            </a:r>
          </a:p>
          <a:p>
            <a:pPr marL="285750" indent="-285750">
              <a:buFont typeface="Arial" panose="020B0604020202020204" pitchFamily="34" charset="0"/>
              <a:buChar char="•"/>
            </a:pPr>
            <a:endParaRPr lang="en-US" altLang="zh-C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We begin by demonstrating that current models do indeed struggle in this domain by developing a toy task to stress relational reasoning of sequential information.</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617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8" y="439615"/>
            <a:ext cx="15826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Outline</a:t>
            </a:r>
            <a:endParaRPr lang="zh-CN" altLang="en-US" sz="32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565031" y="1837593"/>
            <a:ext cx="5336931"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solidFill>
                  <a:schemeClr val="bg1">
                    <a:lumMod val="75000"/>
                  </a:schemeClr>
                </a:solidFill>
                <a:latin typeface="Times New Roman" panose="02020603050405020304" pitchFamily="18" charset="0"/>
                <a:cs typeface="Times New Roman" panose="02020603050405020304" pitchFamily="18" charset="0"/>
              </a:rPr>
              <a:t>Relational reasoning</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Model</a:t>
            </a:r>
          </a:p>
          <a:p>
            <a:pPr marL="285750" indent="-285750">
              <a:buFont typeface="Arial" panose="020B0604020202020204" pitchFamily="34" charset="0"/>
              <a:buChar char="•"/>
            </a:pPr>
            <a:endParaRPr lang="en-US" altLang="zh-CN" sz="2400" dirty="0">
              <a:solidFill>
                <a:schemeClr val="bg1">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solidFill>
                  <a:schemeClr val="bg1">
                    <a:lumMod val="75000"/>
                  </a:schemeClr>
                </a:solidFill>
                <a:latin typeface="Times New Roman" panose="02020603050405020304" pitchFamily="18" charset="0"/>
                <a:cs typeface="Times New Roman" panose="02020603050405020304" pitchFamily="18" charset="0"/>
              </a:rPr>
              <a:t>Experiments</a:t>
            </a:r>
            <a:endParaRPr lang="zh-CN" altLang="en-US" sz="2400"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756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8" y="439615"/>
            <a:ext cx="401808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Model</a:t>
            </a:r>
          </a:p>
        </p:txBody>
      </p:sp>
      <p:sp>
        <p:nvSpPr>
          <p:cNvPr id="3" name="文本框 2"/>
          <p:cNvSpPr txBox="1"/>
          <p:nvPr/>
        </p:nvSpPr>
        <p:spPr>
          <a:xfrm>
            <a:off x="1705708" y="1512278"/>
            <a:ext cx="8405446" cy="3477875"/>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We assemble building blocks from LSTMs, memory-augmented neural networks, and non-local networks (in particular, the Transformer seq2seq model).</a:t>
            </a:r>
          </a:p>
          <a:p>
            <a:pPr marL="285750" indent="-285750">
              <a:buFont typeface="Arial" panose="020B0604020202020204" pitchFamily="34" charset="0"/>
              <a:buChar char="•"/>
            </a:pPr>
            <a:endParaRPr lang="en-US" altLang="zh-C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We allow for interactions between memory slots using an attention mechanism.</a:t>
            </a:r>
          </a:p>
          <a:p>
            <a:pPr marL="285750" indent="-285750">
              <a:buFont typeface="Arial" panose="020B0604020202020204" pitchFamily="34" charset="0"/>
              <a:buChar char="•"/>
            </a:pPr>
            <a:endParaRPr lang="en-US" altLang="zh-C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In contrast to previous work we apply attention between memories at a single time step, and not across all previous representations computed from all previous observations.</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539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7" y="439615"/>
            <a:ext cx="88978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Model</a:t>
            </a:r>
          </a:p>
        </p:txBody>
      </p:sp>
      <p:sp>
        <p:nvSpPr>
          <p:cNvPr id="3" name="文本框 2"/>
          <p:cNvSpPr txBox="1"/>
          <p:nvPr/>
        </p:nvSpPr>
        <p:spPr>
          <a:xfrm>
            <a:off x="1371600" y="1380393"/>
            <a:ext cx="840544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Relational Memory Core</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019906" y="2529254"/>
            <a:ext cx="5235119" cy="3089578"/>
          </a:xfrm>
          <a:prstGeom prst="rect">
            <a:avLst/>
          </a:prstGeom>
        </p:spPr>
      </p:pic>
      <p:pic>
        <p:nvPicPr>
          <p:cNvPr id="5" name="图片 4"/>
          <p:cNvPicPr>
            <a:picLocks noChangeAspect="1"/>
          </p:cNvPicPr>
          <p:nvPr/>
        </p:nvPicPr>
        <p:blipFill>
          <a:blip r:embed="rId4"/>
          <a:stretch>
            <a:fillRect/>
          </a:stretch>
        </p:blipFill>
        <p:spPr>
          <a:xfrm>
            <a:off x="6992815" y="2148254"/>
            <a:ext cx="2286000" cy="3124200"/>
          </a:xfrm>
          <a:prstGeom prst="rect">
            <a:avLst/>
          </a:prstGeom>
        </p:spPr>
      </p:pic>
    </p:spTree>
    <p:extLst>
      <p:ext uri="{BB962C8B-B14F-4D97-AF65-F5344CB8AC3E}">
        <p14:creationId xmlns:p14="http://schemas.microsoft.com/office/powerpoint/2010/main" val="205050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7" y="439615"/>
            <a:ext cx="88978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Model</a:t>
            </a:r>
          </a:p>
        </p:txBody>
      </p:sp>
      <p:pic>
        <p:nvPicPr>
          <p:cNvPr id="6" name="图片 5"/>
          <p:cNvPicPr>
            <a:picLocks noChangeAspect="1"/>
          </p:cNvPicPr>
          <p:nvPr/>
        </p:nvPicPr>
        <p:blipFill>
          <a:blip r:embed="rId2"/>
          <a:stretch>
            <a:fillRect/>
          </a:stretch>
        </p:blipFill>
        <p:spPr>
          <a:xfrm>
            <a:off x="783981" y="1133841"/>
            <a:ext cx="6210300" cy="2638425"/>
          </a:xfrm>
          <a:prstGeom prst="rect">
            <a:avLst/>
          </a:prstGeom>
        </p:spPr>
      </p:pic>
      <p:pic>
        <p:nvPicPr>
          <p:cNvPr id="7" name="图片 6"/>
          <p:cNvPicPr>
            <a:picLocks noChangeAspect="1"/>
          </p:cNvPicPr>
          <p:nvPr/>
        </p:nvPicPr>
        <p:blipFill>
          <a:blip r:embed="rId3"/>
          <a:stretch>
            <a:fillRect/>
          </a:stretch>
        </p:blipFill>
        <p:spPr>
          <a:xfrm>
            <a:off x="862379" y="3423871"/>
            <a:ext cx="10572750" cy="2419350"/>
          </a:xfrm>
          <a:prstGeom prst="rect">
            <a:avLst/>
          </a:prstGeom>
        </p:spPr>
      </p:pic>
      <p:pic>
        <p:nvPicPr>
          <p:cNvPr id="8" name="图片 7"/>
          <p:cNvPicPr>
            <a:picLocks noChangeAspect="1"/>
          </p:cNvPicPr>
          <p:nvPr/>
        </p:nvPicPr>
        <p:blipFill>
          <a:blip r:embed="rId4"/>
          <a:stretch>
            <a:fillRect/>
          </a:stretch>
        </p:blipFill>
        <p:spPr>
          <a:xfrm>
            <a:off x="6714025" y="1133841"/>
            <a:ext cx="5305425" cy="847725"/>
          </a:xfrm>
          <a:prstGeom prst="rect">
            <a:avLst/>
          </a:prstGeom>
        </p:spPr>
      </p:pic>
      <p:sp>
        <p:nvSpPr>
          <p:cNvPr id="9" name="矩形 8"/>
          <p:cNvSpPr/>
          <p:nvPr/>
        </p:nvSpPr>
        <p:spPr>
          <a:xfrm>
            <a:off x="7378026" y="2091017"/>
            <a:ext cx="3977421"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we use [M; x] when computing the keys and values, and only M when computing the queries.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16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907" y="439615"/>
            <a:ext cx="889781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Model</a:t>
            </a:r>
          </a:p>
        </p:txBody>
      </p:sp>
      <p:sp>
        <p:nvSpPr>
          <p:cNvPr id="5" name="矩形 4"/>
          <p:cNvSpPr/>
          <p:nvPr/>
        </p:nvSpPr>
        <p:spPr>
          <a:xfrm>
            <a:off x="1403471" y="1358342"/>
            <a:ext cx="7485552"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Introducing recurrence and embedding into an LSTM</a:t>
            </a:r>
            <a:endParaRPr lang="zh-CN" altLang="en-US" sz="24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745697" y="2565889"/>
            <a:ext cx="8801100" cy="3009900"/>
          </a:xfrm>
          <a:prstGeom prst="rect">
            <a:avLst/>
          </a:prstGeom>
        </p:spPr>
      </p:pic>
      <p:pic>
        <p:nvPicPr>
          <p:cNvPr id="9" name="图片 8"/>
          <p:cNvPicPr>
            <a:picLocks noChangeAspect="1"/>
          </p:cNvPicPr>
          <p:nvPr/>
        </p:nvPicPr>
        <p:blipFill>
          <a:blip r:embed="rId3"/>
          <a:stretch>
            <a:fillRect/>
          </a:stretch>
        </p:blipFill>
        <p:spPr>
          <a:xfrm>
            <a:off x="5369169" y="2565889"/>
            <a:ext cx="5867400" cy="3057525"/>
          </a:xfrm>
          <a:prstGeom prst="rect">
            <a:avLst/>
          </a:prstGeom>
        </p:spPr>
      </p:pic>
    </p:spTree>
    <p:extLst>
      <p:ext uri="{BB962C8B-B14F-4D97-AF65-F5344CB8AC3E}">
        <p14:creationId xmlns:p14="http://schemas.microsoft.com/office/powerpoint/2010/main" val="184137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597</Words>
  <Application>Microsoft Office PowerPoint</Application>
  <PresentationFormat>宽屏</PresentationFormat>
  <Paragraphs>87</Paragraphs>
  <Slides>20</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等线 Light</vt:lpstr>
      <vt:lpstr>宋体</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卢 帅</cp:lastModifiedBy>
  <cp:revision>29</cp:revision>
  <dcterms:created xsi:type="dcterms:W3CDTF">2018-11-27T04:43:45Z</dcterms:created>
  <dcterms:modified xsi:type="dcterms:W3CDTF">2018-12-05T01:26:02Z</dcterms:modified>
</cp:coreProperties>
</file>