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62" r:id="rId4"/>
    <p:sldId id="263" r:id="rId5"/>
    <p:sldId id="282" r:id="rId6"/>
    <p:sldId id="283" r:id="rId7"/>
    <p:sldId id="264" r:id="rId8"/>
    <p:sldId id="265" r:id="rId9"/>
    <p:sldId id="257" r:id="rId10"/>
    <p:sldId id="258" r:id="rId11"/>
    <p:sldId id="268" r:id="rId12"/>
    <p:sldId id="259" r:id="rId13"/>
    <p:sldId id="260" r:id="rId14"/>
    <p:sldId id="261" r:id="rId15"/>
    <p:sldId id="266" r:id="rId16"/>
    <p:sldId id="267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5448-82EF-46C4-AB37-1B4E0DEA9F2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73C85-47E1-4087-BFC7-9182EB9D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8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73C85-47E1-4087-BFC7-9182EB9D36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29838-7331-4AB7-B1AF-6F19D3DF5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AEF17-CFDD-4C86-832D-FAB44BEA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D7D4C-5573-4BE5-80B5-E1D883E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05363-954A-4A7A-996D-78D1FDD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67F51-5C83-4CCA-9B47-523C7F8E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95002-3FB4-441E-B60A-A4644AAC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D9152-212E-4795-A26D-4F87BBBC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37DDB-8121-4A5B-AF3D-3368C102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3346-D7E3-4F39-8B9C-C41948E0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DC48B-75B5-4DA1-9A82-8B874324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485C85-9659-49D8-9141-DED1562F0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60C19-E941-4B21-8B9F-3659EC98C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2053E-15C5-48D9-8513-31CD3C70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4CEB5-9A10-4807-8D18-D4ED5966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39F92-C712-4B67-86B2-60AADE05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C3688-E8C8-4734-8187-6FC5B9B8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04CBE-311D-4420-900B-4A0CF1AA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086BD-63A4-45BC-9AD2-95F39265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A1935-A562-4123-9260-0A617406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3F919-AA41-4060-9A18-052DFB1E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1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B0DB9-9C3C-4093-840D-22011D2D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EE631E-CED1-4EBD-B8DB-076C9BA5F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0F1F5-9585-4615-B53B-1DD38328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2748E-1AE8-48C2-A681-C69D0970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C2A89-2731-4E74-8D47-A8D14F55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6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53168-F2F4-4D1A-BB4D-55BF9DE9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9550A-6095-4B7F-AA00-160AFE4A1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01F7B-8DFF-4224-81DE-AE30575D0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82C27-238F-4AC6-8CFE-A8BF449F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B7B3B-EE5D-4909-9761-BF6B388D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214D5-EBBE-42B6-A421-10EA2CB1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5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7B81F-0EE8-447E-85D8-AD5FD560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3F168A-0C1F-48A1-B1AE-CDF5BA77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1DDCF-0A2C-4AF4-B466-B0521EF8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F6614D-5889-4C4B-BBB7-658EF369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3BBF3-6AA2-45A5-A0B9-5C6C2D8B0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10FAB-4079-48C9-9D40-66E23758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EE1234-4D8C-4820-8443-E0320D78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E5DF13-ABCF-4158-B1D1-F43E261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230B7-50D3-43CF-96D0-234495F0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FFEB8-0A10-4520-B56E-3E1D575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69AEC-AD0A-4F04-B145-CAE7F412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B6BA8-AB34-4C98-90A0-06138FA7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6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EAB20-949A-4F10-B8FD-E244A137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070A06-07C3-4AFB-96C6-CD22169D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1A74B-C2DD-40FB-A16C-D106666E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8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DD29-16E7-4393-BACB-A1FF3746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6A581-B64B-412E-B8FC-B3D475BE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1BC31-4C53-4BF5-B51B-0583A0C01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29CC0-3529-4F2F-86E3-BB9DEB61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9BEA8-68E5-4866-A10A-8E1BCEA2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28DDB-4853-4893-985B-9473659E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2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E3F2-D4B6-4DD7-B5C1-495B85DA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B2786F-17CD-4872-AB4B-9CED4D2C2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81766-7BAC-4473-9544-B0B53C867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5A86B-1CBE-4C55-B3AA-D8C28344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DCA7F-A58F-4DE8-976E-282D9D2C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B9324-EF86-4C50-85F9-46CAF729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8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A8F8D1-FE04-446B-890E-23BBB736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97D27-18BD-4473-9650-E9EE39F2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50369-514B-4A3F-AFCE-F68569DCC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6307-F135-49AD-A6EB-2AAA0717210C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E862D-421B-46FE-829C-3A56D253B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92A99-3619-456F-84DA-E7A8259B7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CB0A-29B5-4968-B925-5C37F5370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C640-7AF7-4151-874E-265A17E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0971"/>
            <a:ext cx="12192000" cy="2154692"/>
          </a:xfrm>
        </p:spPr>
        <p:txBody>
          <a:bodyPr>
            <a:normAutofit/>
          </a:bodyPr>
          <a:lstStyle/>
          <a:p>
            <a:r>
              <a:rPr lang="en-US" altLang="zh-CN" dirty="0"/>
              <a:t>To Learn the</a:t>
            </a:r>
            <a:br>
              <a:rPr lang="en-US" altLang="zh-CN" dirty="0"/>
            </a:br>
            <a:r>
              <a:rPr lang="en-US" altLang="zh-CN" dirty="0"/>
              <a:t>Embedding Dynamically?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249B4-F7D3-414C-8E1C-E2573AA2B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 </a:t>
            </a:r>
            <a:r>
              <a:rPr lang="zh-CN" altLang="en-US" dirty="0"/>
              <a:t>张煌昭</a:t>
            </a:r>
            <a:endParaRPr lang="en-US" altLang="zh-CN" dirty="0"/>
          </a:p>
          <a:p>
            <a:r>
              <a:rPr lang="en-US" altLang="zh-CN" dirty="0"/>
              <a:t>Yuan Pei College </a:t>
            </a:r>
            <a:r>
              <a:rPr lang="zh-CN" altLang="en-US" dirty="0"/>
              <a:t>元培学院</a:t>
            </a:r>
            <a:endParaRPr lang="en-US" altLang="zh-CN" dirty="0"/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60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DD277-5512-4C28-A5FD-E979DB17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47F7-8A5E-4490-8B57-03307FA1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Manually crafted scoring function on specific DSL</a:t>
            </a:r>
          </a:p>
          <a:p>
            <a:r>
              <a:rPr lang="en-US" altLang="zh-CN" dirty="0"/>
              <a:t>Frontier, the top K programs under the scoring function -- </a:t>
            </a:r>
          </a:p>
          <a:p>
            <a:pPr lvl="1"/>
            <a:r>
              <a:rPr lang="en-US" altLang="zh-CN" dirty="0"/>
              <a:t>Size of the frontier -- </a:t>
            </a:r>
          </a:p>
          <a:p>
            <a:pPr lvl="1"/>
            <a:r>
              <a:rPr lang="en-US" altLang="zh-CN" dirty="0"/>
              <a:t>Inputs --       Labeled outputs – </a:t>
            </a:r>
          </a:p>
          <a:p>
            <a:pPr lvl="1"/>
            <a:r>
              <a:rPr lang="en-US" altLang="zh-CN" dirty="0"/>
              <a:t>PROSE approach -- </a:t>
            </a:r>
          </a:p>
          <a:p>
            <a:endParaRPr lang="en-US" altLang="zh-CN" dirty="0"/>
          </a:p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extractor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Weights placed on the features --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166D62-6B14-46CC-B5A8-0E400904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028" y="2846022"/>
            <a:ext cx="367682" cy="3217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297FE4-FD98-4CB0-B0E7-87C10A7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504" y="2407104"/>
            <a:ext cx="1649708" cy="389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9B8E04-479E-4911-9E97-38C20469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069" y="3249386"/>
            <a:ext cx="404327" cy="3265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A7043A-5A7E-4215-AFA3-C5E7C3085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669" y="3184073"/>
            <a:ext cx="449220" cy="3660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5D0D73-CD6C-40D6-A2A3-D0BB4175A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552" y="2957897"/>
            <a:ext cx="2222049" cy="3485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1E29D1-484C-4B92-8679-0816816C9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249" y="3306454"/>
            <a:ext cx="2826129" cy="4205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9A8AFE-64FF-47F9-A2C1-92C8E5EA11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1092" y="3388180"/>
            <a:ext cx="587829" cy="3673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A52E1F-EBA2-4A7E-8C18-83563FF32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907" y="3592287"/>
            <a:ext cx="1560433" cy="3751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15C3CE-F0B3-429C-B8C5-44056A29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4331" y="4507483"/>
            <a:ext cx="758597" cy="4741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256FEF-28FA-463E-BD21-87BF2922F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5494" y="4989057"/>
            <a:ext cx="197334" cy="3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1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4DE53-E550-4244-A391-B6E299F2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Flow of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89031-5F33-4FCF-A42F-F6239E95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improve the current methods</a:t>
            </a:r>
          </a:p>
          <a:p>
            <a:pPr marL="0" indent="0">
              <a:buNone/>
            </a:pPr>
            <a:r>
              <a:rPr lang="en-US" altLang="zh-CN" dirty="0"/>
              <a:t>	-- Features of program structure</a:t>
            </a:r>
          </a:p>
          <a:p>
            <a:r>
              <a:rPr lang="en-US" altLang="zh-CN" dirty="0"/>
              <a:t>To improve the current methodology</a:t>
            </a:r>
          </a:p>
          <a:p>
            <a:pPr marL="0" indent="0">
              <a:buNone/>
            </a:pPr>
            <a:r>
              <a:rPr lang="en-US" altLang="zh-CN" dirty="0"/>
              <a:t>	-- Features of program trace</a:t>
            </a:r>
          </a:p>
          <a:p>
            <a:r>
              <a:rPr lang="en-US" altLang="zh-CN" dirty="0"/>
              <a:t>To generate a new method(methodology)</a:t>
            </a:r>
          </a:p>
          <a:p>
            <a:pPr marL="0" indent="0">
              <a:buNone/>
            </a:pPr>
            <a:r>
              <a:rPr lang="en-US" altLang="zh-CN" dirty="0"/>
              <a:t>	-- Features of program outputs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8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1CDA-3C7E-4AA0-B9B0-B0A184FE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Predictive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ACF93-D210-46DC-8EE6-5B6FCBBB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 of Program Structure</a:t>
            </a:r>
          </a:p>
          <a:p>
            <a:pPr lvl="1"/>
            <a:r>
              <a:rPr lang="en-US" altLang="zh-CN" dirty="0"/>
              <a:t>Intuition – Prefer short, simple rather than long, complicated programs.</a:t>
            </a:r>
          </a:p>
          <a:p>
            <a:pPr lvl="1"/>
            <a:r>
              <a:rPr lang="en-US" altLang="zh-CN" dirty="0"/>
              <a:t>Feature extractor for programs -- </a:t>
            </a:r>
          </a:p>
          <a:p>
            <a:pPr lvl="1"/>
            <a:r>
              <a:rPr lang="en-US" altLang="zh-CN" dirty="0"/>
              <a:t>The program predicted by the learner -- 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Examples of the feature extractor</a:t>
            </a:r>
          </a:p>
          <a:p>
            <a:pPr lvl="2"/>
            <a:r>
              <a:rPr lang="en-US" altLang="zh-CN" dirty="0"/>
              <a:t>Probabilistic grammar --                      counts the grammar productions used, and    are log production probabilities.</a:t>
            </a:r>
          </a:p>
          <a:p>
            <a:pPr lvl="2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A17AFE-BA3D-43EF-A06D-F803358F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843" y="2694215"/>
            <a:ext cx="1495895" cy="385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178C36-8260-43A5-9D37-0E9768E4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786" y="3724829"/>
            <a:ext cx="4582428" cy="5790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9EDAD2-4F52-4C82-8314-2718FA4B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743" y="3138708"/>
            <a:ext cx="343114" cy="358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8789C1-07BF-40DC-83EE-64B0210C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57" y="4839034"/>
            <a:ext cx="1373021" cy="3534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3FB9F7-97FD-48E2-BBF8-03E59A678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049" y="4902306"/>
            <a:ext cx="195051" cy="30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1CDA-3C7E-4AA0-B9B0-B0A184FE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Predictive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ACF93-D210-46DC-8EE6-5B6FCBBB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9545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Features of Program Structure</a:t>
            </a:r>
          </a:p>
          <a:p>
            <a:pPr lvl="1"/>
            <a:r>
              <a:rPr lang="en-US" altLang="zh-CN" dirty="0"/>
              <a:t>              used by the authors -- Count the occurrences of different program primitives.</a:t>
            </a:r>
          </a:p>
          <a:p>
            <a:pPr lvl="2"/>
            <a:r>
              <a:rPr lang="en-US" altLang="zh-CN" dirty="0"/>
              <a:t>Detect the presence of domain-specific code templates.</a:t>
            </a:r>
          </a:p>
          <a:p>
            <a:pPr lvl="2"/>
            <a:r>
              <a:rPr lang="en-US" altLang="zh-CN" dirty="0" err="1"/>
              <a:t>Eg</a:t>
            </a:r>
            <a:r>
              <a:rPr lang="en-US" altLang="zh-CN" dirty="0"/>
              <a:t>. Count the number of times that an input is parsed as a date.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Structure features are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. The authors go beyond it by introducing </a:t>
            </a:r>
            <a:r>
              <a:rPr lang="en-US" altLang="zh-CN" dirty="0">
                <a:solidFill>
                  <a:srgbClr val="FF0000"/>
                </a:solidFill>
              </a:rPr>
              <a:t>features of program behaviors.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4EF2FD-438C-444F-AE56-CF9C5CA4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2" y="2272392"/>
            <a:ext cx="1198248" cy="3238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EC03D6-9951-4B2A-84B0-1E42CF05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656" y="2119539"/>
            <a:ext cx="3106144" cy="30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5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58085C-3738-4EFF-9D98-ADE2781A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656" y="2119539"/>
            <a:ext cx="3106144" cy="30402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A410EAA-F7D4-4C1A-BC5C-F159821D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Predictive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8E750-6C66-4917-9460-A87AC9BB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5214" cy="4351338"/>
          </a:xfrm>
        </p:spPr>
        <p:txBody>
          <a:bodyPr/>
          <a:lstStyle/>
          <a:p>
            <a:r>
              <a:rPr lang="en-US" altLang="zh-CN" dirty="0"/>
              <a:t>Features of Program Trace</a:t>
            </a:r>
          </a:p>
          <a:p>
            <a:pPr lvl="1"/>
            <a:r>
              <a:rPr lang="en-US" altLang="zh-CN" dirty="0"/>
              <a:t>PROSE is tuned to prefer programs that extract prefixes (due to its preference on shorter programs).</a:t>
            </a:r>
          </a:p>
          <a:p>
            <a:pPr lvl="1"/>
            <a:r>
              <a:rPr lang="en-US" altLang="zh-CN" dirty="0"/>
              <a:t>PROSE’s inductive bias is written by hand rather than being learned from data.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-- “… Simply introducing an inductive bias against accessing overlapping regions of the input is enough to </a:t>
            </a:r>
            <a:r>
              <a:rPr lang="en-US" altLang="zh-CN" dirty="0" err="1"/>
              <a:t>disprefer</a:t>
            </a:r>
            <a:r>
              <a:rPr lang="en-US" altLang="zh-CN" dirty="0"/>
              <a:t> the erroneous program …”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A228B8-4269-4671-B621-AFFA1C3D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01" y="1837649"/>
            <a:ext cx="3268799" cy="32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CEE9-F206-4CE0-953C-B74F6E1A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Predictive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012D6-33E6-47E9-B8FA-418F17F6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4680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Features of Program Trace</a:t>
            </a:r>
          </a:p>
          <a:p>
            <a:pPr lvl="1"/>
            <a:r>
              <a:rPr lang="en-US" altLang="zh-CN" dirty="0"/>
              <a:t>A special case for substring extractor --Trace feature extractor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Feature 1 -- Does substring extractions overlap?</a:t>
            </a:r>
          </a:p>
          <a:p>
            <a:pPr lvl="2"/>
            <a:r>
              <a:rPr lang="en-US" altLang="zh-CN" dirty="0"/>
              <a:t>Correct programs usually pull out the intended data only once.</a:t>
            </a:r>
          </a:p>
          <a:p>
            <a:pPr lvl="1"/>
            <a:r>
              <a:rPr lang="en-US" altLang="zh-CN" dirty="0"/>
              <a:t>Feature 2 -- Are substring extractions repeated?</a:t>
            </a:r>
          </a:p>
          <a:p>
            <a:pPr lvl="1"/>
            <a:r>
              <a:rPr lang="en-US" altLang="zh-CN" dirty="0"/>
              <a:t>Feature 3 -- Are substring extractions adjacent?</a:t>
            </a:r>
          </a:p>
          <a:p>
            <a:pPr lvl="2"/>
            <a:r>
              <a:rPr lang="en-US" altLang="zh-CN" dirty="0"/>
              <a:t>Intended programs often split adjacent inputs.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Feature 1 strongly predicted program incorrectness; Feature 2 and feature 3 are a weaker signals.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1FA04A-923A-4B29-B505-92C8767F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001" y="1837649"/>
            <a:ext cx="3268799" cy="32568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75339A-5B75-4AC5-B840-24F72F91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61" y="2612571"/>
            <a:ext cx="1495238" cy="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7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0C244-58A4-428E-B3CD-DBB0538A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Predictive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E16B7-0531-4C94-9259-A4BB60D8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 of Program Outputs</a:t>
            </a:r>
          </a:p>
          <a:p>
            <a:pPr lvl="1"/>
            <a:r>
              <a:rPr lang="en-US" altLang="zh-CN" dirty="0"/>
              <a:t>To find “well-typed” programs is important.</a:t>
            </a:r>
          </a:p>
          <a:p>
            <a:pPr lvl="1"/>
            <a:r>
              <a:rPr lang="en-US" altLang="zh-CN" b="1" dirty="0"/>
              <a:t>Descriptor</a:t>
            </a:r>
            <a:r>
              <a:rPr lang="en-US" altLang="zh-CN" dirty="0"/>
              <a:t> -- a description (good or bad) of the outputs.</a:t>
            </a:r>
          </a:p>
          <a:p>
            <a:pPr lvl="1"/>
            <a:r>
              <a:rPr lang="en-US" altLang="zh-CN" b="1" dirty="0"/>
              <a:t>Smoothness </a:t>
            </a:r>
            <a:r>
              <a:rPr lang="en-US" altLang="zh-CN" dirty="0"/>
              <a:t>-- a score of programs’ outputs.</a:t>
            </a:r>
          </a:p>
          <a:p>
            <a:pPr lvl="2"/>
            <a:r>
              <a:rPr lang="en-US" altLang="zh-CN" dirty="0"/>
              <a:t>Preference for “smooth programs” is like regularization</a:t>
            </a:r>
          </a:p>
          <a:p>
            <a:pPr lvl="2"/>
            <a:r>
              <a:rPr lang="en-US" altLang="zh-CN" dirty="0"/>
              <a:t>To formalize the preference, a regularization-like penalty on programs whose outputs are too dissimilar is performed.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581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466A-FAD4-4C94-B0A2-50160E08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Descriptor &amp; Smooth Programs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3285483-E67D-40FA-AAB2-972E0FE61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816" y="2185417"/>
            <a:ext cx="10222367" cy="40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4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09E80-CE76-4191-882B-69746D10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Descriptor &amp; Smooth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66EEA-AB1F-4A97-B093-E144CF6C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that the descriptor is a probabilistic generative model over strings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Assume that we can model prior probabilities of descriptor for correct / incorrect programs’ outputs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9EDB95-7652-4738-A45B-7A214F60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72" y="2857500"/>
            <a:ext cx="5899655" cy="4231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7E9DA7-1C12-4E7C-9C06-7C345A8A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79" y="4902314"/>
            <a:ext cx="9740640" cy="8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8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230A-8A53-4883-845B-BCB2DE8A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Descriptor &amp; Smooth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DEDCF-7BD9-4A19-B117-97FD77CE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 hypotheses</a:t>
            </a:r>
          </a:p>
          <a:p>
            <a:pPr lvl="1"/>
            <a:r>
              <a:rPr lang="en-US" altLang="zh-CN" dirty="0"/>
              <a:t>The candidate program is correct </a:t>
            </a:r>
            <a:r>
              <a:rPr lang="zh-CN" altLang="en-US" dirty="0"/>
              <a:t>→ </a:t>
            </a:r>
            <a:r>
              <a:rPr lang="en-US" altLang="zh-CN" dirty="0"/>
              <a:t>Y are the result of the intended program</a:t>
            </a:r>
          </a:p>
          <a:p>
            <a:pPr lvl="1"/>
            <a:r>
              <a:rPr lang="en-US" altLang="zh-CN" dirty="0"/>
              <a:t>The candidate program is incorrect </a:t>
            </a:r>
            <a:r>
              <a:rPr lang="zh-CN" altLang="en-US" dirty="0"/>
              <a:t>→ </a:t>
            </a:r>
            <a:r>
              <a:rPr lang="en-US" altLang="zh-CN" dirty="0"/>
              <a:t>Y</a:t>
            </a:r>
            <a:r>
              <a:rPr lang="en-US" altLang="zh-CN" baseline="-25000" dirty="0"/>
              <a:t>L</a:t>
            </a:r>
            <a:r>
              <a:rPr lang="en-US" altLang="zh-CN" dirty="0"/>
              <a:t> are the result of a correct program and Y</a:t>
            </a:r>
            <a:r>
              <a:rPr lang="en-US" altLang="zh-CN" baseline="-25000" dirty="0"/>
              <a:t>U</a:t>
            </a:r>
            <a:r>
              <a:rPr lang="en-US" altLang="zh-CN" dirty="0"/>
              <a:t> are the result of an unintended program</a:t>
            </a:r>
          </a:p>
          <a:p>
            <a:r>
              <a:rPr lang="en-US" altLang="zh-CN" dirty="0"/>
              <a:t>The log odds ratio of the 2 hypotheses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715E16-EEB2-4AF5-933E-967CC975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99" y="4450896"/>
            <a:ext cx="11113601" cy="18610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E617485-7ADC-427E-860C-E78B07FAABC8}"/>
              </a:ext>
            </a:extLst>
          </p:cNvPr>
          <p:cNvSpPr/>
          <p:nvPr/>
        </p:nvSpPr>
        <p:spPr>
          <a:xfrm>
            <a:off x="1061357" y="5829300"/>
            <a:ext cx="8752114" cy="48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E349A-2CF4-4863-BA3C-6A37D1C4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030D3-F06F-4A12-AF7D-C93A668C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 did &amp; what I’m doing</a:t>
            </a:r>
          </a:p>
          <a:p>
            <a:r>
              <a:rPr lang="en-US" altLang="zh-CN" dirty="0"/>
              <a:t>A maybe feasible method to embed UID’s</a:t>
            </a:r>
          </a:p>
          <a:p>
            <a:endParaRPr lang="en-US" altLang="zh-CN" dirty="0"/>
          </a:p>
          <a:p>
            <a:r>
              <a:rPr lang="en-US" altLang="zh-CN" dirty="0"/>
              <a:t>&lt;Learning to Learn Programs from Examples: Going Beyond Program Structure&gt; by Kevin Ellis, MIT &amp; </a:t>
            </a:r>
            <a:r>
              <a:rPr lang="en-US" altLang="zh-CN" dirty="0" err="1"/>
              <a:t>Sumit</a:t>
            </a:r>
            <a:r>
              <a:rPr lang="en-US" altLang="zh-CN" dirty="0"/>
              <a:t> </a:t>
            </a:r>
            <a:r>
              <a:rPr lang="en-US" altLang="zh-CN" dirty="0" err="1"/>
              <a:t>Gulwani</a:t>
            </a:r>
            <a:r>
              <a:rPr lang="en-US" altLang="zh-CN" dirty="0"/>
              <a:t>, Microsoft, in IJCAI-2017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35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F6E6F-5D9D-45A2-8754-595F22A4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Descriptor &amp; Smooth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953A3-F87B-4611-9547-D0BF2D8A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Approximations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Assume a log linear prior over 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9A697B-81F5-4DB7-AE82-609335CF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55" y="2481942"/>
            <a:ext cx="7547090" cy="1845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D0E47A-06A8-456D-B1BB-983867CC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55" y="4835639"/>
            <a:ext cx="7814131" cy="4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9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B890-4D75-4F14-BD0A-DB64A643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Descriptor &amp; Smooth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38903-C66E-4022-BBAE-3600B10A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72444" cy="4351338"/>
          </a:xfrm>
        </p:spPr>
        <p:txBody>
          <a:bodyPr/>
          <a:lstStyle/>
          <a:p>
            <a:r>
              <a:rPr lang="en-US" altLang="zh-CN" dirty="0"/>
              <a:t>Final expression for the inductive bias over program outputs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D45526-F45C-42E0-85C5-E6411EE7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7" y="1825625"/>
            <a:ext cx="8382000" cy="47276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56489B3-4C27-4708-A998-38FAF547CBD0}"/>
              </a:ext>
            </a:extLst>
          </p:cNvPr>
          <p:cNvSpPr/>
          <p:nvPr/>
        </p:nvSpPr>
        <p:spPr>
          <a:xfrm>
            <a:off x="4833257" y="4865914"/>
            <a:ext cx="4735286" cy="1687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FABEE-06A8-4752-B85C-BB15EB51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Descriptor &amp; Smooth Programs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397AF-4563-4D3F-800D-C7F43F83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21" y="2015898"/>
            <a:ext cx="4280158" cy="9559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F22347-6F72-4272-AF98-46D247EE2E2D}"/>
              </a:ext>
            </a:extLst>
          </p:cNvPr>
          <p:cNvSpPr txBox="1"/>
          <p:nvPr/>
        </p:nvSpPr>
        <p:spPr>
          <a:xfrm>
            <a:off x="838200" y="3256418"/>
            <a:ext cx="4718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Prefer outputs whose D has certain features.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eg</a:t>
            </a:r>
            <a:r>
              <a:rPr lang="en-US" altLang="zh-CN" sz="2800" dirty="0"/>
              <a:t>. not containing empty strings, or containing common sense categories.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633F3E-E22D-42BC-82A5-66203FA5C500}"/>
              </a:ext>
            </a:extLst>
          </p:cNvPr>
          <p:cNvSpPr txBox="1"/>
          <p:nvPr/>
        </p:nvSpPr>
        <p:spPr>
          <a:xfrm>
            <a:off x="6629400" y="3256418"/>
            <a:ext cx="472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Prefer outputs whose D puts high probability mass on the outputs the user actually provided.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CAD3DDF-F7CB-4851-8915-032A9703C3E8}"/>
              </a:ext>
            </a:extLst>
          </p:cNvPr>
          <p:cNvSpPr/>
          <p:nvPr/>
        </p:nvSpPr>
        <p:spPr>
          <a:xfrm rot="19518726">
            <a:off x="2976207" y="2517436"/>
            <a:ext cx="979714" cy="5966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8C7EDC0-A306-429C-A800-8C2EC41F787F}"/>
              </a:ext>
            </a:extLst>
          </p:cNvPr>
          <p:cNvSpPr/>
          <p:nvPr/>
        </p:nvSpPr>
        <p:spPr>
          <a:xfrm rot="13142473">
            <a:off x="8240272" y="2533610"/>
            <a:ext cx="979714" cy="5966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89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DC07-A52A-456A-B06F-E8A65CBB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Descriptor &amp; Smooth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A97A4-7D25-4FBD-876C-DFF1C77C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Representing descriptors</a:t>
            </a:r>
          </a:p>
          <a:p>
            <a:pPr lvl="1"/>
            <a:r>
              <a:rPr lang="en-US" altLang="zh-CN" dirty="0"/>
              <a:t>Mixtures / Disjunctions of regular expressions, </a:t>
            </a:r>
            <a:r>
              <a:rPr lang="en-US" altLang="zh-CN" dirty="0" err="1"/>
              <a:t>eg</a:t>
            </a:r>
            <a:r>
              <a:rPr lang="en-US" altLang="zh-CN" dirty="0"/>
              <a:t>. “Name V Name · Digits”</a:t>
            </a:r>
          </a:p>
          <a:p>
            <a:pPr lvl="1"/>
            <a:r>
              <a:rPr lang="en-US" altLang="zh-CN" dirty="0"/>
              <a:t>The regular expressions are sequences of tokens (30 predefined tokens).</a:t>
            </a:r>
          </a:p>
          <a:p>
            <a:pPr lvl="1"/>
            <a:r>
              <a:rPr lang="en-US" altLang="zh-CN" dirty="0"/>
              <a:t>Equip each token T with a likelihood model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y|T</a:t>
            </a:r>
            <a:r>
              <a:rPr lang="en-US" altLang="zh-CN" dirty="0"/>
              <a:t> over string y.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519ECF-7CA8-4236-B1B2-D3A6F352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78" y="3610656"/>
            <a:ext cx="6863443" cy="28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837DE-5C17-4FA8-843E-08969069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Descriptor &amp; Smooth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F71C1-32D5-471C-BBD7-3B555072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Inferring descriptors</a:t>
            </a:r>
          </a:p>
          <a:p>
            <a:pPr lvl="1"/>
            <a:r>
              <a:rPr lang="en-US" altLang="zh-CN" dirty="0"/>
              <a:t>What is the most likely descriptor? -- Unsupervised clustering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Don’t know the number of mixture components – Chinese Restaurant Process (CRP, </a:t>
            </a:r>
            <a:r>
              <a:rPr lang="en-US" altLang="zh-CN" dirty="0" err="1"/>
              <a:t>Bayesiana</a:t>
            </a:r>
            <a:r>
              <a:rPr lang="en-US" altLang="zh-CN" dirty="0"/>
              <a:t> </a:t>
            </a:r>
            <a:r>
              <a:rPr lang="en-US" altLang="zh-CN" dirty="0" err="1"/>
              <a:t>nonparametrics</a:t>
            </a:r>
            <a:r>
              <a:rPr lang="en-US" altLang="zh-CN" dirty="0"/>
              <a:t>), using DP / greedy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40777F-574D-47D8-A8BB-C4FEE5DD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44" y="2799669"/>
            <a:ext cx="7982218" cy="12661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47BC7B-B114-4CEE-B2FC-C6560D6C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538" y="5293858"/>
            <a:ext cx="6209829" cy="6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8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616FE-8337-4A2B-87B2-72EE6170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Descriptor &amp; Smooth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67235-415B-4BFE-A373-3689EE96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Extracting features from a descriptor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5F19F-1064-4598-BDD0-C0E06371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59" y="2490900"/>
            <a:ext cx="7937082" cy="39473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84CF8A6-F831-4A7F-9796-8B72DE4BBA7A}"/>
              </a:ext>
            </a:extLst>
          </p:cNvPr>
          <p:cNvSpPr/>
          <p:nvPr/>
        </p:nvSpPr>
        <p:spPr>
          <a:xfrm>
            <a:off x="4392386" y="4343400"/>
            <a:ext cx="4751614" cy="489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98AB34-0BDA-4521-A4AD-BCABF32AC055}"/>
              </a:ext>
            </a:extLst>
          </p:cNvPr>
          <p:cNvSpPr txBox="1"/>
          <p:nvPr/>
        </p:nvSpPr>
        <p:spPr>
          <a:xfrm>
            <a:off x="7070271" y="156436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probability of a user-labeled output given its </a:t>
            </a:r>
            <a:r>
              <a:rPr lang="en-US" altLang="zh-CN" sz="2400" dirty="0" err="1"/>
              <a:t>RegEx</a:t>
            </a:r>
            <a:r>
              <a:rPr lang="en-US" altLang="zh-CN" sz="2400" dirty="0"/>
              <a:t> in D</a:t>
            </a:r>
            <a:endParaRPr lang="zh-CN" altLang="en-US" sz="2400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EA993E4-4A10-4C40-8C4B-B615067637EB}"/>
              </a:ext>
            </a:extLst>
          </p:cNvPr>
          <p:cNvSpPr/>
          <p:nvPr/>
        </p:nvSpPr>
        <p:spPr>
          <a:xfrm rot="1902328" flipH="1">
            <a:off x="6350571" y="2162953"/>
            <a:ext cx="165644" cy="22797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5CFF7C-B1E5-4967-9E36-80D83B0D1723}"/>
              </a:ext>
            </a:extLst>
          </p:cNvPr>
          <p:cNvSpPr txBox="1"/>
          <p:nvPr/>
        </p:nvSpPr>
        <p:spPr>
          <a:xfrm>
            <a:off x="7070270" y="2494774"/>
            <a:ext cx="4958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Log of size of the cluster containing the user labeled outputs</a:t>
            </a:r>
            <a:endParaRPr lang="zh-CN" altLang="en-US" sz="2400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50B14DB-79E2-43D2-9D94-3CC4996F22B8}"/>
              </a:ext>
            </a:extLst>
          </p:cNvPr>
          <p:cNvSpPr/>
          <p:nvPr/>
        </p:nvSpPr>
        <p:spPr>
          <a:xfrm flipH="1">
            <a:off x="8059499" y="3320709"/>
            <a:ext cx="186430" cy="9271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31490-C8EF-4889-A4D4-A13AF59B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to Pick a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FD128-400B-4E0E-A4F2-754A31CA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Probabilistic Model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Inferring the Model Parameters -- </a:t>
            </a:r>
            <a:r>
              <a:rPr lang="en-US" altLang="zh-CN" dirty="0" err="1"/>
              <a:t>RMSProp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B9E88-AB2D-4C83-BCCE-538A0D2C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77" y="2441803"/>
            <a:ext cx="6499046" cy="1477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57F801-2368-4DE4-B4F3-9D719393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37" y="5112883"/>
            <a:ext cx="4680526" cy="6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6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7DBF-0BC5-4C18-B811-5BABC4BD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F6C9D-0F8B-4A32-8364-6E5763EB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7A57EF-4E74-4B0C-B53A-AAF943FC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690688"/>
            <a:ext cx="5476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95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A650F-1F48-4B64-BA3E-7586091C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DEAD1E-86A2-445E-8AEF-C87D2C63E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9" y="1478417"/>
            <a:ext cx="6293304" cy="4514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AE9E11-D126-4BEF-8FFD-6B0DA757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033" y="2179752"/>
            <a:ext cx="5688525" cy="12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53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AA774-BA19-412A-AFCC-A8A110B2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8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/>
              <a:t>THANK YOU! </a:t>
            </a:r>
            <a:r>
              <a:rPr lang="en-US" altLang="zh-CN" sz="6000" b="1" dirty="0">
                <a:sym typeface="Wingdings" panose="05000000000000000000" pitchFamily="2" charset="2"/>
              </a:rPr>
              <a:t>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0283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C9635-0422-4625-9EEB-4B5F19FB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Situation &amp;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81956-23C2-41AD-A80E-A0DADE49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embed the key words (</a:t>
            </a:r>
            <a:r>
              <a:rPr lang="en-US" altLang="zh-CN" dirty="0" err="1"/>
              <a:t>eg</a:t>
            </a:r>
            <a:r>
              <a:rPr lang="en-US" altLang="zh-CN" dirty="0"/>
              <a:t>. for, if, </a:t>
            </a:r>
            <a:r>
              <a:rPr lang="en-US" altLang="zh-CN" i="1" dirty="0"/>
              <a:t>etc.</a:t>
            </a:r>
            <a:r>
              <a:rPr lang="en-US" altLang="zh-CN" dirty="0"/>
              <a:t>) and frequently-used functions (</a:t>
            </a:r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dirty="0" err="1"/>
              <a:t>printf</a:t>
            </a:r>
            <a:r>
              <a:rPr lang="en-US" altLang="zh-CN" dirty="0"/>
              <a:t>, </a:t>
            </a:r>
            <a:r>
              <a:rPr lang="en-US" altLang="zh-CN" dirty="0" err="1"/>
              <a:t>scanf</a:t>
            </a:r>
            <a:r>
              <a:rPr lang="en-US" altLang="zh-CN" dirty="0"/>
              <a:t>, </a:t>
            </a:r>
            <a:r>
              <a:rPr lang="en-US" altLang="zh-CN" i="1" dirty="0"/>
              <a:t>etc</a:t>
            </a:r>
            <a:r>
              <a:rPr lang="en-US" altLang="zh-CN" dirty="0"/>
              <a:t>.) is easy.</a:t>
            </a:r>
          </a:p>
          <a:p>
            <a:r>
              <a:rPr lang="en-US" altLang="zh-CN" dirty="0"/>
              <a:t>To embed the UID’s (</a:t>
            </a:r>
            <a:r>
              <a:rPr lang="en-US" altLang="zh-CN" dirty="0" err="1"/>
              <a:t>eg</a:t>
            </a:r>
            <a:r>
              <a:rPr lang="en-US" altLang="zh-CN" dirty="0"/>
              <a:t>. variables, user-defined functions, </a:t>
            </a:r>
            <a:r>
              <a:rPr lang="en-US" altLang="zh-CN" i="1" dirty="0"/>
              <a:t>etc</a:t>
            </a:r>
            <a:r>
              <a:rPr lang="en-US" altLang="zh-CN" dirty="0"/>
              <a:t>.) and the constants (</a:t>
            </a:r>
            <a:r>
              <a:rPr lang="en-US" altLang="zh-CN" dirty="0" err="1"/>
              <a:t>eg</a:t>
            </a:r>
            <a:r>
              <a:rPr lang="en-US" altLang="zh-CN" dirty="0"/>
              <a:t>. constant integers, strings, </a:t>
            </a:r>
            <a:r>
              <a:rPr lang="en-US" altLang="zh-CN" i="1" dirty="0"/>
              <a:t>etc</a:t>
            </a:r>
            <a:r>
              <a:rPr lang="en-US" altLang="zh-CN" dirty="0"/>
              <a:t>.) is very hard.</a:t>
            </a:r>
          </a:p>
          <a:p>
            <a:r>
              <a:rPr lang="en-US" altLang="zh-CN" dirty="0"/>
              <a:t>The goal is –</a:t>
            </a:r>
          </a:p>
          <a:p>
            <a:pPr lvl="1"/>
            <a:r>
              <a:rPr lang="en-US" altLang="zh-CN" dirty="0"/>
              <a:t>To separate program (</a:t>
            </a:r>
            <a:r>
              <a:rPr lang="en-US" altLang="zh-CN" dirty="0" err="1"/>
              <a:t>eg</a:t>
            </a:r>
            <a:r>
              <a:rPr lang="en-US" altLang="zh-CN" dirty="0"/>
              <a:t>. the key words, </a:t>
            </a:r>
            <a:r>
              <a:rPr lang="en-US" altLang="zh-CN" i="1" dirty="0"/>
              <a:t>etc</a:t>
            </a:r>
            <a:r>
              <a:rPr lang="en-US" altLang="zh-CN" dirty="0"/>
              <a:t>.) and</a:t>
            </a:r>
            <a:r>
              <a:rPr lang="zh-CN" altLang="en-US" dirty="0"/>
              <a:t> </a:t>
            </a:r>
            <a:r>
              <a:rPr lang="en-US" altLang="zh-CN" dirty="0"/>
              <a:t>data (</a:t>
            </a:r>
            <a:r>
              <a:rPr lang="en-US" altLang="zh-CN" dirty="0" err="1"/>
              <a:t>eg</a:t>
            </a:r>
            <a:r>
              <a:rPr lang="en-US" altLang="zh-CN" dirty="0"/>
              <a:t>. UID’s, constants, </a:t>
            </a:r>
            <a:r>
              <a:rPr lang="en-US" altLang="zh-CN" i="1" dirty="0"/>
              <a:t>etc</a:t>
            </a:r>
            <a:r>
              <a:rPr lang="en-US" altLang="zh-CN" dirty="0"/>
              <a:t>.);</a:t>
            </a:r>
          </a:p>
          <a:p>
            <a:pPr lvl="1"/>
            <a:r>
              <a:rPr lang="en-US" altLang="zh-CN" dirty="0"/>
              <a:t>To perform different kinds of embedding on each kind inputs;</a:t>
            </a:r>
          </a:p>
          <a:p>
            <a:pPr lvl="1"/>
            <a:r>
              <a:rPr lang="en-US" altLang="zh-CN" dirty="0"/>
              <a:t>To embed UID’s dynamically;</a:t>
            </a:r>
          </a:p>
          <a:p>
            <a:pPr lvl="1"/>
            <a:r>
              <a:rPr lang="en-US" altLang="zh-CN" dirty="0"/>
              <a:t>To embed constants.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F6E8E1-6485-4972-A78A-22DD5263DDCF}"/>
              </a:ext>
            </a:extLst>
          </p:cNvPr>
          <p:cNvSpPr txBox="1"/>
          <p:nvPr/>
        </p:nvSpPr>
        <p:spPr>
          <a:xfrm>
            <a:off x="915761" y="4758167"/>
            <a:ext cx="33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EDC3F-4F08-4E81-A270-9B1FFE5BF642}"/>
              </a:ext>
            </a:extLst>
          </p:cNvPr>
          <p:cNvSpPr txBox="1"/>
          <p:nvPr/>
        </p:nvSpPr>
        <p:spPr>
          <a:xfrm>
            <a:off x="915761" y="5601898"/>
            <a:ext cx="33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？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B9600C5-2E61-41D7-A375-642DC57386B5}"/>
              </a:ext>
            </a:extLst>
          </p:cNvPr>
          <p:cNvSpPr/>
          <p:nvPr/>
        </p:nvSpPr>
        <p:spPr>
          <a:xfrm>
            <a:off x="964748" y="5293214"/>
            <a:ext cx="210910" cy="1952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C2C5E6-E244-4D03-9D1A-B4245B747F3D}"/>
              </a:ext>
            </a:extLst>
          </p:cNvPr>
          <p:cNvSpPr txBox="1"/>
          <p:nvPr/>
        </p:nvSpPr>
        <p:spPr>
          <a:xfrm>
            <a:off x="904872" y="4072450"/>
            <a:ext cx="33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948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EBCCD-0A7E-445A-844F-02B43B6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Situation &amp;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E5B7D-9086-423D-BDBA-151B84D4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Separate data from program</a:t>
            </a:r>
          </a:p>
          <a:p>
            <a:pPr marL="0" indent="0">
              <a:buNone/>
            </a:pPr>
            <a:r>
              <a:rPr lang="en-US" altLang="zh-CN" dirty="0"/>
              <a:t>	-- Use an extra “memory”, MAYBE.</a:t>
            </a:r>
          </a:p>
          <a:p>
            <a:r>
              <a:rPr lang="en-US" altLang="zh-CN" dirty="0"/>
              <a:t>Perform different kinds of embeddings</a:t>
            </a:r>
          </a:p>
          <a:p>
            <a:pPr marL="0" indent="0">
              <a:buNone/>
            </a:pPr>
            <a:r>
              <a:rPr lang="en-US" altLang="zh-CN" dirty="0"/>
              <a:t>	-- Use flag vector to tag the type of each input vector.</a:t>
            </a:r>
          </a:p>
          <a:p>
            <a:r>
              <a:rPr lang="en-US" altLang="zh-CN" dirty="0"/>
              <a:t>Embed UID dynamically</a:t>
            </a:r>
          </a:p>
          <a:p>
            <a:pPr marL="0" indent="0">
              <a:buNone/>
            </a:pPr>
            <a:r>
              <a:rPr lang="en-US" altLang="zh-CN" dirty="0"/>
              <a:t>	-- Use static features (type + index, maybe) and current RNN hidden cell states.</a:t>
            </a:r>
          </a:p>
          <a:p>
            <a:r>
              <a:rPr lang="en-US" altLang="zh-CN" dirty="0"/>
              <a:t>Embed constants</a:t>
            </a:r>
          </a:p>
          <a:p>
            <a:pPr marL="0" indent="0">
              <a:buNone/>
            </a:pPr>
            <a:r>
              <a:rPr lang="en-US" altLang="zh-CN" dirty="0"/>
              <a:t>	-- No idea </a:t>
            </a:r>
            <a:r>
              <a:rPr lang="en-US" altLang="zh-CN" dirty="0">
                <a:sym typeface="Wingdings" panose="05000000000000000000" pitchFamily="2" charset="2"/>
              </a:rPr>
              <a:t>. Maybe put them in the “memory”?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4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0D6A6-B3F1-4B98-A634-7AED942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+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C71A5-7E52-484C-8537-19DBE6BA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code sequence</a:t>
            </a:r>
          </a:p>
          <a:p>
            <a:pPr lvl="1"/>
            <a:r>
              <a:rPr lang="en-US" altLang="zh-CN" dirty="0"/>
              <a:t>.o file -- .Data section, .Text section … …</a:t>
            </a:r>
          </a:p>
          <a:p>
            <a:pPr lvl="1"/>
            <a:r>
              <a:rPr lang="en-US" altLang="zh-CN" dirty="0"/>
              <a:t>Why not use byte code, or assembly code? What if we build a model to “run” a program?</a:t>
            </a:r>
          </a:p>
          <a:p>
            <a:r>
              <a:rPr lang="en-US" altLang="zh-CN" dirty="0"/>
              <a:t>UID’s in source code</a:t>
            </a:r>
          </a:p>
          <a:p>
            <a:pPr lvl="1"/>
            <a:r>
              <a:rPr lang="en-US" altLang="zh-CN" dirty="0"/>
              <a:t>Key words</a:t>
            </a:r>
          </a:p>
          <a:p>
            <a:pPr lvl="1"/>
            <a:r>
              <a:rPr lang="en-US" altLang="zh-CN" dirty="0"/>
              <a:t>UID -- type + index</a:t>
            </a:r>
          </a:p>
          <a:p>
            <a:pPr lvl="1"/>
            <a:r>
              <a:rPr lang="en-US" altLang="zh-CN" dirty="0"/>
              <a:t>Constant -- “CONST”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07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76122-B5A4-4B0E-9A34-C34A95FA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9180" cy="1325563"/>
          </a:xfrm>
        </p:spPr>
        <p:txBody>
          <a:bodyPr/>
          <a:lstStyle/>
          <a:p>
            <a:r>
              <a:rPr lang="en-US" altLang="zh-CN" dirty="0"/>
              <a:t>A Solution to UID, Maybe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1FA1C-4765-45C4-8735-9004E75E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49180" cy="4351338"/>
          </a:xfrm>
        </p:spPr>
        <p:txBody>
          <a:bodyPr/>
          <a:lstStyle/>
          <a:p>
            <a:r>
              <a:rPr lang="en-US" altLang="zh-CN" dirty="0"/>
              <a:t>The model learns the embeddings of the UID’s all by itself.</a:t>
            </a:r>
          </a:p>
          <a:p>
            <a:r>
              <a:rPr lang="en-US" altLang="zh-CN" dirty="0"/>
              <a:t>The embeddings of the UID’s are dynamic, instead of static.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7041077-4EF2-4951-A55B-0392C465F618}"/>
              </a:ext>
            </a:extLst>
          </p:cNvPr>
          <p:cNvSpPr/>
          <p:nvPr/>
        </p:nvSpPr>
        <p:spPr>
          <a:xfrm>
            <a:off x="3211287" y="4065813"/>
            <a:ext cx="778820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4BD41A-1A1E-40C4-98DE-0AE349EE531B}"/>
              </a:ext>
            </a:extLst>
          </p:cNvPr>
          <p:cNvSpPr/>
          <p:nvPr/>
        </p:nvSpPr>
        <p:spPr>
          <a:xfrm>
            <a:off x="4833259" y="4065813"/>
            <a:ext cx="778820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E9D95F-10D1-475F-8CC8-77A21957A0B8}"/>
              </a:ext>
            </a:extLst>
          </p:cNvPr>
          <p:cNvSpPr/>
          <p:nvPr/>
        </p:nvSpPr>
        <p:spPr>
          <a:xfrm>
            <a:off x="6455231" y="4065813"/>
            <a:ext cx="778820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3712EF-D625-494F-90AC-CF3C4343ADBA}"/>
              </a:ext>
            </a:extLst>
          </p:cNvPr>
          <p:cNvSpPr/>
          <p:nvPr/>
        </p:nvSpPr>
        <p:spPr>
          <a:xfrm>
            <a:off x="2209799" y="3511436"/>
            <a:ext cx="162255" cy="8490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01A7DB-2112-4935-9A52-A91B48057FAD}"/>
              </a:ext>
            </a:extLst>
          </p:cNvPr>
          <p:cNvSpPr/>
          <p:nvPr/>
        </p:nvSpPr>
        <p:spPr>
          <a:xfrm>
            <a:off x="2209799" y="4560774"/>
            <a:ext cx="162255" cy="8490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530943-F16B-4EBA-A62E-D3BF81170145}"/>
              </a:ext>
            </a:extLst>
          </p:cNvPr>
          <p:cNvCxnSpPr>
            <a:stCxn id="7" idx="3"/>
            <a:endCxn id="4" idx="2"/>
          </p:cNvCxnSpPr>
          <p:nvPr/>
        </p:nvCxnSpPr>
        <p:spPr>
          <a:xfrm>
            <a:off x="2372054" y="3935979"/>
            <a:ext cx="839233" cy="52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B8665BB-7FB8-4AE3-B316-75EC050DEC19}"/>
              </a:ext>
            </a:extLst>
          </p:cNvPr>
          <p:cNvCxnSpPr>
            <a:stCxn id="8" idx="3"/>
            <a:endCxn id="4" idx="2"/>
          </p:cNvCxnSpPr>
          <p:nvPr/>
        </p:nvCxnSpPr>
        <p:spPr>
          <a:xfrm flipV="1">
            <a:off x="2372054" y="4457699"/>
            <a:ext cx="839233" cy="52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B517808-8B75-42E9-9D8A-82E69889E184}"/>
              </a:ext>
            </a:extLst>
          </p:cNvPr>
          <p:cNvSpPr/>
          <p:nvPr/>
        </p:nvSpPr>
        <p:spPr>
          <a:xfrm>
            <a:off x="8077202" y="3511436"/>
            <a:ext cx="162255" cy="8490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91B349-7A06-4AC4-8E3A-68CDCCABDB78}"/>
              </a:ext>
            </a:extLst>
          </p:cNvPr>
          <p:cNvSpPr/>
          <p:nvPr/>
        </p:nvSpPr>
        <p:spPr>
          <a:xfrm>
            <a:off x="8077202" y="4560774"/>
            <a:ext cx="162255" cy="8490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3307AB-2B8F-4FBD-92C1-33EA93E68163}"/>
              </a:ext>
            </a:extLst>
          </p:cNvPr>
          <p:cNvCxnSpPr>
            <a:stCxn id="6" idx="6"/>
            <a:endCxn id="13" idx="1"/>
          </p:cNvCxnSpPr>
          <p:nvPr/>
        </p:nvCxnSpPr>
        <p:spPr>
          <a:xfrm flipV="1">
            <a:off x="7234051" y="3935979"/>
            <a:ext cx="843151" cy="52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F380C9-6787-4A67-B846-8C2E0C081812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7234051" y="4457699"/>
            <a:ext cx="843151" cy="52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229AE0F-4510-4E35-8C7C-4048E780701C}"/>
              </a:ext>
            </a:extLst>
          </p:cNvPr>
          <p:cNvSpPr/>
          <p:nvPr/>
        </p:nvSpPr>
        <p:spPr>
          <a:xfrm>
            <a:off x="9078685" y="3511436"/>
            <a:ext cx="162255" cy="8490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8DF775-3A99-4B2D-94C0-8151869A53FB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8239457" y="3935979"/>
            <a:ext cx="83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162627-8EF1-4798-9172-BF4DB38F1493}"/>
              </a:ext>
            </a:extLst>
          </p:cNvPr>
          <p:cNvCxnSpPr>
            <a:cxnSpLocks/>
            <a:stCxn id="26" idx="0"/>
            <a:endCxn id="4" idx="4"/>
          </p:cNvCxnSpPr>
          <p:nvPr/>
        </p:nvCxnSpPr>
        <p:spPr>
          <a:xfrm flipH="1" flipV="1">
            <a:off x="3600697" y="4849584"/>
            <a:ext cx="1408" cy="56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15AE2F8-F1A0-45C1-8695-0FF37982A755}"/>
              </a:ext>
            </a:extLst>
          </p:cNvPr>
          <p:cNvSpPr/>
          <p:nvPr/>
        </p:nvSpPr>
        <p:spPr>
          <a:xfrm>
            <a:off x="3434442" y="5409860"/>
            <a:ext cx="335326" cy="337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E207B72-AB76-415E-B21A-211AFD4127C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990107" y="4457699"/>
            <a:ext cx="84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78A21B0-E36F-4347-AC31-9479F382DC1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612079" y="4457699"/>
            <a:ext cx="84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A15D4645-7D42-474B-B8A6-BE64690F6982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 rot="10800000" flipH="1">
            <a:off x="4833259" y="4457699"/>
            <a:ext cx="778820" cy="12700"/>
          </a:xfrm>
          <a:prstGeom prst="curvedConnector5">
            <a:avLst>
              <a:gd name="adj1" fmla="val -29352"/>
              <a:gd name="adj2" fmla="val 7971425"/>
              <a:gd name="adj3" fmla="val 1293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92DB17FC-5389-4E0F-BDB8-A47BEDE956ED}"/>
              </a:ext>
            </a:extLst>
          </p:cNvPr>
          <p:cNvCxnSpPr>
            <a:stCxn id="14" idx="2"/>
            <a:endCxn id="8" idx="2"/>
          </p:cNvCxnSpPr>
          <p:nvPr/>
        </p:nvCxnSpPr>
        <p:spPr>
          <a:xfrm rot="5400000">
            <a:off x="5224629" y="2476159"/>
            <a:ext cx="12700" cy="5867403"/>
          </a:xfrm>
          <a:prstGeom prst="bentConnector3">
            <a:avLst>
              <a:gd name="adj1" fmla="val 5014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1B9CEDD-5CCD-4B15-A072-355AD90B2E2E}"/>
              </a:ext>
            </a:extLst>
          </p:cNvPr>
          <p:cNvSpPr txBox="1"/>
          <p:nvPr/>
        </p:nvSpPr>
        <p:spPr>
          <a:xfrm>
            <a:off x="3771901" y="5403510"/>
            <a:ext cx="13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 Signal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9A03B6F-BF0A-4239-995E-0498397EB814}"/>
              </a:ext>
            </a:extLst>
          </p:cNvPr>
          <p:cNvSpPr txBox="1"/>
          <p:nvPr/>
        </p:nvSpPr>
        <p:spPr>
          <a:xfrm>
            <a:off x="1447798" y="375131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E009229-4DDC-4688-8637-98F96056B032}"/>
              </a:ext>
            </a:extLst>
          </p:cNvPr>
          <p:cNvSpPr txBox="1"/>
          <p:nvPr/>
        </p:nvSpPr>
        <p:spPr>
          <a:xfrm>
            <a:off x="838201" y="4662151"/>
            <a:ext cx="13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Embedding for UID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D763590-2E10-4191-A13D-5D3C6E0569FB}"/>
              </a:ext>
            </a:extLst>
          </p:cNvPr>
          <p:cNvSpPr txBox="1"/>
          <p:nvPr/>
        </p:nvSpPr>
        <p:spPr>
          <a:xfrm>
            <a:off x="9247414" y="3751313"/>
            <a:ext cx="13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CB34AA-6307-4734-9C7D-F457A48A033F}"/>
              </a:ext>
            </a:extLst>
          </p:cNvPr>
          <p:cNvSpPr txBox="1"/>
          <p:nvPr/>
        </p:nvSpPr>
        <p:spPr>
          <a:xfrm>
            <a:off x="8240489" y="4657277"/>
            <a:ext cx="135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Embedding for UID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FF670999-7131-4419-9698-67B0E37FF2F8}"/>
              </a:ext>
            </a:extLst>
          </p:cNvPr>
          <p:cNvSpPr/>
          <p:nvPr/>
        </p:nvSpPr>
        <p:spPr>
          <a:xfrm rot="6399455">
            <a:off x="8245012" y="5376976"/>
            <a:ext cx="838127" cy="868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8B914D-D104-4D56-ABE5-CD494A2DD698}"/>
              </a:ext>
            </a:extLst>
          </p:cNvPr>
          <p:cNvSpPr txBox="1"/>
          <p:nvPr/>
        </p:nvSpPr>
        <p:spPr>
          <a:xfrm>
            <a:off x="9301847" y="5512935"/>
            <a:ext cx="2569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raw_rnn</a:t>
            </a:r>
            <a:r>
              <a:rPr lang="en-US" altLang="zh-CN" sz="2800" dirty="0">
                <a:solidFill>
                  <a:srgbClr val="FF0000"/>
                </a:solidFill>
              </a:rPr>
              <a:t>???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while loop???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AA16F0-13F0-4343-86B8-DAD2EE18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5" y="1616529"/>
            <a:ext cx="11724579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3874-59D5-40D6-ADEA-C22F6292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by Examples (PBE)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FE3DD-B840-43A0-9CDB-8D1C438E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2560" cy="4351338"/>
          </a:xfrm>
        </p:spPr>
        <p:txBody>
          <a:bodyPr/>
          <a:lstStyle/>
          <a:p>
            <a:r>
              <a:rPr lang="en-US" altLang="zh-CN" dirty="0"/>
              <a:t>Input examples of intended behavior</a:t>
            </a:r>
          </a:p>
          <a:p>
            <a:r>
              <a:rPr lang="en-US" altLang="zh-CN" dirty="0"/>
              <a:t>Respond by inducing and running a program</a:t>
            </a:r>
          </a:p>
          <a:p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. Flash Fill</a:t>
            </a:r>
          </a:p>
          <a:p>
            <a:endParaRPr lang="en-US" altLang="zh-CN" dirty="0"/>
          </a:p>
          <a:p>
            <a:r>
              <a:rPr lang="en-US" altLang="zh-CN" dirty="0"/>
              <a:t>Baseline: PROSE software library in Microsoft Excel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E8C67D-1108-4481-B696-E0EC3F4C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60" y="1825625"/>
            <a:ext cx="5429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6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C825A-32B5-4B4B-989C-D308539F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83626-88E7-4DF8-BBB3-94156AD8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Program to be learned -- </a:t>
            </a:r>
          </a:p>
          <a:p>
            <a:r>
              <a:rPr lang="en-US" altLang="zh-CN" dirty="0"/>
              <a:t>Domain Specific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</a:p>
          <a:p>
            <a:r>
              <a:rPr lang="en-US" altLang="zh-CN" dirty="0"/>
              <a:t>Labeled input/output instances -- </a:t>
            </a:r>
          </a:p>
          <a:p>
            <a:pPr lvl="1"/>
            <a:r>
              <a:rPr lang="en-US" altLang="zh-CN" dirty="0"/>
              <a:t>Number of the labeled instances -- </a:t>
            </a:r>
          </a:p>
          <a:p>
            <a:r>
              <a:rPr lang="en-US" altLang="zh-CN" dirty="0"/>
              <a:t>Unlabeled input/output instances -- </a:t>
            </a:r>
          </a:p>
          <a:p>
            <a:pPr lvl="1"/>
            <a:r>
              <a:rPr lang="en-US" altLang="zh-CN" dirty="0"/>
              <a:t>Total number of the instances --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434CFF-FB95-447E-B7CF-5DB6883E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7" y="1757136"/>
            <a:ext cx="300718" cy="579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71818A-A40D-4D2E-AD86-5B13C49F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29" y="2320763"/>
            <a:ext cx="391984" cy="495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D185CB-8648-49DB-8D22-48068E14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256" y="2110672"/>
            <a:ext cx="1406534" cy="511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1F17ED-9AE0-4D18-9F5D-14DF53DAE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503" y="2815901"/>
            <a:ext cx="1518381" cy="553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53786E-486D-4224-A4A7-1803AEBF8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858" y="2815901"/>
            <a:ext cx="1314878" cy="5152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32911-22D3-4E90-A898-AD0C03FCD2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542" y="3331191"/>
            <a:ext cx="334842" cy="3683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6B2814-171F-4161-9567-1206BE3C08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139" y="3745136"/>
            <a:ext cx="1565054" cy="5449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89015E-5635-4A29-87D5-8A7841C973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8509" y="3699486"/>
            <a:ext cx="1677864" cy="5491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65C303-F4AC-4607-9AA6-0F332CF337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5240" y="4177950"/>
            <a:ext cx="430436" cy="4304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76E881-21BB-40E6-BCB8-62F382D341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96923" y="3418654"/>
            <a:ext cx="1383867" cy="4554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D41731-B140-4055-86BD-555447DBEF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5180299"/>
            <a:ext cx="2083934" cy="9966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724527F-A0A0-4480-AD38-F5F3EC6760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0794" y="5180299"/>
            <a:ext cx="2367077" cy="9966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B33FADE-D594-46C8-8530-4A724A5D80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46530" y="5180888"/>
            <a:ext cx="1891283" cy="9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1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1021</Words>
  <Application>Microsoft Office PowerPoint</Application>
  <PresentationFormat>宽屏</PresentationFormat>
  <Paragraphs>176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Wingdings</vt:lpstr>
      <vt:lpstr>Office 主题​​</vt:lpstr>
      <vt:lpstr>To Learn the Embedding Dynamically?</vt:lpstr>
      <vt:lpstr>Outline</vt:lpstr>
      <vt:lpstr>Current Situation &amp; Goal</vt:lpstr>
      <vt:lpstr>Current Situation &amp; Goal</vt:lpstr>
      <vt:lpstr>Data + Program</vt:lpstr>
      <vt:lpstr>A Solution to UID, Maybe</vt:lpstr>
      <vt:lpstr>PowerPoint 演示文稿</vt:lpstr>
      <vt:lpstr>Programming by Examples (PBE)</vt:lpstr>
      <vt:lpstr>Notation</vt:lpstr>
      <vt:lpstr>Notation</vt:lpstr>
      <vt:lpstr>The Flow of Idea</vt:lpstr>
      <vt:lpstr>Extracting Predictive Features</vt:lpstr>
      <vt:lpstr>Extracting Predictive Features</vt:lpstr>
      <vt:lpstr>Extracting Predictive Features</vt:lpstr>
      <vt:lpstr>Extracting Predictive Features</vt:lpstr>
      <vt:lpstr>Extracting Predictive Features</vt:lpstr>
      <vt:lpstr>Program Descriptor &amp; Smooth Programs</vt:lpstr>
      <vt:lpstr>Program Descriptor &amp; Smooth Programs</vt:lpstr>
      <vt:lpstr>Program Descriptor &amp; Smooth Programs</vt:lpstr>
      <vt:lpstr>Program Descriptor &amp; Smooth Programs</vt:lpstr>
      <vt:lpstr>Program Descriptor &amp; Smooth Programs</vt:lpstr>
      <vt:lpstr>Program Descriptor &amp; Smooth Programs</vt:lpstr>
      <vt:lpstr>Program Descriptor &amp; Smooth Programs</vt:lpstr>
      <vt:lpstr>Program Descriptor &amp; Smooth Programs</vt:lpstr>
      <vt:lpstr>Program Descriptor &amp; Smooth Programs</vt:lpstr>
      <vt:lpstr>Learning to Pick a Program</vt:lpstr>
      <vt:lpstr>Results</vt:lpstr>
      <vt:lpstr>Results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635615042@qq.com</dc:creator>
  <cp:lastModifiedBy>635615042@qq.com</cp:lastModifiedBy>
  <cp:revision>45</cp:revision>
  <dcterms:created xsi:type="dcterms:W3CDTF">2017-09-17T06:52:57Z</dcterms:created>
  <dcterms:modified xsi:type="dcterms:W3CDTF">2017-09-19T12:39:29Z</dcterms:modified>
</cp:coreProperties>
</file>