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89" r:id="rId4"/>
    <p:sldId id="290" r:id="rId5"/>
    <p:sldId id="291" r:id="rId6"/>
    <p:sldId id="292" r:id="rId7"/>
    <p:sldId id="293" r:id="rId8"/>
    <p:sldId id="294" r:id="rId9"/>
    <p:sldId id="257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0" r:id="rId22"/>
    <p:sldId id="273" r:id="rId23"/>
    <p:sldId id="272" r:id="rId24"/>
    <p:sldId id="259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3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E7B83-A7B1-4399-B6B8-3C5A13253CAE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C6942-5739-49E3-930F-79E2A425C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7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C6942-5739-49E3-930F-79E2A425CE5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59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C6942-5739-49E3-930F-79E2A425CE5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5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C6942-5739-49E3-930F-79E2A425CE5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22190-EE6D-47BA-BBE4-F074956D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94F36C-6E7F-4D68-94AE-B75D2E59A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C7F93-67DD-47E8-8E5A-30BD627A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185-DB75-4E1C-99AD-C49F5EF3886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57361-C346-419E-9638-93EE92A9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0C76F-2A86-4C3D-9295-DA411D1F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78-F226-41BD-B088-3C1524A5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33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5163F-DD5D-4AE3-84AE-D0F2F696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BC26A7-FE77-4119-A09A-DC1FF9731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8372E-C651-4979-95F1-E4D849CF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185-DB75-4E1C-99AD-C49F5EF3886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C6290-0479-4A8E-A4A7-F09E9198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23A59-635D-49B7-A21E-C2373D6F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78-F226-41BD-B088-3C1524A5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0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21D49C-9960-4BC1-9297-7F8671EDB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D12116-A0C6-4D0C-87B2-E0A5C43B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C8761-1B4E-46DA-A6D8-9F33C3A7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185-DB75-4E1C-99AD-C49F5EF3886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F1863-6DC3-43EC-BD48-9C7D3116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36820-4315-4E50-92CC-23A2BD79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78-F226-41BD-B088-3C1524A5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3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CFA51-11A9-4E3F-BF08-5205180A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4647B-DC42-4401-A993-00D6E04E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BBC5D-64E1-4FC5-B7DF-55B71873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185-DB75-4E1C-99AD-C49F5EF3886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815F6-4316-414E-AE30-D6D52D44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8C756-39B0-4E6B-9D59-5FD575B7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78-F226-41BD-B088-3C1524A5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2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4FBE8-F4FD-4AA6-BB35-519D8D67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8F144-F078-452A-88DE-3360B41EA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CB288-31E4-4BD1-961D-0FB5688C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185-DB75-4E1C-99AD-C49F5EF3886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3B334-D08D-483C-B21D-4C09B119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C0754-CFDC-4943-B662-150658F3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78-F226-41BD-B088-3C1524A5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1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32040-31F2-4693-87A4-F3FFD2E9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CBE9A-5C60-46B5-85F6-F2CEE224C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25130-FCBD-4B5C-96E6-819D94AA4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5EA40-A65F-4AD3-A1D1-82E52F0E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185-DB75-4E1C-99AD-C49F5EF3886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B25AC-E6CD-4693-8E7C-03A264CE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64CA4-FE1B-4218-9DBE-48973C34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78-F226-41BD-B088-3C1524A5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1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83429-6C7D-452D-B491-6D01C339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BE2A2-B447-4A0D-BEF4-DCA85BA2E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D26B3-7936-468E-9288-9FE341693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DA1B95-6A22-4309-87D2-439FECA58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2F91A8-0877-4BF3-99E2-C4CB1BCDC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A3AC0E-33A4-4F5D-9AFF-090E092B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185-DB75-4E1C-99AD-C49F5EF3886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8F3EE9-147B-4629-8C2B-50EC2545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25D6C6-FE11-4306-B71C-9789DFDD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78-F226-41BD-B088-3C1524A5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55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3CF39-52AA-4760-BD85-9EE48A77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87D1D9-4F5C-4EBE-8F39-3B96475D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185-DB75-4E1C-99AD-C49F5EF3886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4781D2-BBFC-48FE-84AC-A6882F67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45AFA1-BDE4-4EBE-B433-8672B7ED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78-F226-41BD-B088-3C1524A5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5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BB572-B6A8-4153-A1F4-3EFE376A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185-DB75-4E1C-99AD-C49F5EF3886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126FA2-D740-4847-A57D-E2C7209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D9788-BD21-4D33-8E21-D5002903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78-F226-41BD-B088-3C1524A5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1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9CE2A-A1FE-4383-9753-9DC4FBEA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4AE75-3731-4C09-9EE2-277E97BB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2A2B5-DB6A-464B-8D0C-DCA13C90C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3EFC6-837A-48D8-9FEC-C349686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185-DB75-4E1C-99AD-C49F5EF3886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A13102-9C51-4878-BA72-109F33F5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72E4CF-720A-4AF1-98EE-5151D740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78-F226-41BD-B088-3C1524A5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7A35B-DDD6-4A73-BA77-4647178D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7B189E-857C-4014-B08C-C97F450B3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A0BADF-9E4C-4415-9DF1-8A83B5E2C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F1E29D-AED3-4782-964C-D8CFD2C9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185-DB75-4E1C-99AD-C49F5EF3886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7951B-32FB-4580-9C43-85E78B1E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857A7-F185-4157-94B6-9BEB332A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78-F226-41BD-B088-3C1524A5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3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EB0FB0-F68C-4D68-BE60-9E932607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196D8C-7141-41AE-A733-F20A013C3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D47DA-4D51-477E-A11C-BFFD10358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4185-DB75-4E1C-99AD-C49F5EF38861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4493C-2459-4C39-A0F8-A9665E31F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8275D-5BDD-4A56-9A14-FFBA14B69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C1878-F226-41BD-B088-3C1524A5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8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672E4-1571-4D48-8AE0-B78B0EF57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CAPSULES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B73C65-9FAF-4FEF-BA7D-E8EE138B6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Huangzhao</a:t>
            </a:r>
            <a:r>
              <a:rPr lang="en-US" altLang="zh-CN" dirty="0"/>
              <a:t>, Yuan Pei College</a:t>
            </a:r>
          </a:p>
          <a:p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43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A5026-FE5F-4311-9CE7-2DBA85EF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wrong with CNN?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B584F-92A4-40F1-988C-DC185A0E4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CNNs now aim for viewpoint invariance.</a:t>
            </a:r>
          </a:p>
          <a:p>
            <a:pPr lvl="1"/>
            <a:r>
              <a:rPr lang="en-US" altLang="zh-CN" dirty="0"/>
              <a:t>Reduce the number of free parameters, by using </a:t>
            </a:r>
            <a:r>
              <a:rPr lang="en-US" altLang="zh-CN" dirty="0">
                <a:solidFill>
                  <a:srgbClr val="FF0000"/>
                </a:solidFill>
              </a:rPr>
              <a:t>hand-coded weight-sharing schemes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Subsampling</a:t>
            </a:r>
            <a:r>
              <a:rPr lang="en-US" altLang="zh-CN" dirty="0"/>
              <a:t> the activities of local pools of translated replicas of the same kernel.</a:t>
            </a:r>
          </a:p>
          <a:p>
            <a:r>
              <a:rPr lang="en-US" altLang="zh-CN" dirty="0"/>
              <a:t>Neurons use a single scalar output to summarize the activities of a local pool of replicated feature detectors.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Single scalar </a:t>
            </a:r>
            <a:r>
              <a:rPr lang="en-US" altLang="zh-CN" dirty="0"/>
              <a:t>output is insufficient.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10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210DC-D7F1-4BC2-A75D-13891B82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are ‘capsules’?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7797C-58BA-4EEE-8B7F-199CC56A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Inputs -&gt; capsule -&gt; some complicated internal computations -&gt; encapsulate the results -&gt; </a:t>
            </a:r>
            <a:r>
              <a:rPr lang="en-US" altLang="zh-CN" dirty="0">
                <a:solidFill>
                  <a:srgbClr val="FF0000"/>
                </a:solidFill>
              </a:rPr>
              <a:t>outputs the vector.</a:t>
            </a:r>
          </a:p>
          <a:p>
            <a:endParaRPr lang="en-US" altLang="zh-CN" dirty="0"/>
          </a:p>
          <a:p>
            <a:r>
              <a:rPr lang="en-US" altLang="zh-CN" dirty="0"/>
              <a:t>Each capsule only recognizes one limited domain of view points / deformations of </a:t>
            </a:r>
            <a:r>
              <a:rPr lang="en-US" altLang="zh-CN" dirty="0">
                <a:solidFill>
                  <a:srgbClr val="FF0000"/>
                </a:solidFill>
              </a:rPr>
              <a:t>a visual entity</a:t>
            </a:r>
            <a:r>
              <a:rPr lang="en-US" altLang="zh-CN" dirty="0"/>
              <a:t> (implicitly defined).</a:t>
            </a:r>
          </a:p>
          <a:p>
            <a:r>
              <a:rPr lang="en-US" altLang="zh-CN" dirty="0"/>
              <a:t>Capsule outputs </a:t>
            </a:r>
            <a:r>
              <a:rPr lang="en-US" altLang="zh-CN" dirty="0">
                <a:solidFill>
                  <a:srgbClr val="FF0000"/>
                </a:solidFill>
              </a:rPr>
              <a:t>the probability </a:t>
            </a:r>
            <a:r>
              <a:rPr lang="en-US" altLang="zh-CN" dirty="0"/>
              <a:t>that the entity is present within the domain, and </a:t>
            </a:r>
            <a:r>
              <a:rPr lang="en-US" altLang="zh-CN" dirty="0">
                <a:solidFill>
                  <a:srgbClr val="FF0000"/>
                </a:solidFill>
              </a:rPr>
              <a:t>a set of instantiation parameters </a:t>
            </a:r>
            <a:r>
              <a:rPr lang="en-US" altLang="zh-CN" dirty="0"/>
              <a:t>that describes the deformation relative to an canonical version of the entity (implicitly defined).</a:t>
            </a:r>
          </a:p>
        </p:txBody>
      </p:sp>
    </p:spTree>
    <p:extLst>
      <p:ext uri="{BB962C8B-B14F-4D97-AF65-F5344CB8AC3E}">
        <p14:creationId xmlns:p14="http://schemas.microsoft.com/office/powerpoint/2010/main" val="40276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640A-BE8C-4797-B7C7-AB2DDBA9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are ‘capsules’?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5A0F2-8385-47F9-85C1-C71412E18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probability is locally invariant. The instantiation parameters are equivariant.</a:t>
            </a:r>
          </a:p>
          <a:p>
            <a:pPr lvl="1"/>
            <a:r>
              <a:rPr lang="en-US" altLang="zh-CN" dirty="0"/>
              <a:t>The probability – the entity </a:t>
            </a:r>
            <a:r>
              <a:rPr lang="en-US" altLang="zh-CN" dirty="0">
                <a:solidFill>
                  <a:srgbClr val="FF0000"/>
                </a:solidFill>
              </a:rPr>
              <a:t>presents or not</a:t>
            </a:r>
          </a:p>
          <a:p>
            <a:pPr lvl="1"/>
            <a:r>
              <a:rPr lang="en-US" altLang="zh-CN" dirty="0"/>
              <a:t>The instantiation parameters – </a:t>
            </a:r>
            <a:r>
              <a:rPr lang="en-US" altLang="zh-CN" dirty="0">
                <a:solidFill>
                  <a:srgbClr val="FF0000"/>
                </a:solidFill>
              </a:rPr>
              <a:t>the pose, lighting, transformation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/>
              <a:t>Activation – If capsules have the </a:t>
            </a:r>
            <a:r>
              <a:rPr lang="en-US" altLang="zh-CN" dirty="0">
                <a:solidFill>
                  <a:srgbClr val="FF0000"/>
                </a:solidFill>
              </a:rPr>
              <a:t>right spatial relationship</a:t>
            </a:r>
            <a:r>
              <a:rPr lang="en-US" altLang="zh-CN" dirty="0"/>
              <a:t>, the entity </a:t>
            </a:r>
            <a:r>
              <a:rPr lang="en-US" altLang="zh-CN" dirty="0">
                <a:solidFill>
                  <a:srgbClr val="FF0000"/>
                </a:solidFill>
              </a:rPr>
              <a:t>exists</a:t>
            </a:r>
            <a:r>
              <a:rPr lang="en-US" altLang="zh-CN" dirty="0"/>
              <a:t>, the </a:t>
            </a:r>
            <a:r>
              <a:rPr lang="en-US" altLang="zh-CN" dirty="0">
                <a:solidFill>
                  <a:srgbClr val="FF0000"/>
                </a:solidFill>
              </a:rPr>
              <a:t>instantiation parameters agree to each other</a:t>
            </a:r>
            <a:r>
              <a:rPr lang="en-US" altLang="zh-CN" dirty="0"/>
              <a:t>, these capsules can activate a certain higher level capsule.</a:t>
            </a:r>
          </a:p>
          <a:p>
            <a:endParaRPr lang="en-US" altLang="zh-CN" dirty="0"/>
          </a:p>
          <a:p>
            <a:r>
              <a:rPr lang="en-US" altLang="zh-CN" dirty="0"/>
              <a:t>Part-whole relationship -- hierarchical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02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FF386B-3BE2-40C0-9769-6E68C2734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89" y="460149"/>
            <a:ext cx="1928130" cy="19281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924F75-EF8D-432B-80B9-A7AAED221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986" y="430441"/>
            <a:ext cx="1928130" cy="19281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28BAAF-A77A-4353-BCBC-03B36C38B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883" y="430441"/>
            <a:ext cx="1928130" cy="1928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8F68A4-D0C0-481D-9802-C3ABCDB51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780" y="430441"/>
            <a:ext cx="1928130" cy="19281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A9E23B3-49F4-4977-82B6-E86700259986}"/>
              </a:ext>
            </a:extLst>
          </p:cNvPr>
          <p:cNvSpPr/>
          <p:nvPr/>
        </p:nvSpPr>
        <p:spPr>
          <a:xfrm>
            <a:off x="1721089" y="665161"/>
            <a:ext cx="8749820" cy="8624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Capsule A – Eyes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170B68-B45E-49C2-9479-CDC5D0F03E0C}"/>
              </a:ext>
            </a:extLst>
          </p:cNvPr>
          <p:cNvSpPr/>
          <p:nvPr/>
        </p:nvSpPr>
        <p:spPr>
          <a:xfrm>
            <a:off x="1721089" y="1592845"/>
            <a:ext cx="8749820" cy="86246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    Capsule B – Mouths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9C1BD0-78D9-4481-9354-442BC1B72834}"/>
              </a:ext>
            </a:extLst>
          </p:cNvPr>
          <p:cNvSpPr/>
          <p:nvPr/>
        </p:nvSpPr>
        <p:spPr>
          <a:xfrm>
            <a:off x="1721089" y="643634"/>
            <a:ext cx="8749820" cy="184104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    Capsule C – Face (higher-level capsule)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471638-CF03-411F-B5A4-9D6BE80E7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986" y="3429000"/>
            <a:ext cx="1928130" cy="9724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0F5282-5C5B-4EC0-BA84-F65BF95DE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4986" y="4703513"/>
            <a:ext cx="1928130" cy="8215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3D3B5BA-49EA-4293-8DF8-1A3A07FCB9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8883" y="3504448"/>
            <a:ext cx="1928130" cy="8215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8D0CDA1-5B3F-4043-9924-E3550BAB7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883" y="4628064"/>
            <a:ext cx="1928130" cy="97244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E3C2141-0426-44E3-9E5B-2615CCE3221C}"/>
              </a:ext>
            </a:extLst>
          </p:cNvPr>
          <p:cNvSpPr txBox="1"/>
          <p:nvPr/>
        </p:nvSpPr>
        <p:spPr>
          <a:xfrm>
            <a:off x="1827904" y="3653614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Capsule A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4463D6-7018-46DC-85BA-4F24B6663AB8}"/>
              </a:ext>
            </a:extLst>
          </p:cNvPr>
          <p:cNvSpPr txBox="1"/>
          <p:nvPr/>
        </p:nvSpPr>
        <p:spPr>
          <a:xfrm>
            <a:off x="1827904" y="4852678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Capsule B</a:t>
            </a:r>
            <a:endParaRPr lang="zh-CN" altLang="en-US" sz="2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343218-95F1-43AA-9AE8-14846DAAD836}"/>
              </a:ext>
            </a:extLst>
          </p:cNvPr>
          <p:cNvSpPr txBox="1"/>
          <p:nvPr/>
        </p:nvSpPr>
        <p:spPr>
          <a:xfrm>
            <a:off x="1827904" y="6051742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Capsule C</a:t>
            </a:r>
            <a:endParaRPr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8C672FB-80E3-4445-9D3C-3BE8D13C6A85}"/>
              </a:ext>
            </a:extLst>
          </p:cNvPr>
          <p:cNvSpPr txBox="1"/>
          <p:nvPr/>
        </p:nvSpPr>
        <p:spPr>
          <a:xfrm>
            <a:off x="4101801" y="6051742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5D8B0F-81BF-4CEA-BA45-28DB921E2C0F}"/>
              </a:ext>
            </a:extLst>
          </p:cNvPr>
          <p:cNvSpPr txBox="1"/>
          <p:nvPr/>
        </p:nvSpPr>
        <p:spPr>
          <a:xfrm>
            <a:off x="6375698" y="6051742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✖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148FFC9-6247-448E-B6F5-2DC5B8276B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2780" y="4703513"/>
            <a:ext cx="1928130" cy="82155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3E08A9C-E011-4E91-9616-0B41E4CFB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2780" y="3429000"/>
            <a:ext cx="1928130" cy="97244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4D31918-BE5D-4B54-B8C4-B198604B4116}"/>
              </a:ext>
            </a:extLst>
          </p:cNvPr>
          <p:cNvSpPr txBox="1"/>
          <p:nvPr/>
        </p:nvSpPr>
        <p:spPr>
          <a:xfrm>
            <a:off x="8649595" y="6051742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224352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/>
      <p:bldP spid="17" grpId="0"/>
      <p:bldP spid="18" grpId="0"/>
      <p:bldP spid="19" grpId="0"/>
      <p:bldP spid="20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56BC7-4E8A-4E36-9D83-633FB6AD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78C6D-1D42-4064-91A0-9AB08D9F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Existence + pose -&gt; existence + pose (higher-level)</a:t>
            </a:r>
          </a:p>
          <a:p>
            <a:pPr lvl="1"/>
            <a:r>
              <a:rPr lang="en-US" altLang="zh-CN" dirty="0"/>
              <a:t>Easy</a:t>
            </a:r>
          </a:p>
          <a:p>
            <a:endParaRPr lang="en-US" altLang="zh-CN" dirty="0"/>
          </a:p>
          <a:p>
            <a:r>
              <a:rPr lang="en-US" altLang="zh-CN" dirty="0"/>
              <a:t>Pixel intensities -&gt; existence + pose</a:t>
            </a:r>
          </a:p>
          <a:p>
            <a:pPr lvl="1"/>
            <a:r>
              <a:rPr lang="en-US" altLang="zh-CN" dirty="0"/>
              <a:t>Hard?</a:t>
            </a:r>
          </a:p>
          <a:p>
            <a:pPr lvl="1"/>
            <a:r>
              <a:rPr lang="en-US" altLang="zh-CN" dirty="0"/>
              <a:t>The question addressed by this paper</a:t>
            </a:r>
          </a:p>
        </p:txBody>
      </p:sp>
    </p:spTree>
    <p:extLst>
      <p:ext uri="{BB962C8B-B14F-4D97-AF65-F5344CB8AC3E}">
        <p14:creationId xmlns:p14="http://schemas.microsoft.com/office/powerpoint/2010/main" val="128744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41CF-A1B8-40F9-B333-7C6A9F06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830BA-9393-45FC-81B8-464D1C5A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simple 2-D image shift problem</a:t>
            </a:r>
          </a:p>
          <a:p>
            <a:r>
              <a:rPr lang="en-US" altLang="zh-CN" dirty="0"/>
              <a:t>Pose – position, (x, y)</a:t>
            </a:r>
          </a:p>
          <a:p>
            <a:r>
              <a:rPr lang="en-US" altLang="zh-CN" dirty="0"/>
              <a:t>Input – an image and desired shift, (</a:t>
            </a:r>
            <a:r>
              <a:rPr lang="en-US" altLang="zh-CN" dirty="0" err="1"/>
              <a:t>Δx</a:t>
            </a:r>
            <a:r>
              <a:rPr lang="en-US" altLang="zh-CN" dirty="0"/>
              <a:t>, </a:t>
            </a:r>
            <a:r>
              <a:rPr lang="en-US" altLang="zh-CN" dirty="0" err="1"/>
              <a:t>Δy</a:t>
            </a:r>
            <a:r>
              <a:rPr lang="en-US" altLang="zh-CN" dirty="0"/>
              <a:t>) as input.</a:t>
            </a:r>
          </a:p>
          <a:p>
            <a:r>
              <a:rPr lang="en-US" altLang="zh-CN" dirty="0"/>
              <a:t>Output – the shifted image.</a:t>
            </a:r>
          </a:p>
          <a:p>
            <a:r>
              <a:rPr lang="en-US" altLang="zh-CN" dirty="0"/>
              <a:t>Model – Transforming Auto-encoders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01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35576-5E40-4D62-AD79-65190143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Transforming Auto-encoders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69D67-5914-4526-B74E-191673C66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The network composes </a:t>
            </a:r>
            <a:r>
              <a:rPr lang="en-US" altLang="zh-CN" dirty="0">
                <a:solidFill>
                  <a:srgbClr val="FF0000"/>
                </a:solidFill>
              </a:rPr>
              <a:t>a number of separate capsules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‘Generation units’ compute the capsule’s contribution to the transformed image.</a:t>
            </a:r>
          </a:p>
          <a:p>
            <a:r>
              <a:rPr lang="en-US" altLang="zh-CN" dirty="0"/>
              <a:t>Logistic ‘recognition units’ compute x, y and p.</a:t>
            </a:r>
          </a:p>
          <a:p>
            <a:r>
              <a:rPr lang="en-US" altLang="zh-CN" dirty="0"/>
              <a:t>Capsules cooperate to produce the shifted image.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BD4979-4955-4C7E-9F58-6D44460EE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717" y="1690688"/>
            <a:ext cx="6155283" cy="4351337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46FBB814-A3D5-41DD-A300-E4BB488E66D0}"/>
              </a:ext>
            </a:extLst>
          </p:cNvPr>
          <p:cNvSpPr/>
          <p:nvPr/>
        </p:nvSpPr>
        <p:spPr>
          <a:xfrm rot="966302">
            <a:off x="5176157" y="4490357"/>
            <a:ext cx="860560" cy="3265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C1B0261-0500-44E1-862F-B4F3361DEEB9}"/>
              </a:ext>
            </a:extLst>
          </p:cNvPr>
          <p:cNvSpPr/>
          <p:nvPr/>
        </p:nvSpPr>
        <p:spPr>
          <a:xfrm rot="20806075">
            <a:off x="5606437" y="3282646"/>
            <a:ext cx="860560" cy="32657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9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88D34-B709-4855-86B3-11ED38B9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Demonstration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4D460-390A-4D73-A78C-EE0B5F899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MNIST images shifted randomly by -2 ~ +2 pixels in x and y directions.</a:t>
            </a:r>
          </a:p>
          <a:p>
            <a:r>
              <a:rPr lang="en-US" altLang="zh-CN" dirty="0"/>
              <a:t>Input – MNIST digit image, </a:t>
            </a:r>
            <a:r>
              <a:rPr lang="en-US" altLang="zh-CN" dirty="0" err="1"/>
              <a:t>Δx</a:t>
            </a:r>
            <a:r>
              <a:rPr lang="en-US" altLang="zh-CN" dirty="0"/>
              <a:t> and </a:t>
            </a:r>
            <a:r>
              <a:rPr lang="en-US" altLang="zh-CN" dirty="0" err="1"/>
              <a:t>Δy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Target output – shifted MNIST digit image.</a:t>
            </a:r>
          </a:p>
          <a:p>
            <a:endParaRPr lang="en-US" altLang="zh-CN" dirty="0"/>
          </a:p>
          <a:p>
            <a:r>
              <a:rPr lang="en-US" altLang="zh-CN" dirty="0"/>
              <a:t>30 capsules</a:t>
            </a:r>
          </a:p>
          <a:p>
            <a:r>
              <a:rPr lang="en-US" altLang="zh-CN" dirty="0"/>
              <a:t>Each has 10 recognition units</a:t>
            </a:r>
          </a:p>
          <a:p>
            <a:r>
              <a:rPr lang="en-US" altLang="zh-CN" dirty="0"/>
              <a:t>Each has 20 generation units.</a:t>
            </a:r>
          </a:p>
          <a:p>
            <a:r>
              <a:rPr lang="en-US" altLang="zh-CN" dirty="0"/>
              <a:t>Each capsule sees the whole of an MNIST digit image.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07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CBF940-A917-4555-9166-D180CD42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66" y="326231"/>
            <a:ext cx="8696267" cy="62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90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346F4-81A3-421A-9C72-9A33CB5A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Affine transformation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4804E-C67E-4E73-9A47-9F79012A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2-D affine transformation – apply a transformation matrix T to the output.</a:t>
            </a:r>
            <a:endParaRPr lang="en-US" altLang="zh-CN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3-D affine transformation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same.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796210D-8524-435B-8D57-E21D00B26FE1}"/>
              </a:ext>
            </a:extLst>
          </p:cNvPr>
          <p:cNvSpPr/>
          <p:nvPr/>
        </p:nvSpPr>
        <p:spPr>
          <a:xfrm>
            <a:off x="1110342" y="2971801"/>
            <a:ext cx="1387929" cy="13879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Cap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7E3EF-E512-413C-89CF-9F600CE2C035}"/>
              </a:ext>
            </a:extLst>
          </p:cNvPr>
          <p:cNvSpPr/>
          <p:nvPr/>
        </p:nvSpPr>
        <p:spPr>
          <a:xfrm rot="5400000">
            <a:off x="2071006" y="3473904"/>
            <a:ext cx="2503714" cy="3837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 real-valued outputs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EE8A70A-1855-48C2-BBB4-7F9A80B48B7C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98271" y="3665765"/>
            <a:ext cx="6327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0E1B348-C174-4AA1-A8A0-C918088CEA06}"/>
              </a:ext>
            </a:extLst>
          </p:cNvPr>
          <p:cNvSpPr/>
          <p:nvPr/>
        </p:nvSpPr>
        <p:spPr>
          <a:xfrm>
            <a:off x="4147456" y="2888797"/>
            <a:ext cx="1553935" cy="15539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 x 3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Matrix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36155C3-992C-425B-96E0-69D7493C3B4A}"/>
              </a:ext>
            </a:extLst>
          </p:cNvPr>
          <p:cNvCxnSpPr/>
          <p:nvPr/>
        </p:nvCxnSpPr>
        <p:spPr>
          <a:xfrm flipV="1">
            <a:off x="2498271" y="3665764"/>
            <a:ext cx="6327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E16D018-6969-4A28-9E8C-5E64FAB3767C}"/>
              </a:ext>
            </a:extLst>
          </p:cNvPr>
          <p:cNvCxnSpPr>
            <a:cxnSpLocks/>
            <a:stCxn id="6" idx="0"/>
            <a:endCxn id="12" idx="1"/>
          </p:cNvCxnSpPr>
          <p:nvPr/>
        </p:nvCxnSpPr>
        <p:spPr>
          <a:xfrm>
            <a:off x="3514724" y="3665765"/>
            <a:ext cx="632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2112D4F-1268-4369-8B43-0BF790CB94C7}"/>
              </a:ext>
            </a:extLst>
          </p:cNvPr>
          <p:cNvSpPr/>
          <p:nvPr/>
        </p:nvSpPr>
        <p:spPr>
          <a:xfrm>
            <a:off x="6334122" y="2888797"/>
            <a:ext cx="1553935" cy="15539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Matrix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DD1FCE7-28AE-4D51-AE4B-F09FF9CEC151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5701391" y="3665765"/>
            <a:ext cx="632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AAA89BE4-C785-413F-B040-9F27E543AEC3}"/>
              </a:ext>
            </a:extLst>
          </p:cNvPr>
          <p:cNvSpPr/>
          <p:nvPr/>
        </p:nvSpPr>
        <p:spPr>
          <a:xfrm>
            <a:off x="7295468" y="4777127"/>
            <a:ext cx="1065441" cy="1065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Transfor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 err="1">
                <a:solidFill>
                  <a:schemeClr val="tx1"/>
                </a:solidFill>
              </a:rPr>
              <a:t>mation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Matrix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8C4DA428-49B0-4AB2-83BC-EE83300C84D0}"/>
              </a:ext>
            </a:extLst>
          </p:cNvPr>
          <p:cNvCxnSpPr>
            <a:endCxn id="19" idx="1"/>
          </p:cNvCxnSpPr>
          <p:nvPr/>
        </p:nvCxnSpPr>
        <p:spPr>
          <a:xfrm rot="16200000" flipV="1">
            <a:off x="6004152" y="3995736"/>
            <a:ext cx="1657349" cy="997407"/>
          </a:xfrm>
          <a:prstGeom prst="curvedConnector4">
            <a:avLst>
              <a:gd name="adj1" fmla="val 18678"/>
              <a:gd name="adj2" fmla="val 1409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87C32B8-A8AF-4F1B-A098-81204484D254}"/>
              </a:ext>
            </a:extLst>
          </p:cNvPr>
          <p:cNvSpPr/>
          <p:nvPr/>
        </p:nvSpPr>
        <p:spPr>
          <a:xfrm rot="5400000">
            <a:off x="7460792" y="3473903"/>
            <a:ext cx="2503714" cy="3837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real-valued inputs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CE33086-C388-4E54-8575-97920C97019E}"/>
              </a:ext>
            </a:extLst>
          </p:cNvPr>
          <p:cNvCxnSpPr>
            <a:cxnSpLocks/>
            <a:stCxn id="19" idx="3"/>
            <a:endCxn id="35" idx="2"/>
          </p:cNvCxnSpPr>
          <p:nvPr/>
        </p:nvCxnSpPr>
        <p:spPr>
          <a:xfrm flipV="1">
            <a:off x="7888057" y="3665764"/>
            <a:ext cx="6327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F0D8C6-F6CA-4212-BC31-9E2E4A29A537}"/>
              </a:ext>
            </a:extLst>
          </p:cNvPr>
          <p:cNvSpPr/>
          <p:nvPr/>
        </p:nvSpPr>
        <p:spPr>
          <a:xfrm>
            <a:off x="9537241" y="2971799"/>
            <a:ext cx="1387929" cy="13879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Gen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Unit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C0B5133-1859-44C0-8886-159CFDD4B031}"/>
              </a:ext>
            </a:extLst>
          </p:cNvPr>
          <p:cNvCxnSpPr>
            <a:cxnSpLocks/>
            <a:stCxn id="35" idx="0"/>
            <a:endCxn id="40" idx="2"/>
          </p:cNvCxnSpPr>
          <p:nvPr/>
        </p:nvCxnSpPr>
        <p:spPr>
          <a:xfrm>
            <a:off x="8904510" y="3665764"/>
            <a:ext cx="632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8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226A5-1F60-4291-9603-D4F99D44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To-do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5765E-CC13-466B-87FA-500CC6DC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Recent work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Transforming Auto-encoders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Dynamic Routing Between Capsules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525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A320-EF99-47B5-A7CB-0768DE3E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 3D Affine Transformation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66C94-CB89-4A88-BA39-F9090E94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 – computer graphics generated stereo images of various types of car from many different viewpoints.</a:t>
            </a:r>
          </a:p>
          <a:p>
            <a:endParaRPr lang="en-US" altLang="zh-CN" dirty="0"/>
          </a:p>
          <a:p>
            <a:r>
              <a:rPr lang="en-US" altLang="zh-CN" dirty="0"/>
              <a:t>900 capsules, each with two layers, first 32 then 64 as recognition units.</a:t>
            </a:r>
          </a:p>
          <a:p>
            <a:r>
              <a:rPr lang="en-US" altLang="zh-CN" dirty="0"/>
              <a:t>11 x 11 pixel receptive fields; 30 x 30 grid over 96 x 96 image; stride between neighborhoods = 3 pixels.</a:t>
            </a:r>
          </a:p>
          <a:p>
            <a:r>
              <a:rPr lang="en-US" altLang="zh-CN" dirty="0"/>
              <a:t>…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856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F0CA95-A334-437D-A791-63AA5BA8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05" y="1456304"/>
            <a:ext cx="9102989" cy="39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7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112A8-80F2-4847-8B67-E00CCE95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 Sum-up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7A688-0C5B-481E-96F6-385B5DDC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Existence + instantiation parameters </a:t>
            </a:r>
          </a:p>
          <a:p>
            <a:r>
              <a:rPr lang="en-US" altLang="zh-CN" dirty="0"/>
              <a:t>Advantages (maybe)</a:t>
            </a:r>
          </a:p>
          <a:p>
            <a:pPr lvl="1"/>
            <a:r>
              <a:rPr lang="en-US" altLang="zh-CN" dirty="0"/>
              <a:t>Capsules in one local would discover overlapping.</a:t>
            </a:r>
          </a:p>
          <a:p>
            <a:r>
              <a:rPr lang="en-US" altLang="zh-CN" dirty="0"/>
              <a:t>Disadvantages (maybe)</a:t>
            </a:r>
          </a:p>
          <a:p>
            <a:pPr lvl="1"/>
            <a:r>
              <a:rPr lang="en-US" altLang="zh-CN" dirty="0"/>
              <a:t>One entity for one capsule only</a:t>
            </a:r>
          </a:p>
          <a:p>
            <a:pPr lvl="1"/>
            <a:r>
              <a:rPr lang="en-US" altLang="zh-CN" dirty="0"/>
              <a:t>Naïve, immature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610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B76AC-E96B-4CE2-BCA9-35FAF685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Converting digital to capsule vector is possible.</a:t>
            </a:r>
            <a:endParaRPr lang="zh-CN" altLang="en-US" sz="4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D4A1DBB-1E7C-458E-8B6F-56532468BB6F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But the transforming auto-encoder is just a toy.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63738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BCBF3-FF8A-4B12-B1A9-4BEA3A91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story goes on …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C6E2D8D-CAA0-462C-A81E-E85AD4F84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4950"/>
            <a:ext cx="10515600" cy="41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63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A67F4-AACD-4F4A-B60C-10578A7A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Stick with Capsules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0537D-6EF8-42DF-A00F-0AD1C192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CNN is misguided.</a:t>
            </a:r>
          </a:p>
          <a:p>
            <a:r>
              <a:rPr lang="en-US" altLang="zh-CN" dirty="0"/>
              <a:t>Capsule – each recognizes a certain entity, and outputs </a:t>
            </a:r>
            <a:r>
              <a:rPr lang="en-US" altLang="zh-CN" dirty="0">
                <a:solidFill>
                  <a:srgbClr val="FF0000"/>
                </a:solidFill>
              </a:rPr>
              <a:t>a scalar as the probability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a vector as the instantiation parameters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Hierarchy &amp; convolution</a:t>
            </a:r>
          </a:p>
          <a:p>
            <a:r>
              <a:rPr lang="en-US" altLang="zh-CN" dirty="0"/>
              <a:t>Main ideas of the paper</a:t>
            </a:r>
          </a:p>
          <a:p>
            <a:pPr lvl="1"/>
            <a:r>
              <a:rPr lang="en-US" altLang="zh-CN" dirty="0"/>
              <a:t>Vector output (vs. scalar output in CNN)</a:t>
            </a:r>
          </a:p>
          <a:p>
            <a:pPr lvl="1"/>
            <a:r>
              <a:rPr lang="en-US" altLang="zh-CN" dirty="0"/>
              <a:t>Routing-by-agreement (vs. pooling in CNN)</a:t>
            </a:r>
          </a:p>
        </p:txBody>
      </p:sp>
    </p:spTree>
    <p:extLst>
      <p:ext uri="{BB962C8B-B14F-4D97-AF65-F5344CB8AC3E}">
        <p14:creationId xmlns:p14="http://schemas.microsoft.com/office/powerpoint/2010/main" val="3227665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64C97D1F-49A4-4F09-9430-5A747C054CC1}"/>
              </a:ext>
            </a:extLst>
          </p:cNvPr>
          <p:cNvGrpSpPr/>
          <p:nvPr/>
        </p:nvGrpSpPr>
        <p:grpSpPr>
          <a:xfrm>
            <a:off x="4166345" y="687089"/>
            <a:ext cx="3859309" cy="5483822"/>
            <a:chOff x="4961785" y="687089"/>
            <a:chExt cx="3859309" cy="548382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CDE3C20-2D81-418D-9BA8-C8A19EAC1F7D}"/>
                </a:ext>
              </a:extLst>
            </p:cNvPr>
            <p:cNvGrpSpPr/>
            <p:nvPr/>
          </p:nvGrpSpPr>
          <p:grpSpPr>
            <a:xfrm>
              <a:off x="4961786" y="4491645"/>
              <a:ext cx="3859308" cy="717168"/>
              <a:chOff x="5737416" y="4491645"/>
              <a:chExt cx="3859308" cy="717168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A7425B1-86FF-4E7D-8E5D-A173E4AC580C}"/>
                  </a:ext>
                </a:extLst>
              </p:cNvPr>
              <p:cNvSpPr/>
              <p:nvPr/>
            </p:nvSpPr>
            <p:spPr>
              <a:xfrm>
                <a:off x="5737416" y="4491645"/>
                <a:ext cx="717168" cy="7171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r>
                  <a:rPr lang="en-US" altLang="zh-CN" baseline="30000" dirty="0"/>
                  <a:t>0</a:t>
                </a:r>
                <a:r>
                  <a:rPr lang="en-US" altLang="zh-CN" baseline="-25000" dirty="0"/>
                  <a:t>1</a:t>
                </a:r>
                <a:endParaRPr lang="zh-CN" altLang="en-US" dirty="0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5CDC8CC6-13A9-426E-9FC9-E553AC7AF791}"/>
                  </a:ext>
                </a:extLst>
              </p:cNvPr>
              <p:cNvSpPr/>
              <p:nvPr/>
            </p:nvSpPr>
            <p:spPr>
              <a:xfrm>
                <a:off x="6553843" y="4491645"/>
                <a:ext cx="717168" cy="7171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r>
                  <a:rPr lang="en-US" altLang="zh-CN" baseline="30000" dirty="0"/>
                  <a:t>0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679804A-AB90-4B1C-92FC-3CA0611E38E3}"/>
                  </a:ext>
                </a:extLst>
              </p:cNvPr>
              <p:cNvSpPr/>
              <p:nvPr/>
            </p:nvSpPr>
            <p:spPr>
              <a:xfrm>
                <a:off x="7370270" y="4491645"/>
                <a:ext cx="717168" cy="7171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r>
                  <a:rPr lang="en-US" altLang="zh-CN" baseline="30000" dirty="0"/>
                  <a:t>0</a:t>
                </a:r>
                <a:r>
                  <a:rPr lang="en-US" altLang="zh-CN" baseline="-25000" dirty="0"/>
                  <a:t>3</a:t>
                </a:r>
                <a:endParaRPr lang="zh-CN" altLang="en-US" dirty="0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F7DF2B55-1862-4A25-BAC0-341374EC2ABB}"/>
                  </a:ext>
                </a:extLst>
              </p:cNvPr>
              <p:cNvSpPr/>
              <p:nvPr/>
            </p:nvSpPr>
            <p:spPr>
              <a:xfrm>
                <a:off x="8879556" y="4491645"/>
                <a:ext cx="717168" cy="7171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r>
                  <a:rPr lang="en-US" altLang="zh-CN" baseline="30000" dirty="0"/>
                  <a:t>0</a:t>
                </a:r>
                <a:r>
                  <a:rPr lang="en-US" altLang="zh-CN" baseline="-25000" dirty="0"/>
                  <a:t>n</a:t>
                </a:r>
                <a:endParaRPr lang="zh-CN" altLang="en-US" dirty="0"/>
              </a:p>
            </p:txBody>
          </p:sp>
        </p:grpSp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E774CBE3-21BB-4969-AE41-9DD710DAF91D}"/>
                </a:ext>
              </a:extLst>
            </p:cNvPr>
            <p:cNvSpPr/>
            <p:nvPr/>
          </p:nvSpPr>
          <p:spPr>
            <a:xfrm>
              <a:off x="5870582" y="5453743"/>
              <a:ext cx="2041717" cy="717168"/>
            </a:xfrm>
            <a:prstGeom prst="up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Pixel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箭头: 上 22">
              <a:extLst>
                <a:ext uri="{FF2B5EF4-FFF2-40B4-BE49-F238E27FC236}">
                  <a16:creationId xmlns:a16="http://schemas.microsoft.com/office/drawing/2014/main" id="{CD545AB7-F686-4A8B-9451-B07F3A3C7431}"/>
                </a:ext>
              </a:extLst>
            </p:cNvPr>
            <p:cNvSpPr/>
            <p:nvPr/>
          </p:nvSpPr>
          <p:spPr>
            <a:xfrm>
              <a:off x="5870581" y="3529547"/>
              <a:ext cx="2041717" cy="717168"/>
            </a:xfrm>
            <a:prstGeom prst="up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scalar + vector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98776EA-B86F-4552-B5CA-02B8961C9454}"/>
                </a:ext>
              </a:extLst>
            </p:cNvPr>
            <p:cNvGrpSpPr/>
            <p:nvPr/>
          </p:nvGrpSpPr>
          <p:grpSpPr>
            <a:xfrm>
              <a:off x="4961785" y="2567449"/>
              <a:ext cx="3859308" cy="717168"/>
              <a:chOff x="5737416" y="4491645"/>
              <a:chExt cx="3859308" cy="717168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268DA57-5DCB-4F77-87E1-467B7D24A4DA}"/>
                  </a:ext>
                </a:extLst>
              </p:cNvPr>
              <p:cNvSpPr/>
              <p:nvPr/>
            </p:nvSpPr>
            <p:spPr>
              <a:xfrm>
                <a:off x="5737416" y="4491645"/>
                <a:ext cx="717168" cy="7171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r>
                  <a:rPr lang="en-US" altLang="zh-CN" baseline="30000" dirty="0"/>
                  <a:t>1</a:t>
                </a:r>
                <a:r>
                  <a:rPr lang="en-US" altLang="zh-CN" baseline="-25000" dirty="0"/>
                  <a:t>1</a:t>
                </a:r>
                <a:endParaRPr lang="zh-CN" altLang="en-US" dirty="0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52C5FE9-93BB-4376-8AFB-C21F6D1F27E5}"/>
                  </a:ext>
                </a:extLst>
              </p:cNvPr>
              <p:cNvSpPr/>
              <p:nvPr/>
            </p:nvSpPr>
            <p:spPr>
              <a:xfrm>
                <a:off x="6553843" y="4491645"/>
                <a:ext cx="717168" cy="7171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r>
                  <a:rPr lang="en-US" altLang="zh-CN" baseline="30000" dirty="0"/>
                  <a:t>1</a:t>
                </a:r>
                <a:r>
                  <a:rPr lang="en-US" altLang="zh-CN" baseline="-25000" dirty="0"/>
                  <a:t>2</a:t>
                </a:r>
                <a:endParaRPr lang="zh-CN" altLang="en-US" dirty="0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9EFF76EC-E828-4908-B05D-719A52D025F8}"/>
                  </a:ext>
                </a:extLst>
              </p:cNvPr>
              <p:cNvSpPr/>
              <p:nvPr/>
            </p:nvSpPr>
            <p:spPr>
              <a:xfrm>
                <a:off x="7370270" y="4491645"/>
                <a:ext cx="717168" cy="7171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r>
                  <a:rPr lang="en-US" altLang="zh-CN" baseline="30000" dirty="0"/>
                  <a:t>1</a:t>
                </a:r>
                <a:r>
                  <a:rPr lang="en-US" altLang="zh-CN" baseline="-25000" dirty="0"/>
                  <a:t>3</a:t>
                </a:r>
                <a:endParaRPr lang="zh-CN" altLang="en-US" dirty="0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692261E-3428-45BD-B82F-0B7C6E0AC17F}"/>
                  </a:ext>
                </a:extLst>
              </p:cNvPr>
              <p:cNvSpPr/>
              <p:nvPr/>
            </p:nvSpPr>
            <p:spPr>
              <a:xfrm>
                <a:off x="8879556" y="4491645"/>
                <a:ext cx="717168" cy="7171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r>
                  <a:rPr lang="en-US" altLang="zh-CN" baseline="30000" dirty="0"/>
                  <a:t>1</a:t>
                </a:r>
                <a:r>
                  <a:rPr lang="en-US" altLang="zh-CN" baseline="-25000" dirty="0"/>
                  <a:t>n</a:t>
                </a:r>
                <a:endParaRPr lang="zh-CN" altLang="en-US" dirty="0"/>
              </a:p>
            </p:txBody>
          </p:sp>
        </p:grpSp>
        <p:sp>
          <p:nvSpPr>
            <p:cNvPr id="29" name="箭头: 上 28">
              <a:extLst>
                <a:ext uri="{FF2B5EF4-FFF2-40B4-BE49-F238E27FC236}">
                  <a16:creationId xmlns:a16="http://schemas.microsoft.com/office/drawing/2014/main" id="{F38E0D16-8FF7-4458-9B20-FFA7A490CDF7}"/>
                </a:ext>
              </a:extLst>
            </p:cNvPr>
            <p:cNvSpPr/>
            <p:nvPr/>
          </p:nvSpPr>
          <p:spPr>
            <a:xfrm>
              <a:off x="5870580" y="1605351"/>
              <a:ext cx="2041717" cy="717168"/>
            </a:xfrm>
            <a:prstGeom prst="up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scalar + vector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C98C982-DEE7-49DC-B769-E615FC74E6F3}"/>
                </a:ext>
              </a:extLst>
            </p:cNvPr>
            <p:cNvSpPr txBox="1"/>
            <p:nvPr/>
          </p:nvSpPr>
          <p:spPr>
            <a:xfrm>
              <a:off x="7311807" y="2741367"/>
              <a:ext cx="79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…</a:t>
              </a:r>
              <a:r>
                <a:rPr lang="zh-CN" altLang="en-US" dirty="0"/>
                <a:t> </a:t>
              </a:r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92F9C27-D44F-4699-987B-B89C6348D94A}"/>
                </a:ext>
              </a:extLst>
            </p:cNvPr>
            <p:cNvSpPr txBox="1"/>
            <p:nvPr/>
          </p:nvSpPr>
          <p:spPr>
            <a:xfrm>
              <a:off x="7311807" y="4665563"/>
              <a:ext cx="79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…</a:t>
              </a:r>
              <a:r>
                <a:rPr lang="zh-CN" altLang="en-US" dirty="0"/>
                <a:t> </a:t>
              </a:r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C0DEDD0-14A1-4724-B690-5255476329A9}"/>
                </a:ext>
              </a:extLst>
            </p:cNvPr>
            <p:cNvSpPr txBox="1"/>
            <p:nvPr/>
          </p:nvSpPr>
          <p:spPr>
            <a:xfrm rot="5400000">
              <a:off x="6495379" y="852315"/>
              <a:ext cx="7921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…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14B68E9-37D6-4FFE-982C-26952CDAD7C7}"/>
              </a:ext>
            </a:extLst>
          </p:cNvPr>
          <p:cNvGrpSpPr/>
          <p:nvPr/>
        </p:nvGrpSpPr>
        <p:grpSpPr>
          <a:xfrm>
            <a:off x="124348" y="1737326"/>
            <a:ext cx="3575957" cy="3584442"/>
            <a:chOff x="1061359" y="1624371"/>
            <a:chExt cx="3575957" cy="3584442"/>
          </a:xfrm>
        </p:grpSpPr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48C384F1-3DF1-48DE-9F76-2E42824CF896}"/>
                </a:ext>
              </a:extLst>
            </p:cNvPr>
            <p:cNvSpPr/>
            <p:nvPr/>
          </p:nvSpPr>
          <p:spPr>
            <a:xfrm>
              <a:off x="1061359" y="3951513"/>
              <a:ext cx="3575957" cy="1257300"/>
            </a:xfrm>
            <a:prstGeom prst="parallelogram">
              <a:avLst>
                <a:gd name="adj" fmla="val 73052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Image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19167DC-4D0F-4637-AF6E-A8B042B28BBD}"/>
                </a:ext>
              </a:extLst>
            </p:cNvPr>
            <p:cNvGrpSpPr/>
            <p:nvPr/>
          </p:nvGrpSpPr>
          <p:grpSpPr>
            <a:xfrm>
              <a:off x="1780695" y="1894113"/>
              <a:ext cx="830997" cy="2449286"/>
              <a:chOff x="1339822" y="2400300"/>
              <a:chExt cx="830997" cy="2449286"/>
            </a:xfrm>
          </p:grpSpPr>
          <p:sp>
            <p:nvSpPr>
              <p:cNvPr id="8" name="圆柱形 7">
                <a:extLst>
                  <a:ext uri="{FF2B5EF4-FFF2-40B4-BE49-F238E27FC236}">
                    <a16:creationId xmlns:a16="http://schemas.microsoft.com/office/drawing/2014/main" id="{1C03372A-764E-444A-89FC-1797EF4760D7}"/>
                  </a:ext>
                </a:extLst>
              </p:cNvPr>
              <p:cNvSpPr/>
              <p:nvPr/>
            </p:nvSpPr>
            <p:spPr>
              <a:xfrm>
                <a:off x="1355271" y="2400300"/>
                <a:ext cx="800100" cy="2449286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0FD92E2-BBA6-4085-9ABF-E3113BD5A8D6}"/>
                  </a:ext>
                </a:extLst>
              </p:cNvPr>
              <p:cNvSpPr txBox="1"/>
              <p:nvPr/>
            </p:nvSpPr>
            <p:spPr>
              <a:xfrm rot="5400000">
                <a:off x="570854" y="3209444"/>
                <a:ext cx="23689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/>
                  <a:t>Capsule Hierarchy</a:t>
                </a:r>
                <a:endParaRPr lang="zh-CN" altLang="en-US" sz="2400" dirty="0"/>
              </a:p>
            </p:txBody>
          </p:sp>
        </p:grp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276ACC3-B6FF-4121-ADA2-E71EA320E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676" y="4270563"/>
              <a:ext cx="6703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394E0CF-5055-45AD-ADEC-0A9029FBF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0695" y="4491645"/>
              <a:ext cx="209629" cy="304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箭头: 上 32">
              <a:extLst>
                <a:ext uri="{FF2B5EF4-FFF2-40B4-BE49-F238E27FC236}">
                  <a16:creationId xmlns:a16="http://schemas.microsoft.com/office/drawing/2014/main" id="{EEB964E0-AB14-4482-9E8C-2B6D5E4159B5}"/>
                </a:ext>
              </a:extLst>
            </p:cNvPr>
            <p:cNvSpPr/>
            <p:nvPr/>
          </p:nvSpPr>
          <p:spPr>
            <a:xfrm>
              <a:off x="1965360" y="1624371"/>
              <a:ext cx="461666" cy="358584"/>
            </a:xfrm>
            <a:prstGeom prst="up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44EB80-90DA-472F-817C-B60B5F24AFDD}"/>
              </a:ext>
            </a:extLst>
          </p:cNvPr>
          <p:cNvGrpSpPr/>
          <p:nvPr/>
        </p:nvGrpSpPr>
        <p:grpSpPr>
          <a:xfrm>
            <a:off x="9305815" y="403303"/>
            <a:ext cx="2453898" cy="6051393"/>
            <a:chOff x="9521597" y="721688"/>
            <a:chExt cx="2453898" cy="6051393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40D2AD2-3428-4002-8222-9F820EBF687C}"/>
                </a:ext>
              </a:extLst>
            </p:cNvPr>
            <p:cNvSpPr/>
            <p:nvPr/>
          </p:nvSpPr>
          <p:spPr>
            <a:xfrm>
              <a:off x="9832321" y="4276897"/>
              <a:ext cx="1515995" cy="1515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Some</a:t>
              </a:r>
            </a:p>
            <a:p>
              <a:pPr algn="ctr"/>
              <a:r>
                <a:rPr lang="en-US" altLang="zh-CN" dirty="0"/>
                <a:t>Capsule</a:t>
              </a:r>
              <a:endParaRPr lang="zh-CN" altLang="en-US" dirty="0"/>
            </a:p>
          </p:txBody>
        </p:sp>
        <p:sp>
          <p:nvSpPr>
            <p:cNvPr id="38" name="箭头: 上 37">
              <a:extLst>
                <a:ext uri="{FF2B5EF4-FFF2-40B4-BE49-F238E27FC236}">
                  <a16:creationId xmlns:a16="http://schemas.microsoft.com/office/drawing/2014/main" id="{935F36D7-56E7-4DC9-AEE7-CDF766172F80}"/>
                </a:ext>
              </a:extLst>
            </p:cNvPr>
            <p:cNvSpPr/>
            <p:nvPr/>
          </p:nvSpPr>
          <p:spPr>
            <a:xfrm>
              <a:off x="9569459" y="6055913"/>
              <a:ext cx="2041717" cy="717168"/>
            </a:xfrm>
            <a:prstGeom prst="up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Input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连接符: 曲线 39">
              <a:extLst>
                <a:ext uri="{FF2B5EF4-FFF2-40B4-BE49-F238E27FC236}">
                  <a16:creationId xmlns:a16="http://schemas.microsoft.com/office/drawing/2014/main" id="{5DB3EC19-013C-44B2-9300-B32C369B30A9}"/>
                </a:ext>
              </a:extLst>
            </p:cNvPr>
            <p:cNvCxnSpPr>
              <a:cxnSpLocks/>
              <a:stCxn id="36" idx="0"/>
              <a:endCxn id="45" idx="4"/>
            </p:cNvCxnSpPr>
            <p:nvPr/>
          </p:nvCxnSpPr>
          <p:spPr>
            <a:xfrm rot="16200000" flipV="1">
              <a:off x="9831443" y="3518021"/>
              <a:ext cx="807614" cy="71013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曲线 40">
              <a:extLst>
                <a:ext uri="{FF2B5EF4-FFF2-40B4-BE49-F238E27FC236}">
                  <a16:creationId xmlns:a16="http://schemas.microsoft.com/office/drawing/2014/main" id="{F8CF4707-6C18-4867-BA82-B138D047E1FD}"/>
                </a:ext>
              </a:extLst>
            </p:cNvPr>
            <p:cNvCxnSpPr>
              <a:cxnSpLocks/>
              <a:stCxn id="36" idx="0"/>
              <a:endCxn id="55" idx="2"/>
            </p:cNvCxnSpPr>
            <p:nvPr/>
          </p:nvCxnSpPr>
          <p:spPr>
            <a:xfrm rot="5400000" flipH="1" flipV="1">
              <a:off x="10541578" y="3518024"/>
              <a:ext cx="807615" cy="71013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6FAE9E1-2592-44CB-AC01-0A7123D044A8}"/>
                </a:ext>
              </a:extLst>
            </p:cNvPr>
            <p:cNvSpPr/>
            <p:nvPr/>
          </p:nvSpPr>
          <p:spPr>
            <a:xfrm>
              <a:off x="9521597" y="2752115"/>
              <a:ext cx="717168" cy="71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B5CCA1F-454C-46F0-A91A-6CC5152987A4}"/>
                </a:ext>
              </a:extLst>
            </p:cNvPr>
            <p:cNvSpPr/>
            <p:nvPr/>
          </p:nvSpPr>
          <p:spPr>
            <a:xfrm>
              <a:off x="10625409" y="2754905"/>
              <a:ext cx="1350086" cy="714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Instantiation Parameters</a:t>
              </a:r>
              <a:endParaRPr lang="zh-CN" altLang="en-US" sz="1600" dirty="0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B4F07495-97AE-43A2-B80F-3EE124330CDF}"/>
                </a:ext>
              </a:extLst>
            </p:cNvPr>
            <p:cNvGrpSpPr/>
            <p:nvPr/>
          </p:nvGrpSpPr>
          <p:grpSpPr>
            <a:xfrm>
              <a:off x="9521598" y="721688"/>
              <a:ext cx="717168" cy="1767406"/>
              <a:chOff x="9521598" y="853199"/>
              <a:chExt cx="717168" cy="1767406"/>
            </a:xfrm>
          </p:grpSpPr>
          <p:sp>
            <p:nvSpPr>
              <p:cNvPr id="58" name="箭头: 上 57">
                <a:extLst>
                  <a:ext uri="{FF2B5EF4-FFF2-40B4-BE49-F238E27FC236}">
                    <a16:creationId xmlns:a16="http://schemas.microsoft.com/office/drawing/2014/main" id="{74DE1291-22D1-4EC4-839F-3FEFAEF0373A}"/>
                  </a:ext>
                </a:extLst>
              </p:cNvPr>
              <p:cNvSpPr/>
              <p:nvPr/>
            </p:nvSpPr>
            <p:spPr>
              <a:xfrm>
                <a:off x="9521598" y="853199"/>
                <a:ext cx="717168" cy="1767406"/>
              </a:xfrm>
              <a:prstGeom prst="up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128C6FB-FA0D-4611-9737-7AC6B98FB5A2}"/>
                  </a:ext>
                </a:extLst>
              </p:cNvPr>
              <p:cNvSpPr txBox="1"/>
              <p:nvPr/>
            </p:nvSpPr>
            <p:spPr>
              <a:xfrm rot="5400000">
                <a:off x="9168688" y="1724446"/>
                <a:ext cx="1422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gate</a:t>
                </a:r>
                <a:endParaRPr lang="zh-CN" altLang="en-US" dirty="0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5A5E3E58-140D-461A-AB8C-8599524A5457}"/>
                </a:ext>
              </a:extLst>
            </p:cNvPr>
            <p:cNvGrpSpPr/>
            <p:nvPr/>
          </p:nvGrpSpPr>
          <p:grpSpPr>
            <a:xfrm>
              <a:off x="10446882" y="721688"/>
              <a:ext cx="1342352" cy="1767406"/>
              <a:chOff x="9435793" y="853199"/>
              <a:chExt cx="802973" cy="1767406"/>
            </a:xfrm>
          </p:grpSpPr>
          <p:sp>
            <p:nvSpPr>
              <p:cNvPr id="62" name="箭头: 上 61">
                <a:extLst>
                  <a:ext uri="{FF2B5EF4-FFF2-40B4-BE49-F238E27FC236}">
                    <a16:creationId xmlns:a16="http://schemas.microsoft.com/office/drawing/2014/main" id="{0A9E83E1-C0FE-4F61-89D9-12E3861E4F77}"/>
                  </a:ext>
                </a:extLst>
              </p:cNvPr>
              <p:cNvSpPr/>
              <p:nvPr/>
            </p:nvSpPr>
            <p:spPr>
              <a:xfrm>
                <a:off x="9521598" y="853199"/>
                <a:ext cx="717168" cy="1767406"/>
              </a:xfrm>
              <a:prstGeom prst="up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C83328D-3BD3-41FC-A510-9559BD6F9333}"/>
                  </a:ext>
                </a:extLst>
              </p:cNvPr>
              <p:cNvSpPr txBox="1"/>
              <p:nvPr/>
            </p:nvSpPr>
            <p:spPr>
              <a:xfrm rot="5400000">
                <a:off x="9047466" y="1584947"/>
                <a:ext cx="14229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Route to the next layer</a:t>
                </a:r>
                <a:endParaRPr lang="zh-CN" altLang="en-US" dirty="0"/>
              </a:p>
            </p:txBody>
          </p:sp>
        </p:grpSp>
      </p:grp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CD2FAFF-6B16-4802-BFD5-5EDF6D265C23}"/>
              </a:ext>
            </a:extLst>
          </p:cNvPr>
          <p:cNvCxnSpPr/>
          <p:nvPr/>
        </p:nvCxnSpPr>
        <p:spPr>
          <a:xfrm flipV="1">
            <a:off x="1723665" y="1083147"/>
            <a:ext cx="2227849" cy="1012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4B2B3D04-1AD5-423D-9EBF-843B6A294927}"/>
              </a:ext>
            </a:extLst>
          </p:cNvPr>
          <p:cNvCxnSpPr>
            <a:cxnSpLocks/>
          </p:cNvCxnSpPr>
          <p:nvPr/>
        </p:nvCxnSpPr>
        <p:spPr>
          <a:xfrm>
            <a:off x="1659233" y="4491645"/>
            <a:ext cx="2459248" cy="160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A67B442-C6D6-4DD9-BFFF-A4B9643841FB}"/>
              </a:ext>
            </a:extLst>
          </p:cNvPr>
          <p:cNvCxnSpPr>
            <a:cxnSpLocks/>
          </p:cNvCxnSpPr>
          <p:nvPr/>
        </p:nvCxnSpPr>
        <p:spPr>
          <a:xfrm flipV="1">
            <a:off x="7886700" y="560944"/>
            <a:ext cx="1245196" cy="3855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F480DCA-2CC2-4471-8DD9-43219FA3D9DB}"/>
              </a:ext>
            </a:extLst>
          </p:cNvPr>
          <p:cNvCxnSpPr>
            <a:cxnSpLocks/>
          </p:cNvCxnSpPr>
          <p:nvPr/>
        </p:nvCxnSpPr>
        <p:spPr>
          <a:xfrm>
            <a:off x="7936759" y="5293878"/>
            <a:ext cx="1195137" cy="1160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5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C3F19-64B8-420B-8F78-F7D9FD7D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compute the vectors?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CB37A-86D6-4C41-A9BF-640D929F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FB029A-6B39-443A-8FBC-8FD619A1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12544"/>
            <a:ext cx="10515599" cy="103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81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329C9-01C9-4757-AEAD-C9C8E805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compute the vectors?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86CCE6-3EB9-4554-9B29-438CF3D21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Input to output – Non-linear squashing function</a:t>
                </a:r>
              </a:p>
              <a:p>
                <a:pPr lvl="1"/>
                <a:r>
                  <a:rPr lang="en-US" altLang="zh-CN" dirty="0"/>
                  <a:t>Shrink the vectors to zero length to one length</a:t>
                </a:r>
              </a:p>
              <a:p>
                <a:pPr lvl="1"/>
                <a:r>
                  <a:rPr lang="en-US" altLang="zh-CN" dirty="0" err="1"/>
                  <a:t>v</a:t>
                </a:r>
                <a:r>
                  <a:rPr lang="en-US" altLang="zh-CN" baseline="-25000" dirty="0" err="1"/>
                  <a:t>j</a:t>
                </a:r>
                <a:r>
                  <a:rPr lang="en-US" altLang="zh-CN" dirty="0"/>
                  <a:t> – vector output of capsule j</a:t>
                </a:r>
              </a:p>
              <a:p>
                <a:pPr lvl="1"/>
                <a:r>
                  <a:rPr lang="en-US" altLang="zh-CN" dirty="0" err="1"/>
                  <a:t>S</a:t>
                </a:r>
                <a:r>
                  <a:rPr lang="en-US" altLang="zh-CN" baseline="-25000" dirty="0" err="1"/>
                  <a:t>j</a:t>
                </a:r>
                <a:r>
                  <a:rPr lang="en-US" altLang="zh-CN" dirty="0"/>
                  <a:t> – vector input of capsule j </a:t>
                </a:r>
              </a:p>
              <a:p>
                <a:r>
                  <a:rPr lang="en-US" altLang="zh-CN" dirty="0"/>
                  <a:t>Outputs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 layer below to input</a:t>
                </a:r>
              </a:p>
              <a:p>
                <a:pPr lvl="1"/>
                <a:r>
                  <a:rPr lang="en-US" altLang="zh-CN" dirty="0"/>
                  <a:t>All but the first layer of capsule</a:t>
                </a:r>
              </a:p>
              <a:p>
                <a:pPr lvl="1"/>
                <a:r>
                  <a:rPr lang="en-US" altLang="zh-CN" dirty="0" err="1"/>
                  <a:t>u</a:t>
                </a:r>
                <a:r>
                  <a:rPr lang="en-US" altLang="zh-CN" baseline="-25000" dirty="0" err="1"/>
                  <a:t>i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– vector output of capsule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in the layer below</a:t>
                </a:r>
              </a:p>
              <a:p>
                <a:pPr lvl="1"/>
                <a:r>
                  <a:rPr lang="en-US" altLang="zh-CN" dirty="0" err="1"/>
                  <a:t>W</a:t>
                </a:r>
                <a:r>
                  <a:rPr lang="en-US" altLang="zh-CN" baseline="-25000" dirty="0" err="1"/>
                  <a:t>ij</a:t>
                </a:r>
                <a:r>
                  <a:rPr lang="en-US" altLang="zh-CN" dirty="0"/>
                  <a:t> – weight matrix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 -- prediction vector from capsule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in the layer below</a:t>
                </a:r>
              </a:p>
              <a:p>
                <a:pPr lvl="1"/>
                <a:r>
                  <a:rPr lang="en-US" altLang="zh-CN" dirty="0" err="1"/>
                  <a:t>c</a:t>
                </a:r>
                <a:r>
                  <a:rPr lang="en-US" altLang="zh-CN" baseline="-25000" dirty="0" err="1"/>
                  <a:t>ij</a:t>
                </a:r>
                <a:r>
                  <a:rPr lang="en-US" altLang="zh-CN" dirty="0"/>
                  <a:t> – coupling coefficients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86CCE6-3EB9-4554-9B29-438CF3D21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C6992F0-6DD2-4C4D-830E-C10489E3F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22" y="2323419"/>
            <a:ext cx="3669588" cy="11055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B615D1-50EF-4AA8-82E8-C18EC9492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7142" y="4186369"/>
            <a:ext cx="2291568" cy="4942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5CF5BF-2CD1-40D8-938F-F4DE23CEE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3634" y="5105269"/>
            <a:ext cx="2615076" cy="9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81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1879E-23BC-418E-99A2-CC8994C7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compute the vectors?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5545A-60E0-48A2-95A4-5C8FF19D6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Coupling coefficients – c between capsule </a:t>
            </a:r>
            <a:r>
              <a:rPr lang="en-US" altLang="zh-CN" dirty="0" err="1"/>
              <a:t>i</a:t>
            </a:r>
            <a:r>
              <a:rPr lang="en-US" altLang="zh-CN" dirty="0"/>
              <a:t> and all capsule in the layer above sum to 1.</a:t>
            </a:r>
          </a:p>
          <a:p>
            <a:pPr lvl="1"/>
            <a:r>
              <a:rPr lang="en-US" altLang="zh-CN" dirty="0"/>
              <a:t>Routing 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pPr lvl="1"/>
            <a:r>
              <a:rPr lang="en-US" altLang="zh-CN" dirty="0" err="1"/>
              <a:t>b</a:t>
            </a:r>
            <a:r>
              <a:rPr lang="en-US" altLang="zh-CN" baseline="-25000" dirty="0" err="1"/>
              <a:t>ij</a:t>
            </a:r>
            <a:r>
              <a:rPr lang="en-US" altLang="zh-CN" dirty="0"/>
              <a:t> – the log prior probabilities that capsule </a:t>
            </a:r>
            <a:r>
              <a:rPr lang="en-US" altLang="zh-CN" dirty="0" err="1"/>
              <a:t>i</a:t>
            </a:r>
            <a:r>
              <a:rPr lang="en-US" altLang="zh-CN" dirty="0"/>
              <a:t> should be coupled to capsule j</a:t>
            </a:r>
          </a:p>
          <a:p>
            <a:r>
              <a:rPr lang="en-US" altLang="zh-CN" dirty="0"/>
              <a:t>Refine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ij</a:t>
            </a:r>
            <a:r>
              <a:rPr lang="en-US" altLang="zh-CN" baseline="-25000" dirty="0"/>
              <a:t> </a:t>
            </a:r>
            <a:r>
              <a:rPr lang="en-US" altLang="zh-CN" dirty="0"/>
              <a:t>– using agreement</a:t>
            </a:r>
            <a:endParaRPr lang="en-US" altLang="zh-CN" baseline="-25000" dirty="0"/>
          </a:p>
          <a:p>
            <a:pPr lvl="1"/>
            <a:r>
              <a:rPr lang="en-US" altLang="zh-CN" dirty="0" err="1"/>
              <a:t>b</a:t>
            </a:r>
            <a:r>
              <a:rPr lang="en-US" altLang="zh-CN" baseline="-25000" dirty="0" err="1"/>
              <a:t>ij</a:t>
            </a:r>
            <a:r>
              <a:rPr lang="en-US" altLang="zh-CN" dirty="0"/>
              <a:t> depend on the location and type but not the current image.</a:t>
            </a:r>
          </a:p>
          <a:p>
            <a:pPr lvl="1"/>
            <a:r>
              <a:rPr lang="en-US" altLang="zh-CN" dirty="0" err="1"/>
              <a:t>b</a:t>
            </a:r>
            <a:r>
              <a:rPr lang="en-US" altLang="zh-CN" baseline="-25000" dirty="0" err="1"/>
              <a:t>ij</a:t>
            </a:r>
            <a:r>
              <a:rPr lang="en-US" altLang="zh-CN" dirty="0"/>
              <a:t> is iteratively refined by measuring the agreement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Agreement is treated as if it is a log likelihood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B34DD5-083C-4725-B220-3495FEA6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834" y="230188"/>
            <a:ext cx="2097875" cy="6320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B13CF4-4BAC-4869-AAC8-B52EBC5F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464" y="1135181"/>
            <a:ext cx="1310073" cy="2825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0BC2DD-EE79-4228-B6E8-5C4AADC47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691" y="1067542"/>
            <a:ext cx="1495018" cy="5527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B9BDD0-751E-431C-90C9-7C7FD80BF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6657" y="3472997"/>
            <a:ext cx="2852052" cy="9244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78E922-1688-4DBB-B7D7-AEE7C9EA2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598" y="5551718"/>
            <a:ext cx="2932803" cy="7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9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D8AF0-CCA2-4C0C-80C6-A9A2ABC8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Code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8DEA0-5BA2-45CD-A19D-3BB139C8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words &amp; commonly-used functions – ‘Fixed’</a:t>
            </a:r>
          </a:p>
          <a:p>
            <a:r>
              <a:rPr lang="en-US" altLang="zh-CN" dirty="0"/>
              <a:t>Variables – Type + index</a:t>
            </a:r>
          </a:p>
          <a:p>
            <a:r>
              <a:rPr lang="en-US" altLang="zh-CN" dirty="0"/>
              <a:t>Constants – Can do nothing about them …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6C6AB65-763C-4AD7-A029-D3E428F5E63D}"/>
              </a:ext>
            </a:extLst>
          </p:cNvPr>
          <p:cNvGrpSpPr/>
          <p:nvPr/>
        </p:nvGrpSpPr>
        <p:grpSpPr>
          <a:xfrm>
            <a:off x="838200" y="5435089"/>
            <a:ext cx="10515600" cy="741874"/>
            <a:chOff x="838200" y="4433974"/>
            <a:chExt cx="10515600" cy="74187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5A37A49-A09B-459E-855D-6C7C4431EE59}"/>
                </a:ext>
              </a:extLst>
            </p:cNvPr>
            <p:cNvSpPr/>
            <p:nvPr/>
          </p:nvSpPr>
          <p:spPr>
            <a:xfrm>
              <a:off x="838200" y="4433977"/>
              <a:ext cx="4226944" cy="74187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Key Words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8E6BE6-5D3E-4082-845E-BCECBABF97E8}"/>
                </a:ext>
              </a:extLst>
            </p:cNvPr>
            <p:cNvSpPr/>
            <p:nvPr/>
          </p:nvSpPr>
          <p:spPr>
            <a:xfrm>
              <a:off x="5065144" y="4433976"/>
              <a:ext cx="1421920" cy="7418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Float’s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58C407-AF8A-43B1-9853-763D1ACF436B}"/>
                </a:ext>
              </a:extLst>
            </p:cNvPr>
            <p:cNvSpPr/>
            <p:nvPr/>
          </p:nvSpPr>
          <p:spPr>
            <a:xfrm>
              <a:off x="6487064" y="4433976"/>
              <a:ext cx="1421920" cy="7418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</a:rPr>
                <a:t>Int’s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737CC2-3403-4B31-9B20-A19D217CD262}"/>
                </a:ext>
              </a:extLst>
            </p:cNvPr>
            <p:cNvSpPr/>
            <p:nvPr/>
          </p:nvSpPr>
          <p:spPr>
            <a:xfrm>
              <a:off x="7908984" y="4433975"/>
              <a:ext cx="1421920" cy="7418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… 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CE0ADD3-4930-4F89-A67C-1943C42222CD}"/>
                </a:ext>
              </a:extLst>
            </p:cNvPr>
            <p:cNvSpPr/>
            <p:nvPr/>
          </p:nvSpPr>
          <p:spPr>
            <a:xfrm>
              <a:off x="9334500" y="4433974"/>
              <a:ext cx="2019300" cy="7418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Constants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56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E62DC-7109-4CBD-AE99-A7B23A11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Routing-by-Agreement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298EC-FA29-43B9-8564-8985E886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5D0C7E-70A2-4C7C-8D28-70A76BBA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4425"/>
            <a:ext cx="10515599" cy="30455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58042A-555A-421C-BAD6-B81338000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521" y="1999988"/>
            <a:ext cx="1772479" cy="5745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41814B-F970-42EA-AC11-AE4A1D3BD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443" y="0"/>
            <a:ext cx="2280557" cy="6870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440539-715B-499F-A9F4-7ADD0BFCC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7848" y="822028"/>
            <a:ext cx="1424152" cy="3071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431A17-8240-4E39-A5C9-769BDEF31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6796" y="1264135"/>
            <a:ext cx="1625204" cy="6009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CD76504-FE30-4B1B-8D1F-FB6059EB3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9336" y="2770597"/>
            <a:ext cx="1822664" cy="46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0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77F59E2C-80D9-4CC9-9B1E-58D5A3106849}"/>
              </a:ext>
            </a:extLst>
          </p:cNvPr>
          <p:cNvCxnSpPr>
            <a:cxnSpLocks/>
          </p:cNvCxnSpPr>
          <p:nvPr/>
        </p:nvCxnSpPr>
        <p:spPr>
          <a:xfrm flipV="1">
            <a:off x="8980710" y="0"/>
            <a:ext cx="0" cy="68580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BC6AF4D-96C6-47B7-B80F-DA7CA2651D92}"/>
              </a:ext>
            </a:extLst>
          </p:cNvPr>
          <p:cNvCxnSpPr>
            <a:cxnSpLocks/>
          </p:cNvCxnSpPr>
          <p:nvPr/>
        </p:nvCxnSpPr>
        <p:spPr>
          <a:xfrm flipV="1">
            <a:off x="865410" y="1"/>
            <a:ext cx="0" cy="68579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6B0739B1-7387-4D97-8222-F30E13E06B98}"/>
              </a:ext>
            </a:extLst>
          </p:cNvPr>
          <p:cNvSpPr/>
          <p:nvPr/>
        </p:nvSpPr>
        <p:spPr>
          <a:xfrm>
            <a:off x="179610" y="3624943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Caps </a:t>
            </a:r>
            <a:r>
              <a:rPr lang="en-US" altLang="zh-CN" sz="2400" dirty="0" err="1"/>
              <a:t>i</a:t>
            </a:r>
            <a:endParaRPr lang="zh-CN" altLang="en-US" sz="2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52E36C7-E5F4-4176-9A97-5E47AD48C65F}"/>
              </a:ext>
            </a:extLst>
          </p:cNvPr>
          <p:cNvSpPr/>
          <p:nvPr/>
        </p:nvSpPr>
        <p:spPr>
          <a:xfrm>
            <a:off x="8294910" y="3624943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Caps j</a:t>
            </a:r>
            <a:endParaRPr lang="zh-CN" altLang="en-US" sz="2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EE960E0-E35E-4A92-A1C7-B5DD32FADC6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551210" y="4310743"/>
            <a:ext cx="674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DFF2FB7-1D1A-456F-BFB0-BED431F917FC}"/>
              </a:ext>
            </a:extLst>
          </p:cNvPr>
          <p:cNvSpPr/>
          <p:nvPr/>
        </p:nvSpPr>
        <p:spPr>
          <a:xfrm>
            <a:off x="2381136" y="2536370"/>
            <a:ext cx="631372" cy="63137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b</a:t>
            </a:r>
            <a:r>
              <a:rPr lang="en-US" altLang="zh-CN" sz="2000" baseline="-25000" dirty="0" err="1">
                <a:solidFill>
                  <a:schemeClr val="tx1"/>
                </a:solidFill>
              </a:rPr>
              <a:t>ij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260441A-7D85-4278-BE95-70869601AA0C}"/>
              </a:ext>
            </a:extLst>
          </p:cNvPr>
          <p:cNvCxnSpPr>
            <a:stCxn id="4" idx="7"/>
            <a:endCxn id="10" idx="3"/>
          </p:cNvCxnSpPr>
          <p:nvPr/>
        </p:nvCxnSpPr>
        <p:spPr>
          <a:xfrm rot="5400000" flipH="1" flipV="1">
            <a:off x="1536707" y="2888918"/>
            <a:ext cx="750529" cy="11232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03FDDD2-5DDE-4C9A-B52B-899FE4D2C44E}"/>
              </a:ext>
            </a:extLst>
          </p:cNvPr>
          <p:cNvSpPr/>
          <p:nvPr/>
        </p:nvSpPr>
        <p:spPr>
          <a:xfrm>
            <a:off x="4272637" y="2536370"/>
            <a:ext cx="631372" cy="63137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i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E1772CF-C57F-42E7-965C-EFA470D1E919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3012508" y="2852056"/>
            <a:ext cx="1260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2FE8FA-FE8C-47AF-AD93-F14025372C9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197598" y="2626970"/>
            <a:ext cx="1075039" cy="22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50951FF-00A7-4FF7-9D3D-108BF7B670BF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226639" y="2852056"/>
            <a:ext cx="1045998" cy="21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333544F-DA88-4531-AD93-0FDED31CF951}"/>
              </a:ext>
            </a:extLst>
          </p:cNvPr>
          <p:cNvSpPr txBox="1"/>
          <p:nvPr/>
        </p:nvSpPr>
        <p:spPr>
          <a:xfrm>
            <a:off x="3012508" y="1572902"/>
            <a:ext cx="126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Routing</a:t>
            </a:r>
          </a:p>
          <a:p>
            <a:pPr algn="ctr"/>
            <a:r>
              <a:rPr lang="en-US" altLang="zh-CN" sz="2400" dirty="0" err="1"/>
              <a:t>Softmax</a:t>
            </a:r>
            <a:endParaRPr lang="zh-CN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AE180B8-6E32-427B-9FF0-2519FA3DBB88}"/>
              </a:ext>
            </a:extLst>
          </p:cNvPr>
          <p:cNvSpPr/>
          <p:nvPr/>
        </p:nvSpPr>
        <p:spPr>
          <a:xfrm>
            <a:off x="2492673" y="3624943"/>
            <a:ext cx="408298" cy="13715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FB6AF5-60EA-413A-805C-1756E2722923}"/>
              </a:ext>
            </a:extLst>
          </p:cNvPr>
          <p:cNvSpPr/>
          <p:nvPr/>
        </p:nvSpPr>
        <p:spPr>
          <a:xfrm>
            <a:off x="4272637" y="3624943"/>
            <a:ext cx="631372" cy="13715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j|i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08A2608-3D85-4455-B3A5-E28FC918368F}"/>
              </a:ext>
            </a:extLst>
          </p:cNvPr>
          <p:cNvSpPr/>
          <p:nvPr/>
        </p:nvSpPr>
        <p:spPr>
          <a:xfrm>
            <a:off x="2196046" y="5584338"/>
            <a:ext cx="1001552" cy="10015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ij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8F0179F-F2F9-4531-9EB0-5944574A1D23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197598" y="4310742"/>
            <a:ext cx="444974" cy="17743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A323AB1-1BC1-44D0-96D6-BA1EE588EBBE}"/>
              </a:ext>
            </a:extLst>
          </p:cNvPr>
          <p:cNvSpPr/>
          <p:nvPr/>
        </p:nvSpPr>
        <p:spPr>
          <a:xfrm>
            <a:off x="6275609" y="3624943"/>
            <a:ext cx="408298" cy="13715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j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6F59AD15-29DD-4225-BF99-3EEF34FAC7A7}"/>
              </a:ext>
            </a:extLst>
          </p:cNvPr>
          <p:cNvCxnSpPr>
            <a:stCxn id="15" idx="6"/>
          </p:cNvCxnSpPr>
          <p:nvPr/>
        </p:nvCxnSpPr>
        <p:spPr>
          <a:xfrm>
            <a:off x="4904009" y="2852056"/>
            <a:ext cx="386444" cy="14586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E58BC10-7ED9-4E1E-9E22-8926D137A20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704110" y="4078456"/>
            <a:ext cx="571499" cy="23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6D6ABFD-A1FA-40B0-89B3-20861309FAF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704110" y="4310742"/>
            <a:ext cx="571499" cy="23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FDE1897F-A4CE-4307-92BB-8537711148F7}"/>
              </a:ext>
            </a:extLst>
          </p:cNvPr>
          <p:cNvSpPr/>
          <p:nvPr/>
        </p:nvSpPr>
        <p:spPr>
          <a:xfrm>
            <a:off x="10820312" y="3624943"/>
            <a:ext cx="408298" cy="13715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v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j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0CF4A7B-1D71-4130-B26C-DDD421194EC0}"/>
              </a:ext>
            </a:extLst>
          </p:cNvPr>
          <p:cNvCxnSpPr>
            <a:stCxn id="5" idx="6"/>
            <a:endCxn id="57" idx="1"/>
          </p:cNvCxnSpPr>
          <p:nvPr/>
        </p:nvCxnSpPr>
        <p:spPr>
          <a:xfrm flipV="1">
            <a:off x="9666510" y="4310742"/>
            <a:ext cx="1153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A0ACC1BC-271F-44E4-894C-C72EACE598D0}"/>
              </a:ext>
            </a:extLst>
          </p:cNvPr>
          <p:cNvSpPr txBox="1"/>
          <p:nvPr/>
        </p:nvSpPr>
        <p:spPr>
          <a:xfrm>
            <a:off x="7384863" y="4851345"/>
            <a:ext cx="1595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Squashing</a:t>
            </a:r>
          </a:p>
          <a:p>
            <a:pPr algn="ctr"/>
            <a:r>
              <a:rPr lang="en-US" altLang="zh-CN" sz="2400" dirty="0"/>
              <a:t>Function</a:t>
            </a:r>
            <a:endParaRPr lang="zh-CN" altLang="en-US" sz="2400" dirty="0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2678B5D7-4CA2-40D9-B45F-EC43C70C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631" y="2097962"/>
            <a:ext cx="1772479" cy="574528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F34AF822-7705-47B9-AF5F-51463EC0F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553" y="97974"/>
            <a:ext cx="2280557" cy="687091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AF6B55D2-B1AF-4741-A5F7-9695E331D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958" y="920002"/>
            <a:ext cx="1424152" cy="30717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052FDF97-A6C2-48FA-A8FB-424A254D9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4906" y="1362109"/>
            <a:ext cx="1625204" cy="600916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5EA97B4B-F9B3-4C05-A494-C2924F5710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7446" y="2868571"/>
            <a:ext cx="1822664" cy="469759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10403D54-DE1F-44BF-A5AC-A8BE429E87CA}"/>
              </a:ext>
            </a:extLst>
          </p:cNvPr>
          <p:cNvSpPr txBox="1"/>
          <p:nvPr/>
        </p:nvSpPr>
        <p:spPr>
          <a:xfrm>
            <a:off x="865409" y="114216"/>
            <a:ext cx="214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Layer below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97E2981-45F5-4902-90A8-7128C4573D90}"/>
              </a:ext>
            </a:extLst>
          </p:cNvPr>
          <p:cNvSpPr txBox="1"/>
          <p:nvPr/>
        </p:nvSpPr>
        <p:spPr>
          <a:xfrm>
            <a:off x="6833611" y="117426"/>
            <a:ext cx="214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Curr</a:t>
            </a:r>
            <a:r>
              <a:rPr lang="en-US" altLang="zh-CN" sz="2400" dirty="0"/>
              <a:t> layer</a:t>
            </a:r>
          </a:p>
          <a:p>
            <a:pPr algn="ctr"/>
            <a:r>
              <a:rPr lang="en-US" altLang="zh-CN" sz="2400" dirty="0"/>
              <a:t>(not the first)</a:t>
            </a:r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D131AFA6-F5E4-4FFA-87AF-A5D1F3288463}"/>
              </a:ext>
            </a:extLst>
          </p:cNvPr>
          <p:cNvSpPr/>
          <p:nvPr/>
        </p:nvSpPr>
        <p:spPr>
          <a:xfrm>
            <a:off x="1159329" y="1567538"/>
            <a:ext cx="4698245" cy="3282048"/>
          </a:xfrm>
          <a:custGeom>
            <a:avLst/>
            <a:gdLst>
              <a:gd name="connsiteX0" fmla="*/ 1730828 w 4698245"/>
              <a:gd name="connsiteY0" fmla="*/ 16333 h 3282048"/>
              <a:gd name="connsiteX1" fmla="*/ 1730828 w 4698245"/>
              <a:gd name="connsiteY1" fmla="*/ 16333 h 3282048"/>
              <a:gd name="connsiteX2" fmla="*/ 1485900 w 4698245"/>
              <a:gd name="connsiteY2" fmla="*/ 97976 h 3282048"/>
              <a:gd name="connsiteX3" fmla="*/ 1322614 w 4698245"/>
              <a:gd name="connsiteY3" fmla="*/ 114305 h 3282048"/>
              <a:gd name="connsiteX4" fmla="*/ 1061357 w 4698245"/>
              <a:gd name="connsiteY4" fmla="*/ 228605 h 3282048"/>
              <a:gd name="connsiteX5" fmla="*/ 816428 w 4698245"/>
              <a:gd name="connsiteY5" fmla="*/ 326576 h 3282048"/>
              <a:gd name="connsiteX6" fmla="*/ 702128 w 4698245"/>
              <a:gd name="connsiteY6" fmla="*/ 375562 h 3282048"/>
              <a:gd name="connsiteX7" fmla="*/ 587828 w 4698245"/>
              <a:gd name="connsiteY7" fmla="*/ 391891 h 3282048"/>
              <a:gd name="connsiteX8" fmla="*/ 506185 w 4698245"/>
              <a:gd name="connsiteY8" fmla="*/ 457205 h 3282048"/>
              <a:gd name="connsiteX9" fmla="*/ 375557 w 4698245"/>
              <a:gd name="connsiteY9" fmla="*/ 489862 h 3282048"/>
              <a:gd name="connsiteX10" fmla="*/ 326571 w 4698245"/>
              <a:gd name="connsiteY10" fmla="*/ 506191 h 3282048"/>
              <a:gd name="connsiteX11" fmla="*/ 179614 w 4698245"/>
              <a:gd name="connsiteY11" fmla="*/ 571505 h 3282048"/>
              <a:gd name="connsiteX12" fmla="*/ 81642 w 4698245"/>
              <a:gd name="connsiteY12" fmla="*/ 669476 h 3282048"/>
              <a:gd name="connsiteX13" fmla="*/ 0 w 4698245"/>
              <a:gd name="connsiteY13" fmla="*/ 767448 h 3282048"/>
              <a:gd name="connsiteX14" fmla="*/ 48985 w 4698245"/>
              <a:gd name="connsiteY14" fmla="*/ 1077691 h 3282048"/>
              <a:gd name="connsiteX15" fmla="*/ 97971 w 4698245"/>
              <a:gd name="connsiteY15" fmla="*/ 1110348 h 3282048"/>
              <a:gd name="connsiteX16" fmla="*/ 146957 w 4698245"/>
              <a:gd name="connsiteY16" fmla="*/ 1159333 h 3282048"/>
              <a:gd name="connsiteX17" fmla="*/ 179614 w 4698245"/>
              <a:gd name="connsiteY17" fmla="*/ 1224648 h 3282048"/>
              <a:gd name="connsiteX18" fmla="*/ 293914 w 4698245"/>
              <a:gd name="connsiteY18" fmla="*/ 1322619 h 3282048"/>
              <a:gd name="connsiteX19" fmla="*/ 408214 w 4698245"/>
              <a:gd name="connsiteY19" fmla="*/ 1436919 h 3282048"/>
              <a:gd name="connsiteX20" fmla="*/ 457200 w 4698245"/>
              <a:gd name="connsiteY20" fmla="*/ 1485905 h 3282048"/>
              <a:gd name="connsiteX21" fmla="*/ 473528 w 4698245"/>
              <a:gd name="connsiteY21" fmla="*/ 1534891 h 3282048"/>
              <a:gd name="connsiteX22" fmla="*/ 571500 w 4698245"/>
              <a:gd name="connsiteY22" fmla="*/ 1600205 h 3282048"/>
              <a:gd name="connsiteX23" fmla="*/ 604157 w 4698245"/>
              <a:gd name="connsiteY23" fmla="*/ 1714505 h 3282048"/>
              <a:gd name="connsiteX24" fmla="*/ 636814 w 4698245"/>
              <a:gd name="connsiteY24" fmla="*/ 1763491 h 3282048"/>
              <a:gd name="connsiteX25" fmla="*/ 702128 w 4698245"/>
              <a:gd name="connsiteY25" fmla="*/ 1796148 h 3282048"/>
              <a:gd name="connsiteX26" fmla="*/ 751114 w 4698245"/>
              <a:gd name="connsiteY26" fmla="*/ 1845133 h 3282048"/>
              <a:gd name="connsiteX27" fmla="*/ 849085 w 4698245"/>
              <a:gd name="connsiteY27" fmla="*/ 1894119 h 3282048"/>
              <a:gd name="connsiteX28" fmla="*/ 914400 w 4698245"/>
              <a:gd name="connsiteY28" fmla="*/ 1943105 h 3282048"/>
              <a:gd name="connsiteX29" fmla="*/ 996042 w 4698245"/>
              <a:gd name="connsiteY29" fmla="*/ 1959433 h 3282048"/>
              <a:gd name="connsiteX30" fmla="*/ 1061357 w 4698245"/>
              <a:gd name="connsiteY30" fmla="*/ 1975762 h 3282048"/>
              <a:gd name="connsiteX31" fmla="*/ 1110342 w 4698245"/>
              <a:gd name="connsiteY31" fmla="*/ 1992091 h 3282048"/>
              <a:gd name="connsiteX32" fmla="*/ 1240971 w 4698245"/>
              <a:gd name="connsiteY32" fmla="*/ 2008419 h 3282048"/>
              <a:gd name="connsiteX33" fmla="*/ 2318657 w 4698245"/>
              <a:gd name="connsiteY33" fmla="*/ 2008419 h 3282048"/>
              <a:gd name="connsiteX34" fmla="*/ 2416628 w 4698245"/>
              <a:gd name="connsiteY34" fmla="*/ 1975762 h 3282048"/>
              <a:gd name="connsiteX35" fmla="*/ 2514600 w 4698245"/>
              <a:gd name="connsiteY35" fmla="*/ 1943105 h 3282048"/>
              <a:gd name="connsiteX36" fmla="*/ 2563585 w 4698245"/>
              <a:gd name="connsiteY36" fmla="*/ 1926776 h 3282048"/>
              <a:gd name="connsiteX37" fmla="*/ 2661557 w 4698245"/>
              <a:gd name="connsiteY37" fmla="*/ 1910448 h 3282048"/>
              <a:gd name="connsiteX38" fmla="*/ 2759528 w 4698245"/>
              <a:gd name="connsiteY38" fmla="*/ 1877791 h 3282048"/>
              <a:gd name="connsiteX39" fmla="*/ 2808514 w 4698245"/>
              <a:gd name="connsiteY39" fmla="*/ 1861462 h 3282048"/>
              <a:gd name="connsiteX40" fmla="*/ 2939142 w 4698245"/>
              <a:gd name="connsiteY40" fmla="*/ 1828805 h 3282048"/>
              <a:gd name="connsiteX41" fmla="*/ 3592285 w 4698245"/>
              <a:gd name="connsiteY41" fmla="*/ 1845133 h 3282048"/>
              <a:gd name="connsiteX42" fmla="*/ 3641271 w 4698245"/>
              <a:gd name="connsiteY42" fmla="*/ 1877791 h 3282048"/>
              <a:gd name="connsiteX43" fmla="*/ 3690257 w 4698245"/>
              <a:gd name="connsiteY43" fmla="*/ 1894119 h 3282048"/>
              <a:gd name="connsiteX44" fmla="*/ 3739242 w 4698245"/>
              <a:gd name="connsiteY44" fmla="*/ 1943105 h 3282048"/>
              <a:gd name="connsiteX45" fmla="*/ 3837214 w 4698245"/>
              <a:gd name="connsiteY45" fmla="*/ 1992091 h 3282048"/>
              <a:gd name="connsiteX46" fmla="*/ 3869871 w 4698245"/>
              <a:gd name="connsiteY46" fmla="*/ 2041076 h 3282048"/>
              <a:gd name="connsiteX47" fmla="*/ 3902528 w 4698245"/>
              <a:gd name="connsiteY47" fmla="*/ 2106391 h 3282048"/>
              <a:gd name="connsiteX48" fmla="*/ 3951514 w 4698245"/>
              <a:gd name="connsiteY48" fmla="*/ 2139048 h 3282048"/>
              <a:gd name="connsiteX49" fmla="*/ 3967842 w 4698245"/>
              <a:gd name="connsiteY49" fmla="*/ 2302333 h 3282048"/>
              <a:gd name="connsiteX50" fmla="*/ 3984171 w 4698245"/>
              <a:gd name="connsiteY50" fmla="*/ 3135091 h 3282048"/>
              <a:gd name="connsiteX51" fmla="*/ 4016828 w 4698245"/>
              <a:gd name="connsiteY51" fmla="*/ 3184076 h 3282048"/>
              <a:gd name="connsiteX52" fmla="*/ 4049485 w 4698245"/>
              <a:gd name="connsiteY52" fmla="*/ 3282048 h 3282048"/>
              <a:gd name="connsiteX53" fmla="*/ 4245428 w 4698245"/>
              <a:gd name="connsiteY53" fmla="*/ 3249391 h 3282048"/>
              <a:gd name="connsiteX54" fmla="*/ 4278085 w 4698245"/>
              <a:gd name="connsiteY54" fmla="*/ 3200405 h 3282048"/>
              <a:gd name="connsiteX55" fmla="*/ 4294414 w 4698245"/>
              <a:gd name="connsiteY55" fmla="*/ 3020791 h 3282048"/>
              <a:gd name="connsiteX56" fmla="*/ 4327071 w 4698245"/>
              <a:gd name="connsiteY56" fmla="*/ 2988133 h 3282048"/>
              <a:gd name="connsiteX57" fmla="*/ 4408714 w 4698245"/>
              <a:gd name="connsiteY57" fmla="*/ 2890162 h 3282048"/>
              <a:gd name="connsiteX58" fmla="*/ 4425042 w 4698245"/>
              <a:gd name="connsiteY58" fmla="*/ 2841176 h 3282048"/>
              <a:gd name="connsiteX59" fmla="*/ 4441371 w 4698245"/>
              <a:gd name="connsiteY59" fmla="*/ 2759533 h 3282048"/>
              <a:gd name="connsiteX60" fmla="*/ 4474028 w 4698245"/>
              <a:gd name="connsiteY60" fmla="*/ 2694219 h 3282048"/>
              <a:gd name="connsiteX61" fmla="*/ 4506685 w 4698245"/>
              <a:gd name="connsiteY61" fmla="*/ 2612576 h 3282048"/>
              <a:gd name="connsiteX62" fmla="*/ 4539342 w 4698245"/>
              <a:gd name="connsiteY62" fmla="*/ 2563591 h 3282048"/>
              <a:gd name="connsiteX63" fmla="*/ 4572000 w 4698245"/>
              <a:gd name="connsiteY63" fmla="*/ 2481948 h 3282048"/>
              <a:gd name="connsiteX64" fmla="*/ 4604657 w 4698245"/>
              <a:gd name="connsiteY64" fmla="*/ 2416633 h 3282048"/>
              <a:gd name="connsiteX65" fmla="*/ 4637314 w 4698245"/>
              <a:gd name="connsiteY65" fmla="*/ 2286005 h 3282048"/>
              <a:gd name="connsiteX66" fmla="*/ 4669971 w 4698245"/>
              <a:gd name="connsiteY66" fmla="*/ 2237019 h 3282048"/>
              <a:gd name="connsiteX67" fmla="*/ 4653642 w 4698245"/>
              <a:gd name="connsiteY67" fmla="*/ 1681848 h 3282048"/>
              <a:gd name="connsiteX68" fmla="*/ 4620985 w 4698245"/>
              <a:gd name="connsiteY68" fmla="*/ 1616533 h 3282048"/>
              <a:gd name="connsiteX69" fmla="*/ 4604657 w 4698245"/>
              <a:gd name="connsiteY69" fmla="*/ 1551219 h 3282048"/>
              <a:gd name="connsiteX70" fmla="*/ 4588328 w 4698245"/>
              <a:gd name="connsiteY70" fmla="*/ 1502233 h 3282048"/>
              <a:gd name="connsiteX71" fmla="*/ 4572000 w 4698245"/>
              <a:gd name="connsiteY71" fmla="*/ 1420591 h 3282048"/>
              <a:gd name="connsiteX72" fmla="*/ 4539342 w 4698245"/>
              <a:gd name="connsiteY72" fmla="*/ 1322619 h 3282048"/>
              <a:gd name="connsiteX73" fmla="*/ 4523014 w 4698245"/>
              <a:gd name="connsiteY73" fmla="*/ 1240976 h 3282048"/>
              <a:gd name="connsiteX74" fmla="*/ 4457700 w 4698245"/>
              <a:gd name="connsiteY74" fmla="*/ 1191991 h 3282048"/>
              <a:gd name="connsiteX75" fmla="*/ 4425042 w 4698245"/>
              <a:gd name="connsiteY75" fmla="*/ 1061362 h 3282048"/>
              <a:gd name="connsiteX76" fmla="*/ 4392385 w 4698245"/>
              <a:gd name="connsiteY76" fmla="*/ 1012376 h 3282048"/>
              <a:gd name="connsiteX77" fmla="*/ 4310742 w 4698245"/>
              <a:gd name="connsiteY77" fmla="*/ 865419 h 3282048"/>
              <a:gd name="connsiteX78" fmla="*/ 4261757 w 4698245"/>
              <a:gd name="connsiteY78" fmla="*/ 816433 h 3282048"/>
              <a:gd name="connsiteX79" fmla="*/ 4245428 w 4698245"/>
              <a:gd name="connsiteY79" fmla="*/ 767448 h 3282048"/>
              <a:gd name="connsiteX80" fmla="*/ 4180114 w 4698245"/>
              <a:gd name="connsiteY80" fmla="*/ 636819 h 3282048"/>
              <a:gd name="connsiteX81" fmla="*/ 4163785 w 4698245"/>
              <a:gd name="connsiteY81" fmla="*/ 587833 h 3282048"/>
              <a:gd name="connsiteX82" fmla="*/ 4114800 w 4698245"/>
              <a:gd name="connsiteY82" fmla="*/ 571505 h 3282048"/>
              <a:gd name="connsiteX83" fmla="*/ 3984171 w 4698245"/>
              <a:gd name="connsiteY83" fmla="*/ 408219 h 3282048"/>
              <a:gd name="connsiteX84" fmla="*/ 3853542 w 4698245"/>
              <a:gd name="connsiteY84" fmla="*/ 277591 h 3282048"/>
              <a:gd name="connsiteX85" fmla="*/ 3820885 w 4698245"/>
              <a:gd name="connsiteY85" fmla="*/ 244933 h 3282048"/>
              <a:gd name="connsiteX86" fmla="*/ 3771900 w 4698245"/>
              <a:gd name="connsiteY86" fmla="*/ 228605 h 3282048"/>
              <a:gd name="connsiteX87" fmla="*/ 3657600 w 4698245"/>
              <a:gd name="connsiteY87" fmla="*/ 146962 h 3282048"/>
              <a:gd name="connsiteX88" fmla="*/ 3575957 w 4698245"/>
              <a:gd name="connsiteY88" fmla="*/ 114305 h 3282048"/>
              <a:gd name="connsiteX89" fmla="*/ 3510642 w 4698245"/>
              <a:gd name="connsiteY89" fmla="*/ 81648 h 3282048"/>
              <a:gd name="connsiteX90" fmla="*/ 3461657 w 4698245"/>
              <a:gd name="connsiteY90" fmla="*/ 48991 h 3282048"/>
              <a:gd name="connsiteX91" fmla="*/ 1943100 w 4698245"/>
              <a:gd name="connsiteY91" fmla="*/ 16333 h 3282048"/>
              <a:gd name="connsiteX92" fmla="*/ 1812471 w 4698245"/>
              <a:gd name="connsiteY92" fmla="*/ 5 h 3282048"/>
              <a:gd name="connsiteX93" fmla="*/ 1730828 w 4698245"/>
              <a:gd name="connsiteY93" fmla="*/ 16333 h 328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698245" h="3282048">
                <a:moveTo>
                  <a:pt x="1730828" y="16333"/>
                </a:moveTo>
                <a:lnTo>
                  <a:pt x="1730828" y="16333"/>
                </a:lnTo>
                <a:cubicBezTo>
                  <a:pt x="1649185" y="43547"/>
                  <a:pt x="1569583" y="77892"/>
                  <a:pt x="1485900" y="97976"/>
                </a:cubicBezTo>
                <a:cubicBezTo>
                  <a:pt x="1432710" y="110742"/>
                  <a:pt x="1374895" y="98218"/>
                  <a:pt x="1322614" y="114305"/>
                </a:cubicBezTo>
                <a:cubicBezTo>
                  <a:pt x="1231762" y="142260"/>
                  <a:pt x="1148529" y="190704"/>
                  <a:pt x="1061357" y="228605"/>
                </a:cubicBezTo>
                <a:cubicBezTo>
                  <a:pt x="823784" y="331898"/>
                  <a:pt x="1076214" y="222662"/>
                  <a:pt x="816428" y="326576"/>
                </a:cubicBezTo>
                <a:cubicBezTo>
                  <a:pt x="777941" y="341971"/>
                  <a:pt x="741985" y="364174"/>
                  <a:pt x="702128" y="375562"/>
                </a:cubicBezTo>
                <a:cubicBezTo>
                  <a:pt x="665122" y="386135"/>
                  <a:pt x="625928" y="386448"/>
                  <a:pt x="587828" y="391891"/>
                </a:cubicBezTo>
                <a:cubicBezTo>
                  <a:pt x="560614" y="413662"/>
                  <a:pt x="535739" y="438734"/>
                  <a:pt x="506185" y="457205"/>
                </a:cubicBezTo>
                <a:cubicBezTo>
                  <a:pt x="481304" y="472756"/>
                  <a:pt x="392755" y="485562"/>
                  <a:pt x="375557" y="489862"/>
                </a:cubicBezTo>
                <a:cubicBezTo>
                  <a:pt x="358859" y="494037"/>
                  <a:pt x="342687" y="500147"/>
                  <a:pt x="326571" y="506191"/>
                </a:cubicBezTo>
                <a:cubicBezTo>
                  <a:pt x="243174" y="537465"/>
                  <a:pt x="253833" y="534396"/>
                  <a:pt x="179614" y="571505"/>
                </a:cubicBezTo>
                <a:cubicBezTo>
                  <a:pt x="122123" y="657742"/>
                  <a:pt x="176161" y="588460"/>
                  <a:pt x="81642" y="669476"/>
                </a:cubicBezTo>
                <a:cubicBezTo>
                  <a:pt x="32752" y="711382"/>
                  <a:pt x="33593" y="717058"/>
                  <a:pt x="0" y="767448"/>
                </a:cubicBezTo>
                <a:cubicBezTo>
                  <a:pt x="4453" y="834238"/>
                  <a:pt x="-16250" y="999409"/>
                  <a:pt x="48985" y="1077691"/>
                </a:cubicBezTo>
                <a:cubicBezTo>
                  <a:pt x="61548" y="1092767"/>
                  <a:pt x="82895" y="1097785"/>
                  <a:pt x="97971" y="1110348"/>
                </a:cubicBezTo>
                <a:cubicBezTo>
                  <a:pt x="115711" y="1125131"/>
                  <a:pt x="130628" y="1143005"/>
                  <a:pt x="146957" y="1159333"/>
                </a:cubicBezTo>
                <a:cubicBezTo>
                  <a:pt x="157843" y="1181105"/>
                  <a:pt x="165009" y="1205175"/>
                  <a:pt x="179614" y="1224648"/>
                </a:cubicBezTo>
                <a:cubicBezTo>
                  <a:pt x="219209" y="1277442"/>
                  <a:pt x="244547" y="1289708"/>
                  <a:pt x="293914" y="1322619"/>
                </a:cubicBezTo>
                <a:cubicBezTo>
                  <a:pt x="368775" y="1434912"/>
                  <a:pt x="321993" y="1408180"/>
                  <a:pt x="408214" y="1436919"/>
                </a:cubicBezTo>
                <a:cubicBezTo>
                  <a:pt x="424543" y="1453248"/>
                  <a:pt x="444391" y="1466691"/>
                  <a:pt x="457200" y="1485905"/>
                </a:cubicBezTo>
                <a:cubicBezTo>
                  <a:pt x="466747" y="1500226"/>
                  <a:pt x="461357" y="1522720"/>
                  <a:pt x="473528" y="1534891"/>
                </a:cubicBezTo>
                <a:cubicBezTo>
                  <a:pt x="501281" y="1562644"/>
                  <a:pt x="571500" y="1600205"/>
                  <a:pt x="571500" y="1600205"/>
                </a:cubicBezTo>
                <a:cubicBezTo>
                  <a:pt x="576733" y="1621137"/>
                  <a:pt x="592443" y="1691076"/>
                  <a:pt x="604157" y="1714505"/>
                </a:cubicBezTo>
                <a:cubicBezTo>
                  <a:pt x="612933" y="1732058"/>
                  <a:pt x="621738" y="1750928"/>
                  <a:pt x="636814" y="1763491"/>
                </a:cubicBezTo>
                <a:cubicBezTo>
                  <a:pt x="655513" y="1779074"/>
                  <a:pt x="682321" y="1782000"/>
                  <a:pt x="702128" y="1796148"/>
                </a:cubicBezTo>
                <a:cubicBezTo>
                  <a:pt x="720919" y="1809570"/>
                  <a:pt x="733374" y="1830350"/>
                  <a:pt x="751114" y="1845133"/>
                </a:cubicBezTo>
                <a:cubicBezTo>
                  <a:pt x="793321" y="1880305"/>
                  <a:pt x="799988" y="1877754"/>
                  <a:pt x="849085" y="1894119"/>
                </a:cubicBezTo>
                <a:cubicBezTo>
                  <a:pt x="870857" y="1910448"/>
                  <a:pt x="889531" y="1932052"/>
                  <a:pt x="914400" y="1943105"/>
                </a:cubicBezTo>
                <a:cubicBezTo>
                  <a:pt x="939761" y="1954376"/>
                  <a:pt x="968950" y="1953413"/>
                  <a:pt x="996042" y="1959433"/>
                </a:cubicBezTo>
                <a:cubicBezTo>
                  <a:pt x="1017949" y="1964301"/>
                  <a:pt x="1039779" y="1969597"/>
                  <a:pt x="1061357" y="1975762"/>
                </a:cubicBezTo>
                <a:cubicBezTo>
                  <a:pt x="1077906" y="1980491"/>
                  <a:pt x="1093408" y="1989012"/>
                  <a:pt x="1110342" y="1992091"/>
                </a:cubicBezTo>
                <a:cubicBezTo>
                  <a:pt x="1153516" y="1999941"/>
                  <a:pt x="1197428" y="2002976"/>
                  <a:pt x="1240971" y="2008419"/>
                </a:cubicBezTo>
                <a:cubicBezTo>
                  <a:pt x="1627161" y="2104969"/>
                  <a:pt x="1382317" y="2049728"/>
                  <a:pt x="2318657" y="2008419"/>
                </a:cubicBezTo>
                <a:cubicBezTo>
                  <a:pt x="2353047" y="2006902"/>
                  <a:pt x="2383971" y="1986648"/>
                  <a:pt x="2416628" y="1975762"/>
                </a:cubicBezTo>
                <a:lnTo>
                  <a:pt x="2514600" y="1943105"/>
                </a:lnTo>
                <a:cubicBezTo>
                  <a:pt x="2530928" y="1937662"/>
                  <a:pt x="2546608" y="1929605"/>
                  <a:pt x="2563585" y="1926776"/>
                </a:cubicBezTo>
                <a:lnTo>
                  <a:pt x="2661557" y="1910448"/>
                </a:lnTo>
                <a:lnTo>
                  <a:pt x="2759528" y="1877791"/>
                </a:lnTo>
                <a:cubicBezTo>
                  <a:pt x="2775857" y="1872348"/>
                  <a:pt x="2791636" y="1864838"/>
                  <a:pt x="2808514" y="1861462"/>
                </a:cubicBezTo>
                <a:cubicBezTo>
                  <a:pt x="2907034" y="1841757"/>
                  <a:pt x="2863828" y="1853909"/>
                  <a:pt x="2939142" y="1828805"/>
                </a:cubicBezTo>
                <a:cubicBezTo>
                  <a:pt x="3156856" y="1834248"/>
                  <a:pt x="3375031" y="1829976"/>
                  <a:pt x="3592285" y="1845133"/>
                </a:cubicBezTo>
                <a:cubicBezTo>
                  <a:pt x="3611862" y="1846499"/>
                  <a:pt x="3623718" y="1869015"/>
                  <a:pt x="3641271" y="1877791"/>
                </a:cubicBezTo>
                <a:cubicBezTo>
                  <a:pt x="3656666" y="1885488"/>
                  <a:pt x="3673928" y="1888676"/>
                  <a:pt x="3690257" y="1894119"/>
                </a:cubicBezTo>
                <a:cubicBezTo>
                  <a:pt x="3706585" y="1910448"/>
                  <a:pt x="3719193" y="1931648"/>
                  <a:pt x="3739242" y="1943105"/>
                </a:cubicBezTo>
                <a:cubicBezTo>
                  <a:pt x="3831448" y="1995794"/>
                  <a:pt x="3780487" y="1921182"/>
                  <a:pt x="3837214" y="1992091"/>
                </a:cubicBezTo>
                <a:cubicBezTo>
                  <a:pt x="3849473" y="2007415"/>
                  <a:pt x="3860135" y="2024037"/>
                  <a:pt x="3869871" y="2041076"/>
                </a:cubicBezTo>
                <a:cubicBezTo>
                  <a:pt x="3881948" y="2062210"/>
                  <a:pt x="3886945" y="2087691"/>
                  <a:pt x="3902528" y="2106391"/>
                </a:cubicBezTo>
                <a:cubicBezTo>
                  <a:pt x="3915091" y="2121467"/>
                  <a:pt x="3935185" y="2128162"/>
                  <a:pt x="3951514" y="2139048"/>
                </a:cubicBezTo>
                <a:cubicBezTo>
                  <a:pt x="3956957" y="2193476"/>
                  <a:pt x="3966050" y="2247663"/>
                  <a:pt x="3967842" y="2302333"/>
                </a:cubicBezTo>
                <a:cubicBezTo>
                  <a:pt x="3976940" y="2579823"/>
                  <a:pt x="3968770" y="2857879"/>
                  <a:pt x="3984171" y="3135091"/>
                </a:cubicBezTo>
                <a:cubicBezTo>
                  <a:pt x="3985260" y="3154685"/>
                  <a:pt x="4008858" y="3166143"/>
                  <a:pt x="4016828" y="3184076"/>
                </a:cubicBezTo>
                <a:cubicBezTo>
                  <a:pt x="4030809" y="3215533"/>
                  <a:pt x="4049485" y="3282048"/>
                  <a:pt x="4049485" y="3282048"/>
                </a:cubicBezTo>
                <a:cubicBezTo>
                  <a:pt x="4114799" y="3271162"/>
                  <a:pt x="4183070" y="3271662"/>
                  <a:pt x="4245428" y="3249391"/>
                </a:cubicBezTo>
                <a:cubicBezTo>
                  <a:pt x="4263909" y="3242791"/>
                  <a:pt x="4273973" y="3219594"/>
                  <a:pt x="4278085" y="3200405"/>
                </a:cubicBezTo>
                <a:cubicBezTo>
                  <a:pt x="4290682" y="3141621"/>
                  <a:pt x="4280896" y="3079370"/>
                  <a:pt x="4294414" y="3020791"/>
                </a:cubicBezTo>
                <a:cubicBezTo>
                  <a:pt x="4297876" y="3005790"/>
                  <a:pt x="4317454" y="3000154"/>
                  <a:pt x="4327071" y="2988133"/>
                </a:cubicBezTo>
                <a:cubicBezTo>
                  <a:pt x="4417998" y="2874473"/>
                  <a:pt x="4292357" y="3006519"/>
                  <a:pt x="4408714" y="2890162"/>
                </a:cubicBezTo>
                <a:cubicBezTo>
                  <a:pt x="4414157" y="2873833"/>
                  <a:pt x="4420868" y="2857874"/>
                  <a:pt x="4425042" y="2841176"/>
                </a:cubicBezTo>
                <a:cubicBezTo>
                  <a:pt x="4431773" y="2814251"/>
                  <a:pt x="4432595" y="2785862"/>
                  <a:pt x="4441371" y="2759533"/>
                </a:cubicBezTo>
                <a:cubicBezTo>
                  <a:pt x="4449068" y="2736441"/>
                  <a:pt x="4464142" y="2716462"/>
                  <a:pt x="4474028" y="2694219"/>
                </a:cubicBezTo>
                <a:cubicBezTo>
                  <a:pt x="4485932" y="2667435"/>
                  <a:pt x="4493577" y="2638792"/>
                  <a:pt x="4506685" y="2612576"/>
                </a:cubicBezTo>
                <a:cubicBezTo>
                  <a:pt x="4515461" y="2595024"/>
                  <a:pt x="4530566" y="2581143"/>
                  <a:pt x="4539342" y="2563591"/>
                </a:cubicBezTo>
                <a:cubicBezTo>
                  <a:pt x="4552450" y="2537375"/>
                  <a:pt x="4560096" y="2508733"/>
                  <a:pt x="4572000" y="2481948"/>
                </a:cubicBezTo>
                <a:cubicBezTo>
                  <a:pt x="4581886" y="2459705"/>
                  <a:pt x="4593771" y="2438405"/>
                  <a:pt x="4604657" y="2416633"/>
                </a:cubicBezTo>
                <a:cubicBezTo>
                  <a:pt x="4610868" y="2385575"/>
                  <a:pt x="4620576" y="2319481"/>
                  <a:pt x="4637314" y="2286005"/>
                </a:cubicBezTo>
                <a:cubicBezTo>
                  <a:pt x="4646090" y="2268452"/>
                  <a:pt x="4659085" y="2253348"/>
                  <a:pt x="4669971" y="2237019"/>
                </a:cubicBezTo>
                <a:cubicBezTo>
                  <a:pt x="4714470" y="2014531"/>
                  <a:pt x="4704514" y="2101541"/>
                  <a:pt x="4653642" y="1681848"/>
                </a:cubicBezTo>
                <a:cubicBezTo>
                  <a:pt x="4650713" y="1657683"/>
                  <a:pt x="4631871" y="1638305"/>
                  <a:pt x="4620985" y="1616533"/>
                </a:cubicBezTo>
                <a:cubicBezTo>
                  <a:pt x="4615542" y="1594762"/>
                  <a:pt x="4610822" y="1572797"/>
                  <a:pt x="4604657" y="1551219"/>
                </a:cubicBezTo>
                <a:cubicBezTo>
                  <a:pt x="4599929" y="1534669"/>
                  <a:pt x="4592503" y="1518931"/>
                  <a:pt x="4588328" y="1502233"/>
                </a:cubicBezTo>
                <a:cubicBezTo>
                  <a:pt x="4581597" y="1475309"/>
                  <a:pt x="4579302" y="1447366"/>
                  <a:pt x="4572000" y="1420591"/>
                </a:cubicBezTo>
                <a:cubicBezTo>
                  <a:pt x="4562942" y="1387380"/>
                  <a:pt x="4546093" y="1356374"/>
                  <a:pt x="4539342" y="1322619"/>
                </a:cubicBezTo>
                <a:cubicBezTo>
                  <a:pt x="4533899" y="1295405"/>
                  <a:pt x="4537723" y="1264511"/>
                  <a:pt x="4523014" y="1240976"/>
                </a:cubicBezTo>
                <a:cubicBezTo>
                  <a:pt x="4508591" y="1217898"/>
                  <a:pt x="4479471" y="1208319"/>
                  <a:pt x="4457700" y="1191991"/>
                </a:cubicBezTo>
                <a:cubicBezTo>
                  <a:pt x="4446814" y="1148448"/>
                  <a:pt x="4449939" y="1098707"/>
                  <a:pt x="4425042" y="1061362"/>
                </a:cubicBezTo>
                <a:cubicBezTo>
                  <a:pt x="4414156" y="1045033"/>
                  <a:pt x="4402121" y="1029415"/>
                  <a:pt x="4392385" y="1012376"/>
                </a:cubicBezTo>
                <a:cubicBezTo>
                  <a:pt x="4355164" y="947239"/>
                  <a:pt x="4359697" y="930692"/>
                  <a:pt x="4310742" y="865419"/>
                </a:cubicBezTo>
                <a:cubicBezTo>
                  <a:pt x="4296887" y="846945"/>
                  <a:pt x="4278085" y="832762"/>
                  <a:pt x="4261757" y="816433"/>
                </a:cubicBezTo>
                <a:cubicBezTo>
                  <a:pt x="4256314" y="800105"/>
                  <a:pt x="4252550" y="783117"/>
                  <a:pt x="4245428" y="767448"/>
                </a:cubicBezTo>
                <a:cubicBezTo>
                  <a:pt x="4225283" y="723129"/>
                  <a:pt x="4195509" y="683003"/>
                  <a:pt x="4180114" y="636819"/>
                </a:cubicBezTo>
                <a:cubicBezTo>
                  <a:pt x="4174671" y="620490"/>
                  <a:pt x="4175956" y="600004"/>
                  <a:pt x="4163785" y="587833"/>
                </a:cubicBezTo>
                <a:cubicBezTo>
                  <a:pt x="4151615" y="575663"/>
                  <a:pt x="4131128" y="576948"/>
                  <a:pt x="4114800" y="571505"/>
                </a:cubicBezTo>
                <a:cubicBezTo>
                  <a:pt x="4081432" y="471403"/>
                  <a:pt x="4110642" y="534690"/>
                  <a:pt x="3984171" y="408219"/>
                </a:cubicBezTo>
                <a:lnTo>
                  <a:pt x="3853542" y="277591"/>
                </a:lnTo>
                <a:cubicBezTo>
                  <a:pt x="3842656" y="266705"/>
                  <a:pt x="3835490" y="249801"/>
                  <a:pt x="3820885" y="244933"/>
                </a:cubicBezTo>
                <a:lnTo>
                  <a:pt x="3771900" y="228605"/>
                </a:lnTo>
                <a:cubicBezTo>
                  <a:pt x="3757111" y="217514"/>
                  <a:pt x="3681474" y="158899"/>
                  <a:pt x="3657600" y="146962"/>
                </a:cubicBezTo>
                <a:cubicBezTo>
                  <a:pt x="3631384" y="133854"/>
                  <a:pt x="3602742" y="126209"/>
                  <a:pt x="3575957" y="114305"/>
                </a:cubicBezTo>
                <a:cubicBezTo>
                  <a:pt x="3553714" y="104419"/>
                  <a:pt x="3531776" y="93725"/>
                  <a:pt x="3510642" y="81648"/>
                </a:cubicBezTo>
                <a:cubicBezTo>
                  <a:pt x="3493603" y="71912"/>
                  <a:pt x="3481264" y="49808"/>
                  <a:pt x="3461657" y="48991"/>
                </a:cubicBezTo>
                <a:cubicBezTo>
                  <a:pt x="2955793" y="27913"/>
                  <a:pt x="2449286" y="27219"/>
                  <a:pt x="1943100" y="16333"/>
                </a:cubicBezTo>
                <a:cubicBezTo>
                  <a:pt x="1823412" y="-765"/>
                  <a:pt x="1867287" y="5"/>
                  <a:pt x="1812471" y="5"/>
                </a:cubicBezTo>
                <a:lnTo>
                  <a:pt x="1730828" y="16333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8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2A1A-5228-4BAA-B801-A4869C7C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Margin Loss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80C87-F8D0-43A1-B134-7F336C8E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Separate margin loss – L</a:t>
            </a:r>
            <a:r>
              <a:rPr lang="en-US" altLang="zh-CN" baseline="-25000" dirty="0"/>
              <a:t>k</a:t>
            </a:r>
            <a:r>
              <a:rPr lang="en-US" altLang="zh-CN" dirty="0"/>
              <a:t> for each digit capsule k (capsule in the top level)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T</a:t>
            </a:r>
            <a:r>
              <a:rPr lang="en-US" altLang="zh-CN" baseline="-25000" dirty="0" err="1"/>
              <a:t>k</a:t>
            </a:r>
            <a:r>
              <a:rPr lang="en-US" altLang="zh-CN" dirty="0"/>
              <a:t> = 1 </a:t>
            </a:r>
            <a:r>
              <a:rPr lang="zh-CN" altLang="en-US" dirty="0"/>
              <a:t>↔ </a:t>
            </a:r>
            <a:r>
              <a:rPr lang="en-US" altLang="zh-CN" dirty="0"/>
              <a:t>a digit class k is present &amp; m</a:t>
            </a:r>
            <a:r>
              <a:rPr lang="en-US" altLang="zh-CN" baseline="30000" dirty="0"/>
              <a:t>+</a:t>
            </a:r>
            <a:r>
              <a:rPr lang="en-US" altLang="zh-CN" dirty="0"/>
              <a:t>=0.9 &amp; m</a:t>
            </a:r>
            <a:r>
              <a:rPr lang="en-US" altLang="zh-CN" baseline="30000" dirty="0"/>
              <a:t>-</a:t>
            </a:r>
            <a:r>
              <a:rPr lang="en-US" altLang="zh-CN" dirty="0"/>
              <a:t>=0.1</a:t>
            </a:r>
          </a:p>
          <a:p>
            <a:r>
              <a:rPr lang="en-US" altLang="zh-CN" dirty="0"/>
              <a:t>Total loss – the sum of the losses of all digit capsules.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CC7BF1-0717-4EF0-BD8A-BF6C25E6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02" y="2880631"/>
            <a:ext cx="9315395" cy="4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75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18181-132B-4ADF-BDAB-535B08E6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CapsNet</a:t>
            </a:r>
            <a:r>
              <a:rPr lang="en-US" altLang="zh-CN" dirty="0"/>
              <a:t> Architecture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D822BA-7507-44F3-9527-496117B77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3616"/>
            <a:ext cx="10515472" cy="46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61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31211-8815-4FFB-9629-A1975522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CapsNet</a:t>
            </a:r>
            <a:r>
              <a:rPr lang="en-US" altLang="zh-CN" dirty="0"/>
              <a:t> Architecture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7D5263-3195-4130-BBC7-686C62CC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8761"/>
            <a:ext cx="10518688" cy="34602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7AE9E6-AB15-4272-91B2-D50E5446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12" y="2058761"/>
            <a:ext cx="10515600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4982F-EB24-40CD-897D-9DBFECE3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Capsules on 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EB4E5-A9D0-445A-863C-B619D214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Baseline – conv -&gt; conv -&gt; conv -&gt; fc -&gt; fc -&gt; 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pPr lvl="1"/>
            <a:r>
              <a:rPr lang="en-US" altLang="zh-CN" dirty="0"/>
              <a:t>35.4M parameters</a:t>
            </a:r>
          </a:p>
          <a:p>
            <a:r>
              <a:rPr lang="en-US" altLang="zh-CN" dirty="0" err="1"/>
              <a:t>CapsNet</a:t>
            </a:r>
            <a:r>
              <a:rPr lang="en-US" altLang="zh-CN" dirty="0"/>
              <a:t> – conv -&gt; caps -&gt; fc -&gt; fc -&gt; 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pPr lvl="1"/>
            <a:r>
              <a:rPr lang="en-US" altLang="zh-CN" dirty="0"/>
              <a:t>8.2M parameters with reconstruction subnetwork</a:t>
            </a:r>
          </a:p>
          <a:p>
            <a:pPr lvl="1"/>
            <a:r>
              <a:rPr lang="en-US" altLang="zh-CN" dirty="0"/>
              <a:t>6.8M parameters without reconstruction subnetwork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C2B85D-35FA-4903-BD54-9F9AA423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85" y="4245775"/>
            <a:ext cx="8207829" cy="22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48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0254E-D97A-474F-9789-AEA7E63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Capsules on 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CC571-4218-4E11-8AFB-85962921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the individual dimensions of a capsule represent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AA120E-CBD4-4468-B8A8-AD983416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54" y="2551577"/>
            <a:ext cx="8908091" cy="362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70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77580-1D50-40EB-A3B3-BA53D0C6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Capsules on 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399D1-8415-4EEA-B717-B67E2C52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550" cy="4351338"/>
          </a:xfrm>
        </p:spPr>
        <p:txBody>
          <a:bodyPr/>
          <a:lstStyle/>
          <a:p>
            <a:r>
              <a:rPr lang="en-US" altLang="zh-CN" dirty="0" err="1"/>
              <a:t>MultiMNIST</a:t>
            </a:r>
            <a:r>
              <a:rPr lang="en-US" altLang="zh-CN" dirty="0"/>
              <a:t> segmenting</a:t>
            </a:r>
          </a:p>
          <a:p>
            <a:pPr lvl="1"/>
            <a:r>
              <a:rPr lang="en-US" altLang="zh-CN" dirty="0"/>
              <a:t>Parallel attention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7520BF-1974-4E9B-8D06-07A444C3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44450"/>
            <a:ext cx="657225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89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11822-4143-4D5B-AF1B-1C7F7C9D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Capsules on Other Datasets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2C7BD-622C-4283-82A5-E079B7F4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CIFAR-10 – 10.6% error</a:t>
            </a:r>
          </a:p>
          <a:p>
            <a:pPr lvl="1"/>
            <a:r>
              <a:rPr lang="en-US" altLang="zh-CN" dirty="0"/>
              <a:t>Introduce ‘none-of-the-above’ category for the routing </a:t>
            </a:r>
            <a:r>
              <a:rPr lang="en-US" altLang="zh-CN" dirty="0" err="1"/>
              <a:t>softmaxes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≈ </a:t>
            </a:r>
            <a:r>
              <a:rPr lang="en-US" altLang="zh-CN" dirty="0"/>
              <a:t>standard CNN applied to CIFAR-10 (</a:t>
            </a:r>
            <a:r>
              <a:rPr lang="en-US" altLang="zh-CN" dirty="0" err="1"/>
              <a:t>Zeiler</a:t>
            </a:r>
            <a:r>
              <a:rPr lang="en-US" altLang="zh-CN" dirty="0"/>
              <a:t> and Fergus [2013])</a:t>
            </a:r>
          </a:p>
          <a:p>
            <a:r>
              <a:rPr lang="en-US" altLang="zh-CN" dirty="0" err="1"/>
              <a:t>smallNORB</a:t>
            </a:r>
            <a:r>
              <a:rPr lang="en-US" altLang="zh-CN" dirty="0"/>
              <a:t> – 2.7% error</a:t>
            </a:r>
          </a:p>
          <a:p>
            <a:pPr lvl="1"/>
            <a:r>
              <a:rPr lang="en-US" altLang="zh-CN" dirty="0"/>
              <a:t>On-par with the state-of-the-art</a:t>
            </a:r>
          </a:p>
          <a:p>
            <a:r>
              <a:rPr lang="en-US" altLang="zh-CN" dirty="0"/>
              <a:t>SVHN – 4.3% error</a:t>
            </a:r>
          </a:p>
          <a:p>
            <a:endParaRPr lang="en-US" altLang="zh-CN" dirty="0"/>
          </a:p>
          <a:p>
            <a:r>
              <a:rPr lang="en-US" altLang="zh-CN" dirty="0"/>
              <a:t>Structure is still important!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570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AA754-EB6E-4C4D-8B98-A70561DF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351-F287-4540-A43B-E8B50A514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Substitution of BP? – Not exactly</a:t>
            </a:r>
          </a:p>
          <a:p>
            <a:pPr lvl="1"/>
            <a:r>
              <a:rPr lang="en-US" altLang="zh-CN" dirty="0"/>
              <a:t>Routing-by-agreement + BP</a:t>
            </a:r>
            <a:endParaRPr lang="zh-CN" altLang="en-US" dirty="0"/>
          </a:p>
          <a:p>
            <a:r>
              <a:rPr lang="en-US" altLang="zh-CN" dirty="0"/>
              <a:t>What’s good about Capsules?</a:t>
            </a:r>
          </a:p>
          <a:p>
            <a:pPr lvl="1"/>
            <a:r>
              <a:rPr lang="en-US" altLang="zh-CN" dirty="0"/>
              <a:t>Vector outputs</a:t>
            </a:r>
          </a:p>
          <a:p>
            <a:pPr lvl="1"/>
            <a:r>
              <a:rPr lang="en-US" altLang="zh-CN" dirty="0"/>
              <a:t>Parallel attention</a:t>
            </a:r>
          </a:p>
          <a:p>
            <a:pPr lvl="1"/>
            <a:r>
              <a:rPr lang="en-US" altLang="zh-CN" dirty="0"/>
              <a:t>Easy to explain</a:t>
            </a:r>
          </a:p>
          <a:p>
            <a:pPr lvl="1"/>
            <a:r>
              <a:rPr lang="en-US" altLang="zh-CN" dirty="0"/>
              <a:t>Spatial information preserved</a:t>
            </a:r>
          </a:p>
          <a:p>
            <a:r>
              <a:rPr lang="en-US" altLang="zh-CN" dirty="0"/>
              <a:t>What’s not so good about Capsules?</a:t>
            </a:r>
          </a:p>
          <a:p>
            <a:pPr lvl="1"/>
            <a:r>
              <a:rPr lang="en-US" altLang="zh-CN" dirty="0"/>
              <a:t>One entity per capsule only</a:t>
            </a:r>
          </a:p>
          <a:p>
            <a:pPr lvl="1"/>
            <a:r>
              <a:rPr lang="en-US" altLang="zh-CN" dirty="0"/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18224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4B560-1B92-499D-BCB1-A4C318EC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Code Embedding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891437E-1D46-42CF-98C1-9D4F278F2ADF}"/>
              </a:ext>
            </a:extLst>
          </p:cNvPr>
          <p:cNvGrpSpPr/>
          <p:nvPr/>
        </p:nvGrpSpPr>
        <p:grpSpPr>
          <a:xfrm>
            <a:off x="838200" y="3058062"/>
            <a:ext cx="10515600" cy="741875"/>
            <a:chOff x="838200" y="4433973"/>
            <a:chExt cx="10515600" cy="7418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2200BBE-4DEC-4963-B031-FFB220C25BBD}"/>
                </a:ext>
              </a:extLst>
            </p:cNvPr>
            <p:cNvSpPr/>
            <p:nvPr/>
          </p:nvSpPr>
          <p:spPr>
            <a:xfrm>
              <a:off x="838200" y="4433977"/>
              <a:ext cx="3068204" cy="741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Key Words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03A965-F7B5-4C6C-AE2A-BE861B0B18E3}"/>
                </a:ext>
              </a:extLst>
            </p:cNvPr>
            <p:cNvSpPr/>
            <p:nvPr/>
          </p:nvSpPr>
          <p:spPr>
            <a:xfrm>
              <a:off x="3906404" y="4433976"/>
              <a:ext cx="1032127" cy="741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Float’s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A70B72-462F-4A60-ADB3-4E52F6859724}"/>
                </a:ext>
              </a:extLst>
            </p:cNvPr>
            <p:cNvSpPr/>
            <p:nvPr/>
          </p:nvSpPr>
          <p:spPr>
            <a:xfrm>
              <a:off x="4938531" y="4433976"/>
              <a:ext cx="1032127" cy="741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Int’s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B2656B-383E-4904-A453-FE93C577A733}"/>
                </a:ext>
              </a:extLst>
            </p:cNvPr>
            <p:cNvSpPr/>
            <p:nvPr/>
          </p:nvSpPr>
          <p:spPr>
            <a:xfrm>
              <a:off x="5970657" y="4433975"/>
              <a:ext cx="1032127" cy="741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… …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719B93-4470-4988-9982-23889F94C93D}"/>
                </a:ext>
              </a:extLst>
            </p:cNvPr>
            <p:cNvSpPr/>
            <p:nvPr/>
          </p:nvSpPr>
          <p:spPr>
            <a:xfrm>
              <a:off x="7005394" y="4433974"/>
              <a:ext cx="1465746" cy="741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Constants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5FE8B2-5820-4B7F-96EA-5C72FDDD192B}"/>
                </a:ext>
              </a:extLst>
            </p:cNvPr>
            <p:cNvSpPr/>
            <p:nvPr/>
          </p:nvSpPr>
          <p:spPr>
            <a:xfrm>
              <a:off x="8471140" y="4433973"/>
              <a:ext cx="2882660" cy="7418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“Dynamic” section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27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266A-B4AB-495E-919B-DB31BD20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Code Embedding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E788536-515B-4A23-92BE-2CFB652C5958}"/>
              </a:ext>
            </a:extLst>
          </p:cNvPr>
          <p:cNvSpPr/>
          <p:nvPr/>
        </p:nvSpPr>
        <p:spPr>
          <a:xfrm>
            <a:off x="2950233" y="2626737"/>
            <a:ext cx="1846053" cy="1846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Basic</a:t>
            </a:r>
          </a:p>
          <a:p>
            <a:pPr algn="ctr"/>
            <a:r>
              <a:rPr lang="en-US" altLang="zh-CN" sz="2400" dirty="0"/>
              <a:t>LSTM</a:t>
            </a:r>
          </a:p>
          <a:p>
            <a:pPr algn="ctr"/>
            <a:r>
              <a:rPr lang="en-US" altLang="zh-CN" sz="2400" dirty="0"/>
              <a:t>Cell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54A324-37E4-4078-B44F-16B7198C765A}"/>
              </a:ext>
            </a:extLst>
          </p:cNvPr>
          <p:cNvSpPr/>
          <p:nvPr/>
        </p:nvSpPr>
        <p:spPr>
          <a:xfrm>
            <a:off x="4192437" y="5055071"/>
            <a:ext cx="1207698" cy="500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State(t-1)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F7FF433-FECD-4591-98FA-C853D1419EDE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4525938" y="4202442"/>
            <a:ext cx="270348" cy="852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FC8B6C3-687B-46B6-A066-4B2CD13EE6AC}"/>
              </a:ext>
            </a:extLst>
          </p:cNvPr>
          <p:cNvSpPr/>
          <p:nvPr/>
        </p:nvSpPr>
        <p:spPr>
          <a:xfrm>
            <a:off x="2346384" y="1544123"/>
            <a:ext cx="1207698" cy="500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Output(t)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DE877F-AB50-4E62-8AC2-3BE14F29364D}"/>
              </a:ext>
            </a:extLst>
          </p:cNvPr>
          <p:cNvSpPr/>
          <p:nvPr/>
        </p:nvSpPr>
        <p:spPr>
          <a:xfrm>
            <a:off x="4192437" y="1544123"/>
            <a:ext cx="1207698" cy="500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State(t)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20C8C9A-F6FE-4E90-AA82-F91A6FD0EFC0}"/>
              </a:ext>
            </a:extLst>
          </p:cNvPr>
          <p:cNvCxnSpPr>
            <a:stCxn id="4" idx="1"/>
            <a:endCxn id="13" idx="2"/>
          </p:cNvCxnSpPr>
          <p:nvPr/>
        </p:nvCxnSpPr>
        <p:spPr>
          <a:xfrm flipH="1" flipV="1">
            <a:off x="2950233" y="2044456"/>
            <a:ext cx="270348" cy="852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42F2E86-0C84-42EE-879B-409DE827FE93}"/>
              </a:ext>
            </a:extLst>
          </p:cNvPr>
          <p:cNvCxnSpPr>
            <a:cxnSpLocks/>
            <a:stCxn id="4" idx="7"/>
            <a:endCxn id="14" idx="2"/>
          </p:cNvCxnSpPr>
          <p:nvPr/>
        </p:nvCxnSpPr>
        <p:spPr>
          <a:xfrm flipV="1">
            <a:off x="4525938" y="2044456"/>
            <a:ext cx="270348" cy="852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连接符: 曲线 257">
            <a:extLst>
              <a:ext uri="{FF2B5EF4-FFF2-40B4-BE49-F238E27FC236}">
                <a16:creationId xmlns:a16="http://schemas.microsoft.com/office/drawing/2014/main" id="{CE5DFA65-901E-4DD7-883F-921BE68C596B}"/>
              </a:ext>
            </a:extLst>
          </p:cNvPr>
          <p:cNvCxnSpPr>
            <a:cxnSpLocks/>
            <a:stCxn id="14" idx="3"/>
            <a:endCxn id="375" idx="0"/>
          </p:cNvCxnSpPr>
          <p:nvPr/>
        </p:nvCxnSpPr>
        <p:spPr>
          <a:xfrm>
            <a:off x="5400135" y="1794290"/>
            <a:ext cx="2623858" cy="5827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>
            <a:extLst>
              <a:ext uri="{FF2B5EF4-FFF2-40B4-BE49-F238E27FC236}">
                <a16:creationId xmlns:a16="http://schemas.microsoft.com/office/drawing/2014/main" id="{5685FA8D-4631-4C2D-B4A4-8774979F1167}"/>
              </a:ext>
            </a:extLst>
          </p:cNvPr>
          <p:cNvSpPr/>
          <p:nvPr/>
        </p:nvSpPr>
        <p:spPr>
          <a:xfrm>
            <a:off x="2346384" y="5055070"/>
            <a:ext cx="1207698" cy="500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Input(t)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575983C3-F471-4D27-B301-B1FB0EC00191}"/>
              </a:ext>
            </a:extLst>
          </p:cNvPr>
          <p:cNvCxnSpPr>
            <a:cxnSpLocks/>
            <a:stCxn id="365" idx="0"/>
            <a:endCxn id="4" idx="3"/>
          </p:cNvCxnSpPr>
          <p:nvPr/>
        </p:nvCxnSpPr>
        <p:spPr>
          <a:xfrm flipV="1">
            <a:off x="2950233" y="4202442"/>
            <a:ext cx="270348" cy="8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矩形 368">
            <a:extLst>
              <a:ext uri="{FF2B5EF4-FFF2-40B4-BE49-F238E27FC236}">
                <a16:creationId xmlns:a16="http://schemas.microsoft.com/office/drawing/2014/main" id="{72CAAA27-9EAD-4C3B-BA31-5A320DCE67E3}"/>
              </a:ext>
            </a:extLst>
          </p:cNvPr>
          <p:cNvSpPr/>
          <p:nvPr/>
        </p:nvSpPr>
        <p:spPr>
          <a:xfrm>
            <a:off x="6339840" y="2626737"/>
            <a:ext cx="3368307" cy="140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“Memory”</a:t>
            </a:r>
            <a:endParaRPr lang="zh-CN" altLang="en-US" dirty="0"/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7D978A3B-2B67-4B6D-8772-6CA8865A04F9}"/>
              </a:ext>
            </a:extLst>
          </p:cNvPr>
          <p:cNvSpPr/>
          <p:nvPr/>
        </p:nvSpPr>
        <p:spPr>
          <a:xfrm>
            <a:off x="6339839" y="2377035"/>
            <a:ext cx="3368307" cy="1461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BFA2DBCD-D579-4787-A3CE-9891C8D73F8E}"/>
              </a:ext>
            </a:extLst>
          </p:cNvPr>
          <p:cNvSpPr/>
          <p:nvPr/>
        </p:nvSpPr>
        <p:spPr>
          <a:xfrm rot="5400000">
            <a:off x="9225642" y="3257087"/>
            <a:ext cx="1406798" cy="1461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7ABF04FD-89F5-4682-983E-22D030BF2797}"/>
              </a:ext>
            </a:extLst>
          </p:cNvPr>
          <p:cNvSpPr/>
          <p:nvPr/>
        </p:nvSpPr>
        <p:spPr>
          <a:xfrm>
            <a:off x="8595293" y="5816004"/>
            <a:ext cx="1406798" cy="500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Section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4" name="矩形 383">
            <a:extLst>
              <a:ext uri="{FF2B5EF4-FFF2-40B4-BE49-F238E27FC236}">
                <a16:creationId xmlns:a16="http://schemas.microsoft.com/office/drawing/2014/main" id="{AC813EA9-48F1-4F67-B41A-9790E2BAF8C0}"/>
              </a:ext>
            </a:extLst>
          </p:cNvPr>
          <p:cNvSpPr/>
          <p:nvPr/>
        </p:nvSpPr>
        <p:spPr>
          <a:xfrm>
            <a:off x="7269179" y="5816004"/>
            <a:ext cx="1207698" cy="500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Input(t)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86" name="连接符: 曲线 385">
            <a:extLst>
              <a:ext uri="{FF2B5EF4-FFF2-40B4-BE49-F238E27FC236}">
                <a16:creationId xmlns:a16="http://schemas.microsoft.com/office/drawing/2014/main" id="{72EF465E-E6E1-4C36-AF18-3DF4130E62D1}"/>
              </a:ext>
            </a:extLst>
          </p:cNvPr>
          <p:cNvCxnSpPr>
            <a:stCxn id="380" idx="0"/>
            <a:endCxn id="382" idx="3"/>
          </p:cNvCxnSpPr>
          <p:nvPr/>
        </p:nvCxnSpPr>
        <p:spPr>
          <a:xfrm>
            <a:off x="10002091" y="3330137"/>
            <a:ext cx="12700" cy="2736034"/>
          </a:xfrm>
          <a:prstGeom prst="curvedConnector3">
            <a:avLst>
              <a:gd name="adj1" fmla="val 67633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>
            <a:extLst>
              <a:ext uri="{FF2B5EF4-FFF2-40B4-BE49-F238E27FC236}">
                <a16:creationId xmlns:a16="http://schemas.microsoft.com/office/drawing/2014/main" id="{42F78DD9-BF4D-448E-8228-7988B046F6CC}"/>
              </a:ext>
            </a:extLst>
          </p:cNvPr>
          <p:cNvSpPr/>
          <p:nvPr/>
        </p:nvSpPr>
        <p:spPr>
          <a:xfrm>
            <a:off x="7269179" y="5055070"/>
            <a:ext cx="2745612" cy="500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Real Input(t)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89" name="直接箭头连接符 388">
            <a:extLst>
              <a:ext uri="{FF2B5EF4-FFF2-40B4-BE49-F238E27FC236}">
                <a16:creationId xmlns:a16="http://schemas.microsoft.com/office/drawing/2014/main" id="{C5341212-06D2-47E6-93BE-2EA49E44AC6F}"/>
              </a:ext>
            </a:extLst>
          </p:cNvPr>
          <p:cNvCxnSpPr>
            <a:cxnSpLocks/>
            <a:stCxn id="384" idx="0"/>
            <a:endCxn id="387" idx="2"/>
          </p:cNvCxnSpPr>
          <p:nvPr/>
        </p:nvCxnSpPr>
        <p:spPr>
          <a:xfrm flipV="1">
            <a:off x="7873028" y="5555403"/>
            <a:ext cx="768957" cy="260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BB138A2D-0852-4A4D-851D-518A024EB4D0}"/>
              </a:ext>
            </a:extLst>
          </p:cNvPr>
          <p:cNvCxnSpPr>
            <a:cxnSpLocks/>
            <a:stCxn id="382" idx="0"/>
            <a:endCxn id="387" idx="2"/>
          </p:cNvCxnSpPr>
          <p:nvPr/>
        </p:nvCxnSpPr>
        <p:spPr>
          <a:xfrm flipH="1" flipV="1">
            <a:off x="8641985" y="5555403"/>
            <a:ext cx="656707" cy="260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连接符: 曲线 394">
            <a:extLst>
              <a:ext uri="{FF2B5EF4-FFF2-40B4-BE49-F238E27FC236}">
                <a16:creationId xmlns:a16="http://schemas.microsoft.com/office/drawing/2014/main" id="{7515909D-6312-43E5-8A2B-A0DE21ADA0C9}"/>
              </a:ext>
            </a:extLst>
          </p:cNvPr>
          <p:cNvCxnSpPr>
            <a:cxnSpLocks/>
            <a:stCxn id="387" idx="1"/>
            <a:endCxn id="401" idx="2"/>
          </p:cNvCxnSpPr>
          <p:nvPr/>
        </p:nvCxnSpPr>
        <p:spPr>
          <a:xfrm rot="10800000" flipV="1">
            <a:off x="2177209" y="5305237"/>
            <a:ext cx="5091970" cy="250166"/>
          </a:xfrm>
          <a:prstGeom prst="curvedConnector4">
            <a:avLst>
              <a:gd name="adj1" fmla="val 28140"/>
              <a:gd name="adj2" fmla="val 3944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>
            <a:extLst>
              <a:ext uri="{FF2B5EF4-FFF2-40B4-BE49-F238E27FC236}">
                <a16:creationId xmlns:a16="http://schemas.microsoft.com/office/drawing/2014/main" id="{8E3A427A-4BA9-45C6-808B-1908F7FEF33F}"/>
              </a:ext>
            </a:extLst>
          </p:cNvPr>
          <p:cNvSpPr/>
          <p:nvPr/>
        </p:nvSpPr>
        <p:spPr>
          <a:xfrm>
            <a:off x="804403" y="5055070"/>
            <a:ext cx="2745612" cy="500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Real Input(t)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4E6AA23F-C0D5-4683-B30C-1857813B19A0}"/>
              </a:ext>
            </a:extLst>
          </p:cNvPr>
          <p:cNvSpPr/>
          <p:nvPr/>
        </p:nvSpPr>
        <p:spPr>
          <a:xfrm>
            <a:off x="558800" y="1346216"/>
            <a:ext cx="11074400" cy="537464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8" name="文本框 407">
            <a:extLst>
              <a:ext uri="{FF2B5EF4-FFF2-40B4-BE49-F238E27FC236}">
                <a16:creationId xmlns:a16="http://schemas.microsoft.com/office/drawing/2014/main" id="{1BF64E28-04E0-4B94-9DDF-19C2ED56CB16}"/>
              </a:ext>
            </a:extLst>
          </p:cNvPr>
          <p:cNvSpPr txBox="1"/>
          <p:nvPr/>
        </p:nvSpPr>
        <p:spPr>
          <a:xfrm>
            <a:off x="558800" y="6137683"/>
            <a:ext cx="306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New LSTM Cell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7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5" grpId="0" animBg="1"/>
      <p:bldP spid="380" grpId="0" animBg="1"/>
      <p:bldP spid="382" grpId="0" animBg="1"/>
      <p:bldP spid="384" grpId="0" animBg="1"/>
      <p:bldP spid="387" grpId="0" animBg="1"/>
      <p:bldP spid="401" grpId="0" animBg="1"/>
      <p:bldP spid="407" grpId="0" animBg="1"/>
      <p:bldP spid="4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AA851-9900-48C5-888B-4A74B4C1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Code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649EF-4816-4D9F-B7C6-B7EF6D90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POJ classification</a:t>
            </a:r>
          </a:p>
          <a:p>
            <a:pPr lvl="1"/>
            <a:r>
              <a:rPr lang="en-US" altLang="zh-CN" dirty="0"/>
              <a:t>Almost the same …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04BE82-60F3-47BA-A103-2E5B2712D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5" y="2823399"/>
            <a:ext cx="4763585" cy="33535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961CBC-E9C8-4DAF-B374-0009BB31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15" y="2823399"/>
            <a:ext cx="4763585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2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51F5-A20A-4FA8-972F-DC0A7A94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Code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1A48A-36C0-4E71-A16C-5474DC9F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POJ code generation</a:t>
            </a:r>
          </a:p>
          <a:p>
            <a:pPr lvl="1"/>
            <a:r>
              <a:rPr lang="en-US" altLang="zh-CN" dirty="0"/>
              <a:t>Still almost the same …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AB99AB-83E6-4894-9458-642445AB4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15" y="2823399"/>
            <a:ext cx="4763585" cy="33535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FAF659-6BA8-4C3A-AEC2-FA73545F4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5" y="2823399"/>
            <a:ext cx="4763585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0B24A-D527-4B6B-ABCF-1FD2D893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To-do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A3711-4D09-4D86-A7E1-F37F3F84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on other datasets</a:t>
            </a:r>
          </a:p>
          <a:p>
            <a:r>
              <a:rPr lang="en-US" altLang="zh-CN" dirty="0"/>
              <a:t>Examine the “memory” and the dynamic 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86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C7F9E-E642-4F50-B213-05604581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story begins …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982F917-C3BC-4677-AF89-55C2C4A65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8311"/>
            <a:ext cx="10515600" cy="37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4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1217</Words>
  <Application>Microsoft Office PowerPoint</Application>
  <PresentationFormat>宽屏</PresentationFormat>
  <Paragraphs>253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等线 Light</vt:lpstr>
      <vt:lpstr>Arial</vt:lpstr>
      <vt:lpstr>Cambria Math</vt:lpstr>
      <vt:lpstr>Office 主题​​</vt:lpstr>
      <vt:lpstr>CAPSULES</vt:lpstr>
      <vt:lpstr>To-do List</vt:lpstr>
      <vt:lpstr>About Code Embedding</vt:lpstr>
      <vt:lpstr>About Code Embedding</vt:lpstr>
      <vt:lpstr>About Code Embedding</vt:lpstr>
      <vt:lpstr>About Code Embedding</vt:lpstr>
      <vt:lpstr>About Code Embedding</vt:lpstr>
      <vt:lpstr>To-do Work</vt:lpstr>
      <vt:lpstr>The story begins …</vt:lpstr>
      <vt:lpstr>What’s wrong with CNN?</vt:lpstr>
      <vt:lpstr>What are ‘capsules’?</vt:lpstr>
      <vt:lpstr>What are ‘capsules’?</vt:lpstr>
      <vt:lpstr>PowerPoint 演示文稿</vt:lpstr>
      <vt:lpstr>Difficulty</vt:lpstr>
      <vt:lpstr>Problem</vt:lpstr>
      <vt:lpstr>Transforming Auto-encoders</vt:lpstr>
      <vt:lpstr>Demonstration</vt:lpstr>
      <vt:lpstr>PowerPoint 演示文稿</vt:lpstr>
      <vt:lpstr>Affine transformation</vt:lpstr>
      <vt:lpstr>Complex 3D Affine Transformation</vt:lpstr>
      <vt:lpstr>PowerPoint 演示文稿</vt:lpstr>
      <vt:lpstr>Brief Sum-up</vt:lpstr>
      <vt:lpstr>Converting digital to capsule vector is possible.</vt:lpstr>
      <vt:lpstr>The story goes on …</vt:lpstr>
      <vt:lpstr>Stick with Capsules </vt:lpstr>
      <vt:lpstr>PowerPoint 演示文稿</vt:lpstr>
      <vt:lpstr>How to compute the vectors?</vt:lpstr>
      <vt:lpstr>How to compute the vectors?</vt:lpstr>
      <vt:lpstr>How to compute the vectors?</vt:lpstr>
      <vt:lpstr>Routing-by-Agreement Algorithm</vt:lpstr>
      <vt:lpstr>PowerPoint 演示文稿</vt:lpstr>
      <vt:lpstr>Margin Loss</vt:lpstr>
      <vt:lpstr>CapsNet Architecture</vt:lpstr>
      <vt:lpstr>CapsNet Architecture</vt:lpstr>
      <vt:lpstr>Capsules on MNIST</vt:lpstr>
      <vt:lpstr>Capsules on MNIST</vt:lpstr>
      <vt:lpstr>Capsules on MNIST</vt:lpstr>
      <vt:lpstr>Capsules on Other Datasets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CAPSULES</dc:title>
  <dc:creator>635615042@qq.com</dc:creator>
  <cp:lastModifiedBy>635615042@qq.com</cp:lastModifiedBy>
  <cp:revision>45</cp:revision>
  <dcterms:created xsi:type="dcterms:W3CDTF">2017-11-18T11:30:54Z</dcterms:created>
  <dcterms:modified xsi:type="dcterms:W3CDTF">2017-11-21T11:29:42Z</dcterms:modified>
</cp:coreProperties>
</file>