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71F8-40F6-4174-B53D-7727EEC8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91827-783B-41F4-B3C8-E899AC7E8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5DA7B-CF3E-4722-8F23-5FCFCBA7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5DCFF-1384-42E5-A9D8-18EE6153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513BB-6958-4638-AB79-155F87E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A908-D038-43FB-8A8D-9BE5E05E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BE50A-9232-4511-B35B-AFD40B439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B6D4-0509-41AA-A214-92E3EAE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C104-38DC-4C1B-A7A1-B1343BE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17583-09D0-47F4-B6BB-41D9B8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11E1C-FA5F-4CA6-9700-247775FA7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129D1-A070-4F88-8279-E6FA0FB5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7DAED-59AC-47B1-97A6-6F575B8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E1961-FAD7-41E5-9745-F3E5AEAE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59790-8062-4E6D-B4FE-A96F592A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5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DA11-94BF-4180-AA11-CDAF350F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8F6C-C9B2-4E2B-8FC2-B496AD1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5BE45-2992-4C63-8F31-4932D871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F037-DFF4-422C-8DC2-4C34A95B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4166-FC57-4677-82B2-BA14B3C4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EFFA-E3FE-4C8A-891D-6A632E8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7D8EB-FF28-4064-B87F-73FEEB86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D83F-2AB2-4FC9-9252-CEB14EA7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DC0FD-5ABA-49D1-93AA-FD5CDE14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182BA-2019-4C50-9221-F6C9F4FA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8D7E-5279-4C2C-A455-E3633695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B34BE-A5FD-41AB-B313-4C814E04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8758D-772D-4AB1-B92A-735963A3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3469D-B777-434D-884D-2F38B5C5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CF12B-5D24-4F97-8CF3-CAFE6C65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BDD27-602D-4D2D-8FF4-5F7CC691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6D61-006B-4FAC-A8CF-3DD0F7E2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9E5E-9295-4AD9-902F-287DA6F2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78F32-E584-4EFF-8015-E7943CC8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2E730-69BF-420B-ADE2-6CC910904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FACB2-5F32-4D63-825D-EADB0081D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25AF5-1E4E-4C3F-976F-ACB356D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DDC2-54DB-4FA1-98AC-7985FD63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C32B0-9C42-4879-830A-3401A43C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5E826-7CEE-4EAF-A167-EDB2552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CD9C-FA97-49A3-81C9-56FC283E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BD56B-E616-459B-AC37-6F290C64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F4BBF1-32D5-4C54-820A-B5F600F7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266D7-D7F5-4E09-81BE-74B04328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440F6-15D0-4997-A9C4-BBEB60C4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CAF6F-FA26-4E9B-8958-BD0268B3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ED48-D73E-4F09-AE82-6E9B2D31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657E-7F4A-4803-A7E0-C78F330E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C82FC-77E8-4D59-A391-FF0F57D6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73710-158B-4961-92FC-3D9DD374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AFB49-77CC-4208-9260-38CFE31E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54205-1294-4202-BCCF-3BCE0F30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8849-C8D3-4B01-B2D8-A543EE40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DABF2-CB96-4363-878A-2165493EE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0A243-D278-4CB7-80E0-08AF4A27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13D39-1025-48D1-A471-3F0389ED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0F905-FE65-4374-B6C4-81790905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4399D-166E-4F27-9B98-47EB7EE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B30B52-DAEC-42B7-B09A-60C0A430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FA951-34B5-4834-A328-24C3F0FD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3015F-076F-4E46-813D-C4E2944B7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F473-5BBA-4E15-A2A1-B5129CA3C85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5DC8F-8287-473D-A560-AE57E2DFA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0921-F155-44B6-AEE1-CC99EE05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6BE5-F200-467D-A5E2-AA54794BB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0Bz8a_Dbh9Qhbfll6bVpmNUtUcFdjYmF2SEpmZUZUcVNiMUw1TWN6RDV3a0JHT3kxLVhVR2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C-John/Yahoo-Answers-Topic-Classification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85A7-65AB-40BD-A1AF-D91E0D41F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Embedding with Context Information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04D61-53FC-426A-9440-8E706771B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 </a:t>
            </a:r>
            <a:r>
              <a:rPr lang="zh-CN" altLang="en-US" dirty="0"/>
              <a:t>张煌昭</a:t>
            </a:r>
            <a:endParaRPr lang="en-US" altLang="zh-CN" dirty="0"/>
          </a:p>
          <a:p>
            <a:r>
              <a:rPr lang="en-US" altLang="zh-CN" dirty="0"/>
              <a:t>Yuan Pei College </a:t>
            </a:r>
            <a:r>
              <a:rPr lang="zh-CN" altLang="en-US" dirty="0"/>
              <a:t>元培学院</a:t>
            </a:r>
            <a:endParaRPr lang="en-US" altLang="zh-CN" dirty="0"/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94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7D05-0FE1-4F82-AE94-907BEA6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BAD2F-E618-429A-A553-F6FDD931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749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CE-LSTM – Context Embedding LSTM</a:t>
            </a:r>
          </a:p>
          <a:p>
            <a:endParaRPr lang="en-US" altLang="zh-CN" dirty="0"/>
          </a:p>
          <a:p>
            <a:r>
              <a:rPr lang="en-US" altLang="zh-CN" dirty="0"/>
              <a:t>CE-LSTM with proper slot memory hyper parameter performs better than Basic-LSTM, when other architectures are all the same, on this artificial sequence classification dataset.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0FB1C2-DA97-4C06-A12A-041121A2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99" y="1825625"/>
            <a:ext cx="3022850" cy="21280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458310-35F2-4B2A-BF82-40C255A8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99" y="4048877"/>
            <a:ext cx="3022849" cy="2128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381C00-3C9F-4242-A660-6CACE7D9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951" y="1825625"/>
            <a:ext cx="3022849" cy="2128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A410C8-2E2F-410B-962C-DBE5FFE6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950" y="4087874"/>
            <a:ext cx="3022849" cy="20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230C-40C1-464A-803D-050D1C3B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BFDF7-6CDB-4668-9A2E-B853E227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Slot Number</a:t>
            </a:r>
          </a:p>
          <a:p>
            <a:pPr lvl="1"/>
            <a:r>
              <a:rPr lang="en-US" altLang="zh-CN" dirty="0"/>
              <a:t>Too small – degenerate into Basic-LSTM, or even worse.</a:t>
            </a:r>
          </a:p>
          <a:p>
            <a:pPr lvl="1"/>
            <a:r>
              <a:rPr lang="en-US" altLang="zh-CN" dirty="0"/>
              <a:t>Too large – waste of memory, and waste of CPU time.</a:t>
            </a:r>
          </a:p>
          <a:p>
            <a:pPr lvl="1"/>
            <a:r>
              <a:rPr lang="en-US" altLang="zh-CN" dirty="0"/>
              <a:t>Rule-of-thumbs on GE/LT dataset – same order of magnitude with vocabulary size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9680B1-BF7F-4674-983E-0418B65CD46B}"/>
              </a:ext>
            </a:extLst>
          </p:cNvPr>
          <p:cNvGrpSpPr/>
          <p:nvPr/>
        </p:nvGrpSpPr>
        <p:grpSpPr>
          <a:xfrm>
            <a:off x="185239" y="3788228"/>
            <a:ext cx="11821521" cy="3069771"/>
            <a:chOff x="185058" y="3019047"/>
            <a:chExt cx="11821521" cy="31707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050AA72-DD9D-435F-AB87-079C3757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58" y="3019047"/>
              <a:ext cx="2320035" cy="16033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477E93-B22D-4418-9F20-E1D3E246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58" y="4622422"/>
              <a:ext cx="2320035" cy="15545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22D5C4-F367-4153-B4D8-851DC9831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4080" y="3019047"/>
              <a:ext cx="2320035" cy="158676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91945DF-5929-4325-BD08-9E44A3D40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5093" y="4626223"/>
              <a:ext cx="2369022" cy="156355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E6A13A-533C-4664-A9D6-7D6B7366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3103" y="3019047"/>
              <a:ext cx="2320036" cy="158676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5C42237-F87A-4A38-B400-66FD6EC4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3104" y="4605807"/>
              <a:ext cx="2320035" cy="153122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42EB3CC-8962-4EFA-86C5-0F764804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2126" y="3019047"/>
              <a:ext cx="2344329" cy="16033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4D19B19-8EE3-4B13-9070-B5F4E5CA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92126" y="4605807"/>
              <a:ext cx="2344329" cy="1547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F27A27A-D5F8-479F-AABC-AA73653BB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39513" y="3019047"/>
              <a:ext cx="2344329" cy="158693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F36432-762B-4A0B-ABA7-21F40C435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85442" y="4605807"/>
              <a:ext cx="2321137" cy="15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24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04E79-A932-4FBC-B1D4-B28C286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54762-74DD-4C06-A397-7C9C66F6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the context vector really about context?</a:t>
            </a:r>
          </a:p>
          <a:p>
            <a:pPr lvl="1"/>
            <a:r>
              <a:rPr lang="en-US" altLang="zh-CN" dirty="0"/>
              <a:t>Get each context vector for each time-step in each sequence.</a:t>
            </a:r>
          </a:p>
          <a:p>
            <a:pPr lvl="1"/>
            <a:r>
              <a:rPr lang="en-US" altLang="zh-CN" dirty="0"/>
              <a:t>Obviously, the input of the last time-step is partial of the context of the input of the current time-step. Call the input vector and the context vector a “close context pair”.</a:t>
            </a:r>
          </a:p>
          <a:p>
            <a:pPr lvl="1"/>
            <a:r>
              <a:rPr lang="en-US" altLang="zh-CN" dirty="0"/>
              <a:t>Get every close context pair. Do a 2d-PCA on the memory slot, and perform the same transformation on the context vectors in the close context pairs.</a:t>
            </a:r>
          </a:p>
          <a:p>
            <a:pPr lvl="1"/>
            <a:r>
              <a:rPr lang="en-US" altLang="zh-CN" dirty="0"/>
              <a:t>Plot the transformed context vectors.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What’s context in this task? – Are the previous tokens digits or blanks?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616C-1570-4E54-A668-C75E6BE5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A2034E-C0EB-4FE5-8FDB-4434E3CD8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755"/>
            <a:ext cx="2432957" cy="16219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9419C7-16CD-4401-BF8E-177FB067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3726"/>
            <a:ext cx="2432957" cy="16219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634D2C-7E53-4660-938F-A487EAE79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1599783"/>
            <a:ext cx="2432957" cy="16219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A633CFD-0090-499B-BC52-600AA2310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9783"/>
            <a:ext cx="2432958" cy="16219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602C0A0-B2E8-462F-B44F-433BF119E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3221754"/>
            <a:ext cx="2432957" cy="162197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B17D2A6-E9D3-4494-857A-A190FAFCF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4843725"/>
            <a:ext cx="2432956" cy="162197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056039B-7FF3-4EF1-A54A-A0EAB6C55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3" y="1599783"/>
            <a:ext cx="2432957" cy="162197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A13C204-50B7-4703-B770-1B23224D7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3" y="3221753"/>
            <a:ext cx="2432956" cy="162197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E3E271C-C7FF-447C-A853-1E6FFA459C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3" y="4841682"/>
            <a:ext cx="2432956" cy="162197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866059B-F5FC-494E-A601-A147D7A6F8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69" y="1599783"/>
            <a:ext cx="2429891" cy="161992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26A4601-05BA-4DD6-8E2F-005A2D206E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60" y="4841682"/>
            <a:ext cx="2429891" cy="1619927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569EE1-85DD-4E71-814C-7FA7723DFB05}"/>
              </a:ext>
            </a:extLst>
          </p:cNvPr>
          <p:cNvCxnSpPr/>
          <p:nvPr/>
        </p:nvCxnSpPr>
        <p:spPr>
          <a:xfrm flipH="1">
            <a:off x="7576457" y="2579914"/>
            <a:ext cx="3559629" cy="388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9086B6-A1B6-4C76-9F6A-7680643B17BE}"/>
              </a:ext>
            </a:extLst>
          </p:cNvPr>
          <p:cNvSpPr txBox="1"/>
          <p:nvPr/>
        </p:nvSpPr>
        <p:spPr>
          <a:xfrm>
            <a:off x="7730042" y="433609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Digits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5B2761-AD91-47D3-8BBD-B1C6BE0656B1}"/>
              </a:ext>
            </a:extLst>
          </p:cNvPr>
          <p:cNvSpPr txBox="1"/>
          <p:nvPr/>
        </p:nvSpPr>
        <p:spPr>
          <a:xfrm>
            <a:off x="9906840" y="421240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478CA-0C3E-4AC1-8BCB-D5406417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C645-02A0-47A5-81C8-9C1BF59A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memory slots?</a:t>
            </a:r>
          </a:p>
          <a:p>
            <a:pPr lvl="1"/>
            <a:r>
              <a:rPr lang="en-US" altLang="zh-CN" dirty="0"/>
              <a:t>Get the input of the last time-step and the selection vector of the current time-step, called a “close selection pair”.</a:t>
            </a:r>
          </a:p>
          <a:p>
            <a:pPr lvl="1"/>
            <a:r>
              <a:rPr lang="en-US" altLang="zh-CN" dirty="0"/>
              <a:t>Perform frequent pattern mining. Mine for frequent selection pattern of each type of input under different min-support.</a:t>
            </a:r>
          </a:p>
          <a:p>
            <a:pPr lvl="1"/>
            <a:r>
              <a:rPr lang="en-US" altLang="zh-CN" dirty="0"/>
              <a:t>Label those frequent slots on the transformed slot map.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75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77262-7C58-4B82-ADB6-2383C29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789D4-4A37-4308-B66E-6411E7A7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Min-Support = 0.05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Min-Support = 0.1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Maybe, each slot represents a piece of “meta-context information”.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70747-D548-44E9-B27E-67B82C2B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2320018"/>
            <a:ext cx="7096125" cy="781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82CEE0-8BF4-45F4-B541-50E2C388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39" y="1825625"/>
            <a:ext cx="4750882" cy="320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A8EA0-B9FF-4FC5-A73D-EA812F51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9" y="3773485"/>
            <a:ext cx="7115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0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1EB27-965F-46FA-ACAA-78E6540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F6518-3B86-4CD3-9B1F-C40820DB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 slot memory hyper parameters makes CE-LSTM convergent much more quickly than Basic-LSMT on GE/LT task.</a:t>
            </a:r>
          </a:p>
          <a:p>
            <a:r>
              <a:rPr lang="en-US" altLang="zh-CN" dirty="0"/>
              <a:t>Polysemy and synonym phenomena arise in the context vectors, which meets expectation.</a:t>
            </a:r>
          </a:p>
          <a:p>
            <a:r>
              <a:rPr lang="en-US" altLang="zh-CN" dirty="0"/>
              <a:t>Each memory slot may contains a “meta-context information”. The model select different slot based on the state, and generate the context vector.</a:t>
            </a:r>
          </a:p>
          <a:p>
            <a:r>
              <a:rPr lang="en-US" altLang="zh-CN" dirty="0"/>
              <a:t>Rule-of-thumb: slot number has the same order of magnitude with vocabulary size; slot width (dimension of context vector) number has the same order of magnitude with input vector width.</a:t>
            </a:r>
          </a:p>
        </p:txBody>
      </p:sp>
    </p:spTree>
    <p:extLst>
      <p:ext uri="{BB962C8B-B14F-4D97-AF65-F5344CB8AC3E}">
        <p14:creationId xmlns:p14="http://schemas.microsoft.com/office/powerpoint/2010/main" val="33913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693B-9776-41D8-AE37-0BFF399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NLP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F8C6-68D5-48EE-B373-D7C8FBA2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Text Topic Classification</a:t>
            </a:r>
          </a:p>
          <a:p>
            <a:pPr lvl="1"/>
            <a:r>
              <a:rPr lang="en-US" altLang="zh-CN" dirty="0"/>
              <a:t>AG’s News</a:t>
            </a:r>
          </a:p>
          <a:p>
            <a:pPr lvl="1"/>
            <a:r>
              <a:rPr lang="en-US" altLang="zh-CN" dirty="0" err="1"/>
              <a:t>Dbpedia</a:t>
            </a:r>
            <a:endParaRPr lang="en-US" altLang="zh-CN" dirty="0"/>
          </a:p>
          <a:p>
            <a:pPr lvl="1"/>
            <a:r>
              <a:rPr lang="en-US" altLang="zh-CN" dirty="0"/>
              <a:t>Yahoo! Answers</a:t>
            </a:r>
          </a:p>
          <a:p>
            <a:pPr lvl="1"/>
            <a:r>
              <a:rPr lang="en-US" altLang="zh-CN" dirty="0"/>
              <a:t>Amazon Review Full/Polarity</a:t>
            </a:r>
          </a:p>
          <a:p>
            <a:pPr lvl="1"/>
            <a:r>
              <a:rPr lang="en-US" altLang="zh-CN" dirty="0" err="1"/>
              <a:t>Sogou</a:t>
            </a:r>
            <a:r>
              <a:rPr lang="en-US" altLang="zh-CN" dirty="0"/>
              <a:t> News</a:t>
            </a:r>
          </a:p>
          <a:p>
            <a:pPr lvl="1"/>
            <a:r>
              <a:rPr lang="en-US" altLang="zh-CN" dirty="0"/>
              <a:t>Yelp Review Full/Polarity</a:t>
            </a:r>
          </a:p>
          <a:p>
            <a:endParaRPr lang="en-US" altLang="zh-CN" dirty="0"/>
          </a:p>
          <a:p>
            <a:r>
              <a:rPr lang="en-US" altLang="zh-CN" dirty="0"/>
              <a:t>All available at: </a:t>
            </a:r>
            <a:r>
              <a:rPr lang="en-US" altLang="zh-CN" dirty="0">
                <a:hlinkClick r:id="rId2"/>
              </a:rPr>
              <a:t>https://drive.google.com/drive/folders/0Bz8a_Dbh9Qhbfll6bVpmNUtUcFdjYmF2SEpmZUZUcVNiMUw1TWN6RDV3a0JHT3kxLVhVR2M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11721D58-A4C4-404E-849C-7A2F9CF8CB6E}"/>
              </a:ext>
            </a:extLst>
          </p:cNvPr>
          <p:cNvSpPr/>
          <p:nvPr/>
        </p:nvSpPr>
        <p:spPr>
          <a:xfrm>
            <a:off x="3804558" y="3020786"/>
            <a:ext cx="326571" cy="244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0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8068-07DE-462D-A01E-640FBD0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NLP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064E7-7F16-4C29-8492-0E7851F6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Yahoo! Answers Dataset</a:t>
            </a:r>
          </a:p>
          <a:p>
            <a:pPr lvl="1"/>
            <a:r>
              <a:rPr lang="en-US" altLang="zh-CN" dirty="0"/>
              <a:t>1,400,000 pieces of train data</a:t>
            </a:r>
          </a:p>
          <a:p>
            <a:pPr lvl="1"/>
            <a:r>
              <a:rPr lang="en-US" altLang="zh-CN" dirty="0"/>
              <a:t>60,000 pieces of test data</a:t>
            </a:r>
          </a:p>
          <a:p>
            <a:pPr lvl="1"/>
            <a:r>
              <a:rPr lang="en-US" altLang="zh-CN" dirty="0"/>
              <a:t>Each piece of data contains: a question title, a question description in detail (optional), an answer (selected from many answers), a topic label.</a:t>
            </a:r>
          </a:p>
          <a:p>
            <a:pPr lvl="1"/>
            <a:r>
              <a:rPr lang="en-US" altLang="zh-CN" dirty="0"/>
              <a:t>Topic labels are integers from 1 to 10. The dataset is already balanced.</a:t>
            </a:r>
          </a:p>
          <a:p>
            <a:endParaRPr lang="en-US" altLang="zh-CN" dirty="0"/>
          </a:p>
          <a:p>
            <a:r>
              <a:rPr lang="en-US" altLang="zh-CN" dirty="0"/>
              <a:t>Question Topic Classification Task</a:t>
            </a:r>
          </a:p>
          <a:p>
            <a:pPr lvl="1"/>
            <a:r>
              <a:rPr lang="en-US" altLang="zh-CN" dirty="0"/>
              <a:t>Concatenate the question title and question description as the whole question. Use the original label as the question label.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50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05CA-6790-45BD-92DE-D7F83153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NLP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7952C-9F0A-4A40-A06A-CAAF8F9A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questions: sequence length &lt;= 100</a:t>
            </a:r>
          </a:p>
          <a:p>
            <a:pPr lvl="1"/>
            <a:r>
              <a:rPr lang="en-US" altLang="zh-CN" dirty="0"/>
              <a:t>Train-set: 1,296,335 questions</a:t>
            </a:r>
          </a:p>
          <a:p>
            <a:pPr lvl="1"/>
            <a:r>
              <a:rPr lang="en-US" altLang="zh-CN" dirty="0"/>
              <a:t>Test-set: 55133 questions</a:t>
            </a:r>
          </a:p>
          <a:p>
            <a:r>
              <a:rPr lang="en-US" altLang="zh-CN" dirty="0"/>
              <a:t>Vocabulary size: ~340,000</a:t>
            </a:r>
          </a:p>
          <a:p>
            <a:endParaRPr lang="en-US" altLang="zh-CN" dirty="0"/>
          </a:p>
          <a:p>
            <a:r>
              <a:rPr lang="en-US" altLang="zh-CN" dirty="0"/>
              <a:t>Available at: </a:t>
            </a:r>
            <a:r>
              <a:rPr lang="en-US" altLang="zh-CN" dirty="0">
                <a:hlinkClick r:id="rId2"/>
              </a:rPr>
              <a:t>https://github.com/LC-John/Yahoo-Answers-Topic-Classification-Dataset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21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E126-77E2-4867-A39D-FE7F88E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5CF-75DD-4C5C-BD42-6174B20C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The Model to Achieve Context Embedding</a:t>
            </a:r>
          </a:p>
          <a:p>
            <a:r>
              <a:rPr lang="en-US" altLang="zh-CN" dirty="0"/>
              <a:t>Experiment on Artificial Dataset</a:t>
            </a:r>
          </a:p>
          <a:p>
            <a:r>
              <a:rPr lang="en-US" altLang="zh-CN" dirty="0"/>
              <a:t>Experiment on NLP Task</a:t>
            </a:r>
          </a:p>
          <a:p>
            <a:r>
              <a:rPr lang="en-US" altLang="zh-CN" dirty="0"/>
              <a:t>Experiment on Source Code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4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1BA7-791C-4526-96C5-E5466D36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Experiment on NLP Task &amp; Source Code Task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24B7E-D0F1-46A2-BE6B-FFA3AAAD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</a:p>
          <a:p>
            <a:pPr lvl="1"/>
            <a:r>
              <a:rPr lang="en-US" altLang="zh-CN" dirty="0"/>
              <a:t>Still running … 10 epochs per day …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Source Code</a:t>
            </a:r>
          </a:p>
          <a:p>
            <a:pPr lvl="1"/>
            <a:r>
              <a:rPr lang="en-US" altLang="zh-CN" dirty="0"/>
              <a:t>… … 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27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3E3CC-2597-46E7-A6FE-6F44E08F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END. </a:t>
            </a:r>
            <a:r>
              <a:rPr lang="en-US" altLang="zh-CN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8C18-C2D3-4806-9527-47568B68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1736-73D4-4A0A-81AB-2FC65A5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A76BA-9C5F-472F-B252-8C54EBA8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UID’s in source code</a:t>
            </a:r>
          </a:p>
          <a:p>
            <a:pPr lvl="1"/>
            <a:r>
              <a:rPr lang="en-US" altLang="zh-CN" dirty="0"/>
              <a:t>‘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’ in different programs have different meanings.</a:t>
            </a:r>
          </a:p>
          <a:p>
            <a:pPr lvl="1"/>
            <a:r>
              <a:rPr lang="en-US" altLang="zh-CN" dirty="0"/>
              <a:t>‘</a:t>
            </a:r>
            <a:r>
              <a:rPr lang="en-US" altLang="zh-CN" dirty="0" err="1"/>
              <a:t>int</a:t>
            </a:r>
            <a:r>
              <a:rPr lang="en-US" altLang="zh-CN" dirty="0"/>
              <a:t> a’ and ‘</a:t>
            </a:r>
            <a:r>
              <a:rPr lang="en-US" altLang="zh-CN" dirty="0" err="1"/>
              <a:t>int</a:t>
            </a:r>
            <a:r>
              <a:rPr lang="en-US" altLang="zh-CN" dirty="0"/>
              <a:t> b’ may be the same thing in different programs.</a:t>
            </a:r>
          </a:p>
          <a:p>
            <a:endParaRPr lang="en-US" altLang="zh-CN" dirty="0"/>
          </a:p>
          <a:p>
            <a:r>
              <a:rPr lang="en-US" altLang="zh-CN" dirty="0"/>
              <a:t>Word tokens in NL</a:t>
            </a:r>
          </a:p>
          <a:p>
            <a:pPr lvl="1"/>
            <a:r>
              <a:rPr lang="en-US" altLang="zh-CN" dirty="0"/>
              <a:t>“Like” in “I like you” and “I am like you” means differently.</a:t>
            </a:r>
          </a:p>
          <a:p>
            <a:pPr lvl="1"/>
            <a:r>
              <a:rPr lang="en-US" altLang="zh-CN" dirty="0"/>
              <a:t>“against” in “I am against you” and “disagree” in “I disagree with you” may have the same meaning.</a:t>
            </a:r>
          </a:p>
          <a:p>
            <a:endParaRPr lang="en-US" altLang="zh-CN" i="1" dirty="0"/>
          </a:p>
          <a:p>
            <a:r>
              <a:rPr lang="en-US" altLang="zh-CN" i="1" dirty="0"/>
              <a:t>etc.</a:t>
            </a:r>
            <a:r>
              <a:rPr lang="en-US" altLang="zh-CN" dirty="0"/>
              <a:t> 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0035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F5A1-CB59-4E4A-B8A5-57C54898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10E9B-8689-4AC9-9705-D245F812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Polysemy</a:t>
            </a:r>
          </a:p>
          <a:p>
            <a:pPr lvl="1"/>
            <a:r>
              <a:rPr lang="en-US" altLang="zh-CN" dirty="0"/>
              <a:t>The same token has different meaning when in different environment (context).</a:t>
            </a:r>
          </a:p>
          <a:p>
            <a:pPr lvl="1"/>
            <a:r>
              <a:rPr lang="en-US" altLang="zh-CN" dirty="0" err="1"/>
              <a:t>Eg.</a:t>
            </a:r>
            <a:r>
              <a:rPr lang="en-US" altLang="zh-CN" dirty="0"/>
              <a:t> “like” – I like you. </a:t>
            </a:r>
            <a:r>
              <a:rPr lang="en-US" altLang="zh-CN" dirty="0" err="1"/>
              <a:t>v.s</a:t>
            </a:r>
            <a:r>
              <a:rPr lang="en-US" altLang="zh-CN" dirty="0"/>
              <a:t>. I am like you.</a:t>
            </a:r>
          </a:p>
          <a:p>
            <a:endParaRPr lang="en-US" altLang="zh-CN" dirty="0"/>
          </a:p>
          <a:p>
            <a:r>
              <a:rPr lang="en-US" altLang="zh-CN" dirty="0"/>
              <a:t>Synonym</a:t>
            </a:r>
          </a:p>
          <a:p>
            <a:pPr lvl="1"/>
            <a:r>
              <a:rPr lang="en-US" altLang="zh-CN" dirty="0"/>
              <a:t>Different tokens have the same meaning when in some specific environment (context).</a:t>
            </a:r>
          </a:p>
          <a:p>
            <a:pPr lvl="1"/>
            <a:r>
              <a:rPr lang="en-US" altLang="zh-CN" dirty="0" err="1"/>
              <a:t>Eg.</a:t>
            </a:r>
            <a:r>
              <a:rPr lang="en-US" altLang="zh-CN" dirty="0"/>
              <a:t> “like” – I am like you. </a:t>
            </a:r>
            <a:r>
              <a:rPr lang="en-US" altLang="zh-CN" dirty="0" err="1"/>
              <a:t>v.s</a:t>
            </a:r>
            <a:r>
              <a:rPr lang="en-US" altLang="zh-CN" dirty="0"/>
              <a:t>. “similar” – I am similar to you.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Current Embedding Method</a:t>
            </a:r>
          </a:p>
          <a:p>
            <a:pPr lvl="1"/>
            <a:r>
              <a:rPr lang="en-US" altLang="zh-CN" dirty="0"/>
              <a:t>One fixed embedding per token, not considering the context information.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8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19D2-30A3-4CC5-B5ED-DEE37C6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D99DE-20FB-4CBC-8699-0DE8F3BC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maybe better way is to use context information to generate embeddings dynamically.</a:t>
            </a:r>
          </a:p>
          <a:p>
            <a:endParaRPr lang="en-US" altLang="zh-CN" dirty="0"/>
          </a:p>
          <a:p>
            <a:r>
              <a:rPr lang="en-US" altLang="zh-CN" dirty="0"/>
              <a:t>Simple Implementation</a:t>
            </a:r>
          </a:p>
          <a:p>
            <a:pPr lvl="1"/>
            <a:r>
              <a:rPr lang="en-US" altLang="zh-CN" dirty="0"/>
              <a:t>Concatenate the original embedding and context information.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57607-0D7A-449D-93F9-0D3FC892F6DC}"/>
              </a:ext>
            </a:extLst>
          </p:cNvPr>
          <p:cNvSpPr/>
          <p:nvPr/>
        </p:nvSpPr>
        <p:spPr>
          <a:xfrm>
            <a:off x="1583871" y="4250193"/>
            <a:ext cx="4512129" cy="96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 Embedding Domain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1C3E8C-0FE8-4680-889F-242A355F4349}"/>
              </a:ext>
            </a:extLst>
          </p:cNvPr>
          <p:cNvSpPr/>
          <p:nvPr/>
        </p:nvSpPr>
        <p:spPr>
          <a:xfrm>
            <a:off x="6096000" y="4250192"/>
            <a:ext cx="4512129" cy="963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 Information Domain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00AD5-C7DF-4690-9B9C-F6A97A1B7077}"/>
              </a:ext>
            </a:extLst>
          </p:cNvPr>
          <p:cNvSpPr/>
          <p:nvPr/>
        </p:nvSpPr>
        <p:spPr>
          <a:xfrm>
            <a:off x="1583871" y="5599567"/>
            <a:ext cx="9024258" cy="963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Dynamic Embedding with Context Information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C9738D1-3875-4249-9DA3-9E0041448DFC}"/>
              </a:ext>
            </a:extLst>
          </p:cNvPr>
          <p:cNvSpPr/>
          <p:nvPr/>
        </p:nvSpPr>
        <p:spPr>
          <a:xfrm>
            <a:off x="5943599" y="5299527"/>
            <a:ext cx="277586" cy="251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510F-6CF2-4097-80BD-19683182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6E2DA-D66E-4D6F-9BE3-A22143D9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Where is the context information?</a:t>
            </a:r>
          </a:p>
          <a:p>
            <a:pPr lvl="1"/>
            <a:r>
              <a:rPr lang="en-US" altLang="zh-CN" dirty="0"/>
              <a:t>In LSTM, they are stored in the “cell”</a:t>
            </a:r>
          </a:p>
          <a:p>
            <a:endParaRPr lang="en-US" altLang="zh-CN" dirty="0"/>
          </a:p>
          <a:p>
            <a:r>
              <a:rPr lang="en-US" altLang="zh-CN" dirty="0"/>
              <a:t>How can we use the information?</a:t>
            </a:r>
          </a:p>
          <a:p>
            <a:pPr lvl="1"/>
            <a:r>
              <a:rPr lang="en-US" altLang="zh-CN" dirty="0"/>
              <a:t>Use a slot memory, each slot represents a piece of “meta-information”. Select slots based on the cell, or hidden state of the current time-step.</a:t>
            </a:r>
          </a:p>
          <a:p>
            <a:endParaRPr lang="en-US" altLang="zh-CN" dirty="0"/>
          </a:p>
          <a:p>
            <a:r>
              <a:rPr lang="en-US" altLang="zh-CN" dirty="0"/>
              <a:t>Implementation?</a:t>
            </a:r>
          </a:p>
          <a:p>
            <a:pPr lvl="1"/>
            <a:r>
              <a:rPr lang="en-US" altLang="zh-CN" dirty="0"/>
              <a:t>For each time-step, generate a “selection vector” to select memory slots, add the slots linearly to get the context vector, and finally concatenate the context vector with the input vector.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A0AD6-DE75-40EE-8D1B-584BC36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Model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EE9866-E51A-4F49-9406-9589ADBBBEE5}"/>
              </a:ext>
            </a:extLst>
          </p:cNvPr>
          <p:cNvSpPr/>
          <p:nvPr/>
        </p:nvSpPr>
        <p:spPr>
          <a:xfrm>
            <a:off x="1289955" y="5747316"/>
            <a:ext cx="3167743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Vector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D13D1-429B-441B-B5C1-5A418C89FB46}"/>
              </a:ext>
            </a:extLst>
          </p:cNvPr>
          <p:cNvSpPr/>
          <p:nvPr/>
        </p:nvSpPr>
        <p:spPr>
          <a:xfrm>
            <a:off x="1289955" y="4577215"/>
            <a:ext cx="3167743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8E6589-13EC-43AE-88AD-6A9E1A8B0A2C}"/>
              </a:ext>
            </a:extLst>
          </p:cNvPr>
          <p:cNvSpPr/>
          <p:nvPr/>
        </p:nvSpPr>
        <p:spPr>
          <a:xfrm>
            <a:off x="1289955" y="3407114"/>
            <a:ext cx="3167743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Hidden Layer (Cells)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C85E2-12AF-45CF-9A2C-5FB05BAE0C39}"/>
              </a:ext>
            </a:extLst>
          </p:cNvPr>
          <p:cNvSpPr/>
          <p:nvPr/>
        </p:nvSpPr>
        <p:spPr>
          <a:xfrm>
            <a:off x="1289956" y="2237014"/>
            <a:ext cx="3167743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Layer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3831A7-7182-4A47-B04E-B0F46DBFEFB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57400" y="5012190"/>
            <a:ext cx="816427" cy="73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661D6A-0373-409A-967C-41C971BA32C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873827" y="2671989"/>
            <a:ext cx="1" cy="73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9D304A-EB15-467C-86FC-E98A8520CC8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873827" y="3842089"/>
            <a:ext cx="0" cy="73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E9E884A-577D-47E6-A103-64B51DFC71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6341" y="3624603"/>
            <a:ext cx="434975" cy="12700"/>
          </a:xfrm>
          <a:prstGeom prst="curvedConnector5">
            <a:avLst>
              <a:gd name="adj1" fmla="val -157664"/>
              <a:gd name="adj2" fmla="val 23271417"/>
              <a:gd name="adj3" fmla="val 25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892A73-6025-4AC8-AD60-6CE2FC30567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873826" y="1690688"/>
            <a:ext cx="2" cy="5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179ACC2-CF9E-4B80-A93C-C8519648F6D0}"/>
              </a:ext>
            </a:extLst>
          </p:cNvPr>
          <p:cNvSpPr/>
          <p:nvPr/>
        </p:nvSpPr>
        <p:spPr>
          <a:xfrm>
            <a:off x="7011074" y="2454501"/>
            <a:ext cx="3358244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 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57E2AB7-CD66-445B-88D7-38595EDFBF36}"/>
              </a:ext>
            </a:extLst>
          </p:cNvPr>
          <p:cNvSpPr/>
          <p:nvPr/>
        </p:nvSpPr>
        <p:spPr>
          <a:xfrm>
            <a:off x="7011074" y="2671989"/>
            <a:ext cx="3358244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3F2C4A-374E-48F7-9287-D47EF029AC12}"/>
              </a:ext>
            </a:extLst>
          </p:cNvPr>
          <p:cNvSpPr/>
          <p:nvPr/>
        </p:nvSpPr>
        <p:spPr>
          <a:xfrm>
            <a:off x="7011074" y="2889477"/>
            <a:ext cx="3358244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 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161CED-17B5-4C78-B732-769E72514F9B}"/>
              </a:ext>
            </a:extLst>
          </p:cNvPr>
          <p:cNvSpPr/>
          <p:nvPr/>
        </p:nvSpPr>
        <p:spPr>
          <a:xfrm>
            <a:off x="7011074" y="2454501"/>
            <a:ext cx="3358244" cy="224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F84AF7-582F-4C7E-8504-026A6BD85AE1}"/>
              </a:ext>
            </a:extLst>
          </p:cNvPr>
          <p:cNvSpPr/>
          <p:nvPr/>
        </p:nvSpPr>
        <p:spPr>
          <a:xfrm>
            <a:off x="7011074" y="4485141"/>
            <a:ext cx="3358244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 (m-1)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E8D03E-ADD9-4DDA-9A95-2D671FD5C307}"/>
              </a:ext>
            </a:extLst>
          </p:cNvPr>
          <p:cNvSpPr txBox="1"/>
          <p:nvPr/>
        </p:nvSpPr>
        <p:spPr>
          <a:xfrm>
            <a:off x="8459363" y="3278755"/>
            <a:ext cx="461665" cy="1034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8E6422F0-C2F0-43E2-8B92-D1D0002AE83E}"/>
              </a:ext>
            </a:extLst>
          </p:cNvPr>
          <p:cNvCxnSpPr>
            <a:cxnSpLocks/>
            <a:stCxn id="6" idx="0"/>
            <a:endCxn id="36" idx="2"/>
          </p:cNvCxnSpPr>
          <p:nvPr/>
        </p:nvCxnSpPr>
        <p:spPr>
          <a:xfrm rot="16200000" flipH="1">
            <a:off x="4597534" y="1683406"/>
            <a:ext cx="171453" cy="3618869"/>
          </a:xfrm>
          <a:prstGeom prst="curvedConnector4">
            <a:avLst>
              <a:gd name="adj1" fmla="val -323804"/>
              <a:gd name="adj2" fmla="val 55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BB23F8D-5C21-4461-9406-BBAF536C00E1}"/>
              </a:ext>
            </a:extLst>
          </p:cNvPr>
          <p:cNvSpPr txBox="1"/>
          <p:nvPr/>
        </p:nvSpPr>
        <p:spPr>
          <a:xfrm>
            <a:off x="4742099" y="3204698"/>
            <a:ext cx="107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D43DA3-D13D-4213-83B1-10F1B9A19F93}"/>
              </a:ext>
            </a:extLst>
          </p:cNvPr>
          <p:cNvSpPr/>
          <p:nvPr/>
        </p:nvSpPr>
        <p:spPr>
          <a:xfrm rot="5400000">
            <a:off x="5576111" y="3371087"/>
            <a:ext cx="2248127" cy="41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Selection Vector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1D89F7-A419-437B-9545-11AD2713D3BB}"/>
              </a:ext>
            </a:extLst>
          </p:cNvPr>
          <p:cNvSpPr/>
          <p:nvPr/>
        </p:nvSpPr>
        <p:spPr>
          <a:xfrm>
            <a:off x="4742099" y="5747317"/>
            <a:ext cx="335824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 Vector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935E709-69B9-4E7C-B514-CFA63DD7F672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3701501" y="5007796"/>
            <a:ext cx="2719718" cy="73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8A8B1BD3-2D28-46AF-9941-62D810BD8224}"/>
              </a:ext>
            </a:extLst>
          </p:cNvPr>
          <p:cNvCxnSpPr>
            <a:stCxn id="28" idx="2"/>
            <a:endCxn id="46" idx="3"/>
          </p:cNvCxnSpPr>
          <p:nvPr/>
        </p:nvCxnSpPr>
        <p:spPr>
          <a:xfrm rot="5400000">
            <a:off x="7764180" y="5038789"/>
            <a:ext cx="1262176" cy="5898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E5C084C-89EF-4436-8C72-7202D45AB84C}"/>
              </a:ext>
            </a:extLst>
          </p:cNvPr>
          <p:cNvCxnSpPr/>
          <p:nvPr/>
        </p:nvCxnSpPr>
        <p:spPr>
          <a:xfrm flipV="1">
            <a:off x="1289955" y="5012190"/>
            <a:ext cx="0" cy="7351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E7B35B9-552D-4E80-A0C5-7B8DC8C8D6C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873827" y="5012190"/>
            <a:ext cx="1583871" cy="7351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C048565-A3F2-4960-A3D8-07FF49B960E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873827" y="5012190"/>
            <a:ext cx="1868272" cy="7351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AEAB704-4888-4A84-9002-62186CA30107}"/>
              </a:ext>
            </a:extLst>
          </p:cNvPr>
          <p:cNvCxnSpPr>
            <a:cxnSpLocks/>
          </p:cNvCxnSpPr>
          <p:nvPr/>
        </p:nvCxnSpPr>
        <p:spPr>
          <a:xfrm flipH="1" flipV="1">
            <a:off x="4457698" y="5012190"/>
            <a:ext cx="3642641" cy="726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6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6A75-8EFE-486E-AE50-9CF1CB1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D1199-1CB5-414C-AAA5-C34C2247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72621-4E5E-4894-9ED7-E0B3E3CE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18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CC9F3B2-F032-4BF2-8D02-800967B8BC27}"/>
              </a:ext>
            </a:extLst>
          </p:cNvPr>
          <p:cNvSpPr/>
          <p:nvPr/>
        </p:nvSpPr>
        <p:spPr>
          <a:xfrm>
            <a:off x="6760029" y="4376057"/>
            <a:ext cx="4963885" cy="587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2DA2-E7DC-4133-83FA-824DD97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Artificial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45754-3BF2-49CA-AA38-13EB0332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GE/LT Dataset</a:t>
            </a:r>
          </a:p>
          <a:p>
            <a:pPr lvl="1"/>
            <a:r>
              <a:rPr lang="en-US" altLang="zh-CN" dirty="0"/>
              <a:t>Task – Input a string which consists of two integer numbers, decide if the first number is larger than or equal to the second number.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Input: a string contains only 0-9 and blank (11 in total). The number pairs are generated randomly, and the string has a fixed length (blank padding).</a:t>
            </a:r>
          </a:p>
          <a:p>
            <a:pPr lvl="1"/>
            <a:r>
              <a:rPr lang="en-US" altLang="zh-CN" dirty="0"/>
              <a:t>Output: if the first number in the string is larger than or equal to the second number, output “GE” (for greater/equal); otherwise, output “LT” (for less than)</a:t>
            </a:r>
          </a:p>
          <a:p>
            <a:pPr lvl="1"/>
            <a:r>
              <a:rPr lang="en-US" altLang="zh-CN" dirty="0" err="1"/>
              <a:t>eg.</a:t>
            </a:r>
            <a:r>
              <a:rPr lang="en-US" altLang="zh-CN" dirty="0"/>
              <a:t> (“11111 11111         ”,  “GE”)  (“11223 34455         ”, “LT”)</a:t>
            </a:r>
          </a:p>
        </p:txBody>
      </p:sp>
    </p:spTree>
    <p:extLst>
      <p:ext uri="{BB962C8B-B14F-4D97-AF65-F5344CB8AC3E}">
        <p14:creationId xmlns:p14="http://schemas.microsoft.com/office/powerpoint/2010/main" val="1932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1082</Words>
  <Application>Microsoft Office PowerPoint</Application>
  <PresentationFormat>宽屏</PresentationFormat>
  <Paragraphs>142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Dynamic Embedding with Context Information</vt:lpstr>
      <vt:lpstr>To-do List</vt:lpstr>
      <vt:lpstr>Motivation</vt:lpstr>
      <vt:lpstr>Motivation</vt:lpstr>
      <vt:lpstr>Motivation</vt:lpstr>
      <vt:lpstr>The Model</vt:lpstr>
      <vt:lpstr>The Model</vt:lpstr>
      <vt:lpstr>The Model</vt:lpstr>
      <vt:lpstr>Experiment on Artificial Dataset</vt:lpstr>
      <vt:lpstr>Experiment on Artificial Dataset</vt:lpstr>
      <vt:lpstr>Experiment on Artificial Dataset</vt:lpstr>
      <vt:lpstr>Experiment on Artificial Dataset </vt:lpstr>
      <vt:lpstr>Experiment on Artificial Dataset </vt:lpstr>
      <vt:lpstr>Experiment on Artificial Dataset</vt:lpstr>
      <vt:lpstr>Experiment on Artificial Dataset</vt:lpstr>
      <vt:lpstr>Experiment on Artificial Dataset</vt:lpstr>
      <vt:lpstr>Experiment on NLP Task</vt:lpstr>
      <vt:lpstr>Experiment on NLP Task</vt:lpstr>
      <vt:lpstr>Experiment on NLP Task</vt:lpstr>
      <vt:lpstr>Experiment on NLP Task &amp; Source Code Task</vt:lpstr>
      <vt:lpstr>The END.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Embedding Based on Context Information</dc:title>
  <dc:creator>635615042@qq.com</dc:creator>
  <cp:lastModifiedBy>635615042@qq.com</cp:lastModifiedBy>
  <cp:revision>22</cp:revision>
  <dcterms:created xsi:type="dcterms:W3CDTF">2018-01-23T08:21:05Z</dcterms:created>
  <dcterms:modified xsi:type="dcterms:W3CDTF">2018-01-23T13:28:33Z</dcterms:modified>
</cp:coreProperties>
</file>