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2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A8590-E618-4A93-9263-B2E1B9902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D83B41-D2DE-4BA3-BD24-04B6EA97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51C71-50F8-465C-9A88-6085FC23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D78-BFA3-40CE-8610-DBB2A6B2670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5367C-EA69-4AD4-A409-C93C5067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83FDC-B1EF-4298-B496-0593703F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835-345C-4893-AF00-CF8ECE858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9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0B31D-067B-4455-9889-736B4B84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7DFE31-ABF1-4CE2-BDDB-298594296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A2E7E-8D8A-4B57-9665-1F637C12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D78-BFA3-40CE-8610-DBB2A6B2670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19B81-2F5F-4A50-999F-E809B023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EB741-81F5-4FB5-B08D-4B354E72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835-345C-4893-AF00-CF8ECE858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9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1BCF8A-21CB-40EB-B14D-7A935D5C8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70A51A-2A85-4291-A6FC-FBE841DF1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EAB89-D597-47EC-95ED-F1146C81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D78-BFA3-40CE-8610-DBB2A6B2670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33F73-16E7-4568-A426-917FD2C1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5D09A-B780-40C9-9C01-DC1939D6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835-345C-4893-AF00-CF8ECE858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2CDA5-FEED-4040-94E3-7C7287E9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FC73A-D4A2-4670-A6B5-C4853B26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9FBAF-3505-41EB-9277-DB0CE02D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D78-BFA3-40CE-8610-DBB2A6B2670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E7FB1-97CD-46E7-A810-D46C192A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F0AB2-4B29-42DD-B054-3A9C01D2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835-345C-4893-AF00-CF8ECE858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21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6987D-E273-4B6B-AF95-798E90A8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5F2F6-FA67-44C5-98AE-D588BDD70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BB759-D4F8-403E-81A4-0BFC7E21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D78-BFA3-40CE-8610-DBB2A6B2670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1C34A-D0B6-457F-B1C1-4CD53A28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F4666-B4B8-4B38-BFD4-2556FE5F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835-345C-4893-AF00-CF8ECE858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11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A7FAA-9F1C-4327-947A-7BFE2E58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F8FB7-61EC-442C-9022-2D03AAC52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4BA55F-2B07-4186-AFAF-C22692598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BD3107-5C96-4D1F-83A3-20982CC1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D78-BFA3-40CE-8610-DBB2A6B2670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7BEF5-A039-4757-B3C7-5C45F9B8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4987F-4A7B-4F2A-9ED5-F2EC7324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835-345C-4893-AF00-CF8ECE858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69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4EC4E-3BCC-401C-9E05-C9B72300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61BB4-75AC-42AF-8FF6-18410B3D6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1940D9-A74C-4A81-A745-A5D1383C8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AAA313-AD9D-4EC2-A3B8-3550FDFDB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0340B6-6321-4B3B-99A4-DFE37942F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31B3B4-751E-4558-B6A3-4D30128B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D78-BFA3-40CE-8610-DBB2A6B2670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8BB8FC-869F-4C37-9E9A-32F5F8B0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7AD989-1D17-4DEE-86EB-394EF997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835-345C-4893-AF00-CF8ECE858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4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5A1A0-8CCF-4E7A-AD9C-33FBE6E4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739A58-8C6B-4733-99A4-DADE2DF5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D78-BFA3-40CE-8610-DBB2A6B2670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5B755C-171A-4196-BA31-9999C957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8154AE-8A05-4096-85F0-C69814E6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835-345C-4893-AF00-CF8ECE858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2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D6FCF8-3167-4983-939A-DC218DC5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D78-BFA3-40CE-8610-DBB2A6B2670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BCD797-EB78-44B4-8C60-8A701ADD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DDBE91-9E7A-4EC0-BE2F-B5D309C0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835-345C-4893-AF00-CF8ECE858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7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C8AED-7A1D-4532-AEA5-C61DAE0A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8664D-7A21-4287-9E61-D2DA283E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972754-CEF7-475B-9258-9B6EFE92F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89AAB-5F2D-497D-BFC4-32D61E97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D78-BFA3-40CE-8610-DBB2A6B2670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8F180-A860-4352-84A1-2807D41D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3704E-DBDF-49FD-BA18-7738FF3E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835-345C-4893-AF00-CF8ECE858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8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4FA5F-093F-455C-B08B-D62E7CB5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91DFC2-8D32-4430-8F2D-8818268D9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073423-26CF-4A7B-BB7C-1A952F79D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D8626B-53B1-4CBA-B06D-7ED782EE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D78-BFA3-40CE-8610-DBB2A6B2670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8C0840-F393-4BE2-AC7A-B11E1B6C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27054-0D10-4CA3-9F7A-39FCE8AB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6835-345C-4893-AF00-CF8ECE858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53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0E5A9B-87C9-4765-BCD9-866CC354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4AE756-CF1D-44AC-AB80-ECB801B87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2A08-DB31-4280-BFA4-770200EA7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BD78-BFA3-40CE-8610-DBB2A6B2670B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65C7E-B532-47B3-BCEC-A90209629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46660-95D1-4DC0-9DB9-927608E89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36835-345C-4893-AF00-CF8ECE858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9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9E962-9EEA-4871-9743-617EF1CB7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Persistent Memory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7668F8-2DFA-4FB2-AE6F-951193306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Huangzhao</a:t>
            </a:r>
            <a:r>
              <a:rPr lang="en-US" altLang="zh-CN" dirty="0"/>
              <a:t>, Yuan Pei College</a:t>
            </a:r>
          </a:p>
          <a:p>
            <a:r>
              <a:rPr lang="en-US" altLang="zh-CN" dirty="0"/>
              <a:t>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456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13C67-1F01-43D6-8034-AD76EFBE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TB-</a:t>
            </a:r>
            <a:r>
              <a:rPr lang="en-US" altLang="zh-CN" dirty="0" err="1"/>
              <a:t>CapsNet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13D60-5CB7-49A8-9D16-B5A3ED4F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extract features without (max-)pooling?</a:t>
            </a:r>
          </a:p>
          <a:p>
            <a:r>
              <a:rPr lang="en-US" altLang="zh-CN" dirty="0"/>
              <a:t>Parent-child(s) convolutional capsule?</a:t>
            </a:r>
          </a:p>
          <a:p>
            <a:r>
              <a:rPr lang="en-US" altLang="zh-CN" dirty="0"/>
              <a:t>Is the assistant network necessary?</a:t>
            </a:r>
          </a:p>
          <a:p>
            <a:r>
              <a:rPr lang="en-US" altLang="zh-CN" dirty="0"/>
              <a:t>… … …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646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2EC00-6DD7-4293-8505-A120FCF5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Tree2Tree?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A75EA-A203-4D6B-918A-8A301948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TBCNN – “Encoding”</a:t>
            </a:r>
          </a:p>
          <a:p>
            <a:r>
              <a:rPr lang="en-US" altLang="zh-CN" dirty="0"/>
              <a:t>Deconvolution decoding?</a:t>
            </a:r>
          </a:p>
          <a:p>
            <a:r>
              <a:rPr lang="en-US" altLang="zh-CN" dirty="0"/>
              <a:t>Image style transfer?</a:t>
            </a:r>
            <a:endParaRPr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1BD49568-6AF6-47D3-AB0F-4472348A8549}"/>
              </a:ext>
            </a:extLst>
          </p:cNvPr>
          <p:cNvSpPr/>
          <p:nvPr/>
        </p:nvSpPr>
        <p:spPr>
          <a:xfrm rot="5400000">
            <a:off x="86308" y="4815473"/>
            <a:ext cx="2113382" cy="609599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7967C17E-9231-4FDD-BEB3-9A3469FC47DD}"/>
              </a:ext>
            </a:extLst>
          </p:cNvPr>
          <p:cNvSpPr/>
          <p:nvPr/>
        </p:nvSpPr>
        <p:spPr>
          <a:xfrm rot="5400000">
            <a:off x="2235149" y="5049259"/>
            <a:ext cx="492380" cy="142026"/>
          </a:xfrm>
          <a:prstGeom prst="parallelogram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00489456-1110-4910-8050-9105829DD861}"/>
              </a:ext>
            </a:extLst>
          </p:cNvPr>
          <p:cNvSpPr/>
          <p:nvPr/>
        </p:nvSpPr>
        <p:spPr>
          <a:xfrm rot="5400000">
            <a:off x="2762987" y="4753189"/>
            <a:ext cx="2113382" cy="609599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F58BFD-8313-406A-AB76-2E5C47FA0F3E}"/>
              </a:ext>
            </a:extLst>
          </p:cNvPr>
          <p:cNvCxnSpPr>
            <a:cxnSpLocks/>
            <a:stCxn id="4" idx="5"/>
            <a:endCxn id="5" idx="5"/>
          </p:cNvCxnSpPr>
          <p:nvPr/>
        </p:nvCxnSpPr>
        <p:spPr>
          <a:xfrm>
            <a:off x="1142999" y="4139782"/>
            <a:ext cx="1338340" cy="75205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0BB08-26CE-40C6-BB08-6E2DA47D6FEC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flipV="1">
            <a:off x="1142999" y="5348709"/>
            <a:ext cx="1338340" cy="75205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ABCFD71-C08E-4AB9-B340-4CCEB63E06DC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>
            <a:off x="2481339" y="5348709"/>
            <a:ext cx="1338339" cy="68977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1D31774-13EC-45B3-8AA1-6638042DCEDD}"/>
              </a:ext>
            </a:extLst>
          </p:cNvPr>
          <p:cNvCxnSpPr>
            <a:cxnSpLocks/>
            <a:stCxn id="5" idx="5"/>
            <a:endCxn id="6" idx="5"/>
          </p:cNvCxnSpPr>
          <p:nvPr/>
        </p:nvCxnSpPr>
        <p:spPr>
          <a:xfrm flipV="1">
            <a:off x="2481339" y="4077498"/>
            <a:ext cx="1338339" cy="814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0363D844-8206-4DAB-A0F7-8CB124334F86}"/>
              </a:ext>
            </a:extLst>
          </p:cNvPr>
          <p:cNvSpPr/>
          <p:nvPr/>
        </p:nvSpPr>
        <p:spPr>
          <a:xfrm>
            <a:off x="5704559" y="4434432"/>
            <a:ext cx="1583594" cy="1365167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3FCFB8CE-6ACC-4787-8DC4-2D9160065E21}"/>
              </a:ext>
            </a:extLst>
          </p:cNvPr>
          <p:cNvSpPr/>
          <p:nvPr/>
        </p:nvSpPr>
        <p:spPr>
          <a:xfrm>
            <a:off x="8010098" y="4854256"/>
            <a:ext cx="609600" cy="525517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0C2BD13-5AFA-44F6-93E0-8093E2EF6647}"/>
              </a:ext>
            </a:extLst>
          </p:cNvPr>
          <p:cNvSpPr/>
          <p:nvPr/>
        </p:nvSpPr>
        <p:spPr>
          <a:xfrm>
            <a:off x="9341643" y="4434430"/>
            <a:ext cx="1583594" cy="1365167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783B93B-21FE-4330-B57C-F08863C4E077}"/>
              </a:ext>
            </a:extLst>
          </p:cNvPr>
          <p:cNvCxnSpPr>
            <a:cxnSpLocks/>
            <a:stCxn id="20" idx="0"/>
            <a:endCxn id="21" idx="0"/>
          </p:cNvCxnSpPr>
          <p:nvPr/>
        </p:nvCxnSpPr>
        <p:spPr>
          <a:xfrm>
            <a:off x="6496356" y="4434432"/>
            <a:ext cx="1818542" cy="41982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26D39E0-38DB-4A3A-A990-24BAD231D0BE}"/>
              </a:ext>
            </a:extLst>
          </p:cNvPr>
          <p:cNvCxnSpPr>
            <a:cxnSpLocks/>
            <a:stCxn id="20" idx="3"/>
            <a:endCxn id="21" idx="3"/>
          </p:cNvCxnSpPr>
          <p:nvPr/>
        </p:nvCxnSpPr>
        <p:spPr>
          <a:xfrm flipV="1">
            <a:off x="6496356" y="5379773"/>
            <a:ext cx="1818542" cy="41982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13498F5-C8E3-4B77-B799-0BB26258A1F9}"/>
              </a:ext>
            </a:extLst>
          </p:cNvPr>
          <p:cNvCxnSpPr>
            <a:cxnSpLocks/>
            <a:stCxn id="22" idx="0"/>
            <a:endCxn id="21" idx="0"/>
          </p:cNvCxnSpPr>
          <p:nvPr/>
        </p:nvCxnSpPr>
        <p:spPr>
          <a:xfrm flipH="1">
            <a:off x="8314898" y="4434430"/>
            <a:ext cx="1818542" cy="41982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5B5F7A2-FF52-470C-BD8B-C357E1E1A43D}"/>
              </a:ext>
            </a:extLst>
          </p:cNvPr>
          <p:cNvCxnSpPr>
            <a:cxnSpLocks/>
            <a:stCxn id="21" idx="3"/>
            <a:endCxn id="22" idx="3"/>
          </p:cNvCxnSpPr>
          <p:nvPr/>
        </p:nvCxnSpPr>
        <p:spPr>
          <a:xfrm>
            <a:off x="8314898" y="5379773"/>
            <a:ext cx="1818542" cy="41982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85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D8983-4198-4375-B36B-4CCB1A85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PRNN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D4A22-8373-4F15-B233-1994E212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FEB8D0-5B70-40F7-8451-69129BE06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9031"/>
            <a:ext cx="12192000" cy="166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9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5EDA5-A9D4-4260-8FDB-E32C69A4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67E04-E107-494F-A2D3-6222D9DC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RNN is inadequate when processing sequences with </a:t>
            </a:r>
            <a:r>
              <a:rPr lang="en-US" altLang="zh-CN" dirty="0">
                <a:solidFill>
                  <a:srgbClr val="FF0000"/>
                </a:solidFill>
              </a:rPr>
              <a:t>multiple patterns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Introduce a </a:t>
            </a:r>
            <a:r>
              <a:rPr lang="en-US" altLang="zh-CN" dirty="0">
                <a:solidFill>
                  <a:srgbClr val="FF0000"/>
                </a:solidFill>
              </a:rPr>
              <a:t>external persistent memory </a:t>
            </a:r>
            <a:r>
              <a:rPr lang="en-US" altLang="zh-CN" dirty="0"/>
              <a:t>to store principle patterns.</a:t>
            </a:r>
          </a:p>
          <a:p>
            <a:r>
              <a:rPr lang="en-US" altLang="zh-CN" dirty="0"/>
              <a:t>Update states according to the </a:t>
            </a:r>
            <a:r>
              <a:rPr lang="en-US" altLang="zh-CN" dirty="0">
                <a:solidFill>
                  <a:srgbClr val="FF0000"/>
                </a:solidFill>
              </a:rPr>
              <a:t>similarities</a:t>
            </a:r>
            <a:r>
              <a:rPr lang="en-US" altLang="zh-CN" dirty="0"/>
              <a:t> between encoded inputs and memory slots.</a:t>
            </a:r>
          </a:p>
          <a:p>
            <a:endParaRPr lang="en-US" altLang="zh-CN" dirty="0"/>
          </a:p>
          <a:p>
            <a:r>
              <a:rPr lang="en-US" altLang="zh-CN" dirty="0"/>
              <a:t>Global patterns (dataset level)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270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FCF1E-A53B-4784-9276-9AAE7623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Previous memory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0C857-537D-4FD7-8F9C-69338666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External memory for each sequence.</a:t>
            </a:r>
          </a:p>
          <a:p>
            <a:r>
              <a:rPr lang="en-US" altLang="zh-CN" dirty="0"/>
              <a:t>Memory alters during sequence processing, and extracts patterns of this very sequence.</a:t>
            </a:r>
          </a:p>
          <a:p>
            <a:r>
              <a:rPr lang="en-US" altLang="zh-CN" dirty="0"/>
              <a:t>Addressing methods – location based addressing, context based addressing.</a:t>
            </a:r>
          </a:p>
          <a:p>
            <a:r>
              <a:rPr lang="en-US" altLang="zh-CN" dirty="0"/>
              <a:t>Update methods – explicitly reading / writing operation.</a:t>
            </a:r>
          </a:p>
        </p:txBody>
      </p:sp>
    </p:spTree>
    <p:extLst>
      <p:ext uri="{BB962C8B-B14F-4D97-AF65-F5344CB8AC3E}">
        <p14:creationId xmlns:p14="http://schemas.microsoft.com/office/powerpoint/2010/main" val="232261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3BBB7-EACC-4F22-8663-3A28DEA7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Persistent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CD5FD-400A-4F93-A4C7-0977CDF77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9302" cy="4351338"/>
          </a:xfrm>
        </p:spPr>
        <p:txBody>
          <a:bodyPr/>
          <a:lstStyle/>
          <a:p>
            <a:r>
              <a:rPr lang="en-US" altLang="zh-CN" dirty="0"/>
              <a:t>M – external persistent memory to memorize the principal patterns.</a:t>
            </a:r>
          </a:p>
          <a:p>
            <a:pPr lvl="1"/>
            <a:r>
              <a:rPr lang="en-US" altLang="zh-CN" dirty="0"/>
              <a:t>m x n – slot number = n, slot width = m.</a:t>
            </a:r>
          </a:p>
          <a:p>
            <a:r>
              <a:rPr lang="en-US" altLang="zh-CN" dirty="0"/>
              <a:t>p(·) – memory accessing via content-based addressing.</a:t>
            </a:r>
          </a:p>
          <a:p>
            <a:r>
              <a:rPr lang="en-US" altLang="zh-CN" dirty="0"/>
              <a:t>g(·) – remains the same, indicating the RNN cell need not change its structure.</a:t>
            </a:r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570E588-73CD-469B-BD61-87C429B90605}"/>
              </a:ext>
            </a:extLst>
          </p:cNvPr>
          <p:cNvGrpSpPr/>
          <p:nvPr/>
        </p:nvGrpSpPr>
        <p:grpSpPr>
          <a:xfrm>
            <a:off x="7581462" y="1825625"/>
            <a:ext cx="4610538" cy="4351338"/>
            <a:chOff x="7869405" y="1825625"/>
            <a:chExt cx="3190875" cy="301148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1AE8175-010E-4FCD-BAA4-738C45F43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3242" y="1825625"/>
              <a:ext cx="2743200" cy="35242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5C00977-BB25-46AB-B7BB-03379C517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405" y="2312987"/>
              <a:ext cx="3190875" cy="2524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173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B7F90-239D-4738-AC78-65CCCDF9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Accessing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A8BC7-A36B-482A-8F2D-9B691DB0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79201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si</a:t>
            </a:r>
            <a:r>
              <a:rPr lang="en-US" altLang="zh-CN" dirty="0"/>
              <a:t> – similarity between h(t-1) and each slot.</a:t>
            </a:r>
          </a:p>
          <a:p>
            <a:pPr lvl="1"/>
            <a:r>
              <a:rPr lang="en-US" altLang="zh-CN" dirty="0" err="1"/>
              <a:t>Mahalanobis</a:t>
            </a:r>
            <a:r>
              <a:rPr lang="en-US" altLang="zh-CN" dirty="0"/>
              <a:t> distance, cosine similarity.</a:t>
            </a:r>
          </a:p>
          <a:p>
            <a:r>
              <a:rPr lang="en-US" altLang="zh-CN" dirty="0" err="1"/>
              <a:t>wi</a:t>
            </a:r>
            <a:r>
              <a:rPr lang="en-US" altLang="zh-CN" dirty="0"/>
              <a:t> – combination weight.</a:t>
            </a:r>
          </a:p>
          <a:p>
            <a:r>
              <a:rPr lang="en-US" altLang="zh-CN" dirty="0"/>
              <a:t>p(·) – memory accessing.</a:t>
            </a:r>
          </a:p>
          <a:p>
            <a:endParaRPr lang="en-US" altLang="zh-CN" dirty="0"/>
          </a:p>
          <a:p>
            <a:r>
              <a:rPr lang="en-US" altLang="zh-CN" dirty="0"/>
              <a:t>No update during sequence processing!</a:t>
            </a:r>
          </a:p>
          <a:p>
            <a:r>
              <a:rPr lang="en-US" altLang="zh-CN" dirty="0"/>
              <a:t>Update by BP algorithm during training procedure.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C23B0D4-7D2F-4F7D-8CE3-6A575EF3A2F6}"/>
              </a:ext>
            </a:extLst>
          </p:cNvPr>
          <p:cNvGrpSpPr/>
          <p:nvPr/>
        </p:nvGrpSpPr>
        <p:grpSpPr>
          <a:xfrm>
            <a:off x="7117400" y="2152859"/>
            <a:ext cx="5074599" cy="3696869"/>
            <a:chOff x="8281986" y="1853699"/>
            <a:chExt cx="3848100" cy="280335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8227EBE-C857-479B-98C4-460DE3E50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1986" y="1853699"/>
              <a:ext cx="3848100" cy="4953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0158ECC-FF8B-4FC1-A046-F020F44BD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1986" y="2502402"/>
              <a:ext cx="2162175" cy="5715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B140325-8511-464A-8421-5344C6E16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1986" y="3227305"/>
              <a:ext cx="1552575" cy="7524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2ECF3E0-1CF3-4261-BE64-B101DA968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1986" y="4133183"/>
              <a:ext cx="2276475" cy="523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3844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A30BE-CB7A-43DE-98ED-DA7949D6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Mixture Model Perspective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C11AE-310A-42FE-8C0D-7090AB814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All hidden states are partitioned into n clusters.</a:t>
            </a:r>
          </a:p>
          <a:p>
            <a:endParaRPr lang="en-US" altLang="zh-CN" dirty="0"/>
          </a:p>
          <a:p>
            <a:r>
              <a:rPr lang="en-US" altLang="zh-CN" dirty="0"/>
              <a:t>Assume h(t-1) are Gaussian variables.</a:t>
            </a:r>
          </a:p>
          <a:p>
            <a:endParaRPr lang="en-US" altLang="zh-CN" dirty="0"/>
          </a:p>
          <a:p>
            <a:r>
              <a:rPr lang="en-US" altLang="zh-CN" dirty="0"/>
              <a:t>Uniformly distributed prior. P(z=</a:t>
            </a:r>
            <a:r>
              <a:rPr lang="en-US" altLang="zh-CN" dirty="0" err="1"/>
              <a:t>i</a:t>
            </a:r>
            <a:r>
              <a:rPr lang="en-US" altLang="zh-CN" dirty="0"/>
              <a:t>)=1/n.</a:t>
            </a:r>
          </a:p>
          <a:p>
            <a:endParaRPr lang="en-US" altLang="zh-CN" dirty="0"/>
          </a:p>
          <a:p>
            <a:r>
              <a:rPr lang="en-US" altLang="zh-CN" dirty="0"/>
              <a:t>The process of accessing p-memory is indeed soft clustering. h(t-1) is assigned to the corresponding center.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0AD940E-84B6-4F6B-8CBF-D04BE6DDD4B0}"/>
              </a:ext>
            </a:extLst>
          </p:cNvPr>
          <p:cNvGrpSpPr/>
          <p:nvPr/>
        </p:nvGrpSpPr>
        <p:grpSpPr>
          <a:xfrm>
            <a:off x="7315200" y="2102059"/>
            <a:ext cx="4525369" cy="3798470"/>
            <a:chOff x="6077953" y="2105025"/>
            <a:chExt cx="5534025" cy="464510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210FE2F-A54F-4008-9089-A3A6EFD3C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7953" y="2105025"/>
              <a:ext cx="4133850" cy="132397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AFFEAFF-961F-4D49-BCF3-1F974834E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7953" y="3675104"/>
              <a:ext cx="5534025" cy="90487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7C22586-D5D3-41AB-989A-999A3F7A8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7953" y="4826083"/>
              <a:ext cx="4419600" cy="1924050"/>
            </a:xfrm>
            <a:prstGeom prst="rect">
              <a:avLst/>
            </a:prstGeom>
          </p:spPr>
        </p:pic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7DA1B863-7153-4EC1-A9B7-21BABBB1A886}"/>
              </a:ext>
            </a:extLst>
          </p:cNvPr>
          <p:cNvSpPr/>
          <p:nvPr/>
        </p:nvSpPr>
        <p:spPr>
          <a:xfrm>
            <a:off x="7176598" y="5258510"/>
            <a:ext cx="1828800" cy="7094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9966FE6-35AF-4073-B21A-252180E6A4F1}"/>
              </a:ext>
            </a:extLst>
          </p:cNvPr>
          <p:cNvSpPr/>
          <p:nvPr/>
        </p:nvSpPr>
        <p:spPr>
          <a:xfrm>
            <a:off x="7245898" y="4549023"/>
            <a:ext cx="3683365" cy="7094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6E7B03-B8EA-468F-8076-1897C6891A0D}"/>
              </a:ext>
            </a:extLst>
          </p:cNvPr>
          <p:cNvSpPr txBox="1"/>
          <p:nvPr/>
        </p:nvSpPr>
        <p:spPr>
          <a:xfrm>
            <a:off x="10058398" y="5438274"/>
            <a:ext cx="2005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FF0000"/>
                </a:solidFill>
              </a:rPr>
              <a:t>Mahalanobis</a:t>
            </a:r>
            <a:r>
              <a:rPr lang="en-US" altLang="zh-CN" sz="2400" dirty="0">
                <a:solidFill>
                  <a:srgbClr val="FF0000"/>
                </a:solidFill>
              </a:rPr>
              <a:t> distance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EC2445-6D31-4706-AE43-25EC7F282DB9}"/>
              </a:ext>
            </a:extLst>
          </p:cNvPr>
          <p:cNvSpPr txBox="1"/>
          <p:nvPr/>
        </p:nvSpPr>
        <p:spPr>
          <a:xfrm>
            <a:off x="8197512" y="5963819"/>
            <a:ext cx="2005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Combination weight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E11A81F-BE24-43DF-9394-FE7BC64D39EF}"/>
              </a:ext>
            </a:extLst>
          </p:cNvPr>
          <p:cNvSpPr/>
          <p:nvPr/>
        </p:nvSpPr>
        <p:spPr>
          <a:xfrm rot="3837307">
            <a:off x="10537657" y="5205909"/>
            <a:ext cx="372980" cy="3332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0DEA650-10BF-4F21-9F8C-9EA8777829A9}"/>
              </a:ext>
            </a:extLst>
          </p:cNvPr>
          <p:cNvSpPr/>
          <p:nvPr/>
        </p:nvSpPr>
        <p:spPr>
          <a:xfrm rot="2539392">
            <a:off x="9025741" y="5733348"/>
            <a:ext cx="372980" cy="3332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02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65F0C-C22C-4021-9EBC-65459299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Mixture Model &amp; EM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A0F75-2BBA-454B-897B-D11086CF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Gaussian model – MLE, etc.</a:t>
            </a:r>
          </a:p>
          <a:p>
            <a:endParaRPr lang="en-US" altLang="zh-CN" dirty="0"/>
          </a:p>
          <a:p>
            <a:r>
              <a:rPr lang="en-US" altLang="zh-CN" dirty="0"/>
              <a:t>Gaussian mixture model – EM iterative</a:t>
            </a:r>
          </a:p>
          <a:p>
            <a:pPr lvl="1"/>
            <a:r>
              <a:rPr lang="en-US" altLang="zh-CN" dirty="0"/>
              <a:t>Hidden variables</a:t>
            </a:r>
          </a:p>
          <a:p>
            <a:endParaRPr lang="en-US" altLang="zh-CN" dirty="0"/>
          </a:p>
          <a:p>
            <a:r>
              <a:rPr lang="en-US" altLang="zh-CN" dirty="0"/>
              <a:t>EM algorithm.</a:t>
            </a:r>
          </a:p>
          <a:p>
            <a:pPr lvl="1"/>
            <a:r>
              <a:rPr lang="en-US" altLang="zh-CN" dirty="0"/>
              <a:t>E-step: Expectation. E(</a:t>
            </a:r>
            <a:r>
              <a:rPr lang="en-US" altLang="zh-CN" dirty="0" err="1"/>
              <a:t>γ</a:t>
            </a:r>
            <a:r>
              <a:rPr lang="en-US" altLang="zh-CN" baseline="-25000" dirty="0" err="1"/>
              <a:t>jk</a:t>
            </a:r>
            <a:r>
              <a:rPr lang="en-US" altLang="zh-CN" dirty="0" err="1"/>
              <a:t>|X,θ</a:t>
            </a:r>
            <a:r>
              <a:rPr lang="en-US" altLang="zh-CN" dirty="0"/>
              <a:t>), for all j=1,2,…,N</a:t>
            </a:r>
          </a:p>
          <a:p>
            <a:pPr lvl="1"/>
            <a:r>
              <a:rPr lang="en-US" altLang="zh-CN" dirty="0"/>
              <a:t>M-step: Maximization. Maximize and update all parameters.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EC4B74-561A-4475-9F43-E6DA505D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657" y="3151060"/>
            <a:ext cx="2035061" cy="5943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C49B16-B842-4457-9564-D6770074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314" y="2159730"/>
            <a:ext cx="4386686" cy="6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45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9E668-6A08-48F2-8CC2-FA3671F0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Mixture Model Perspective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04DAF-55A6-4EA3-81E4-828FBCC48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Variant of the EM algorithm.</a:t>
            </a:r>
          </a:p>
          <a:p>
            <a:pPr lvl="1"/>
            <a:r>
              <a:rPr lang="en-US" altLang="zh-CN" dirty="0"/>
              <a:t>E-step – assigns </a:t>
            </a:r>
            <a:r>
              <a:rPr lang="en-US" altLang="zh-CN" dirty="0" err="1"/>
              <a:t>wi</a:t>
            </a:r>
            <a:r>
              <a:rPr lang="en-US" altLang="zh-CN" dirty="0"/>
              <a:t> to each cluster via memory addressing.</a:t>
            </a:r>
          </a:p>
          <a:p>
            <a:pPr lvl="1"/>
            <a:r>
              <a:rPr lang="en-US" altLang="zh-CN" dirty="0"/>
              <a:t>M-step – optimizes the parameters in each memory slot based on </a:t>
            </a:r>
            <a:r>
              <a:rPr lang="en-US" altLang="zh-CN" dirty="0" err="1"/>
              <a:t>wi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18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0FC5A-18AE-4D04-B733-8B3227C7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B3EF1-A568-464E-A02F-E85D0AC2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DTR module</a:t>
            </a:r>
          </a:p>
          <a:p>
            <a:pPr lvl="1"/>
            <a:r>
              <a:rPr lang="en-US" altLang="zh-CN" dirty="0"/>
              <a:t>Dynamic Token Representation</a:t>
            </a:r>
          </a:p>
          <a:p>
            <a:pPr lvl="1"/>
            <a:r>
              <a:rPr lang="en-US" altLang="zh-CN" dirty="0"/>
              <a:t>DTR with assistant network</a:t>
            </a:r>
          </a:p>
          <a:p>
            <a:endParaRPr lang="en-US" altLang="zh-CN" dirty="0"/>
          </a:p>
          <a:p>
            <a:r>
              <a:rPr lang="en-US" altLang="zh-CN" dirty="0"/>
              <a:t>TB-</a:t>
            </a:r>
            <a:r>
              <a:rPr lang="en-US" altLang="zh-CN" dirty="0" err="1"/>
              <a:t>CapsNet</a:t>
            </a:r>
            <a:r>
              <a:rPr lang="en-US" altLang="zh-CN" dirty="0"/>
              <a:t> &amp; Tree2Tree?</a:t>
            </a:r>
          </a:p>
          <a:p>
            <a:endParaRPr lang="en-US" altLang="zh-CN" dirty="0"/>
          </a:p>
          <a:p>
            <a:r>
              <a:rPr lang="en-US" altLang="zh-CN" dirty="0"/>
              <a:t>PRNN</a:t>
            </a:r>
          </a:p>
          <a:p>
            <a:pPr lvl="1"/>
            <a:r>
              <a:rPr lang="en-US" altLang="zh-CN" dirty="0"/>
              <a:t>PRNN: Recurrent Neural Network with Persistent Memory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794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42E8A-9C7A-4809-8BDC-D7574FE9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E5902-5B71-47F4-93CC-B89F7BC9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Time series prediction</a:t>
            </a:r>
          </a:p>
          <a:p>
            <a:pPr lvl="1"/>
            <a:r>
              <a:rPr lang="en-US" altLang="zh-CN" dirty="0"/>
              <a:t>Power Consumption (PC)</a:t>
            </a:r>
          </a:p>
          <a:p>
            <a:pPr lvl="1"/>
            <a:r>
              <a:rPr lang="en-US" altLang="zh-CN" dirty="0"/>
              <a:t>Sales Forecast (SF)</a:t>
            </a:r>
          </a:p>
          <a:p>
            <a:endParaRPr lang="en-US" altLang="zh-CN" dirty="0"/>
          </a:p>
          <a:p>
            <a:r>
              <a:rPr lang="en-US" altLang="zh-CN" dirty="0"/>
              <a:t>Language modeling</a:t>
            </a:r>
          </a:p>
          <a:p>
            <a:pPr lvl="1"/>
            <a:r>
              <a:rPr lang="en-US" altLang="zh-CN" dirty="0"/>
              <a:t>Penn Treebank (PTB)</a:t>
            </a:r>
          </a:p>
          <a:p>
            <a:pPr lvl="1"/>
            <a:r>
              <a:rPr lang="en-US" altLang="zh-CN" dirty="0"/>
              <a:t>20-Newsgroup (20NG)</a:t>
            </a:r>
          </a:p>
          <a:p>
            <a:pPr lvl="1"/>
            <a:r>
              <a:rPr lang="en-US" altLang="zh-CN" dirty="0"/>
              <a:t>Word-level prediction</a:t>
            </a:r>
          </a:p>
          <a:p>
            <a:endParaRPr lang="en-US" altLang="zh-CN" dirty="0"/>
          </a:p>
          <a:p>
            <a:r>
              <a:rPr lang="en-US" altLang="zh-CN" dirty="0"/>
              <a:t>LSTM baseline vs. P-LSTM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805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9FB2E-A516-454D-8C03-75D6A633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Series Prediction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4A424-13F7-40B2-ACA6-FB06ED81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RMAE – Relative Mean Absolute Error.</a:t>
            </a:r>
          </a:p>
          <a:p>
            <a:r>
              <a:rPr lang="en-US" altLang="zh-CN" dirty="0"/>
              <a:t>ARIMA – a classical model.</a:t>
            </a:r>
          </a:p>
          <a:p>
            <a:r>
              <a:rPr lang="en-US" altLang="zh-CN" dirty="0"/>
              <a:t>PPLSTM – PLSTM with prior knowledge.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FB3722-CF45-4BFA-A759-04A34881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295" y="1206417"/>
            <a:ext cx="3160505" cy="9685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35D9BE-469E-4303-A701-D65C0F30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326" y="3426223"/>
            <a:ext cx="6352674" cy="343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18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380D4-3881-4782-9A18-D350FEE1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Language Modeling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5A10B-6366-4CF1-B303-1AF6F3334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Perplexity – determine whether the language model is good.</a:t>
            </a:r>
          </a:p>
          <a:p>
            <a:r>
              <a:rPr lang="en-US" altLang="zh-CN" dirty="0"/>
              <a:t>Simple – simple setting. (slimmer embedding, hidden layer, …)</a:t>
            </a:r>
          </a:p>
          <a:p>
            <a:r>
              <a:rPr lang="en-US" altLang="zh-CN" dirty="0"/>
              <a:t>Complex – complex setting. (larger embedding, hidden layer, …)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CC4F9E-E2DD-4B12-B747-BD2E53F3B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900" y="3429000"/>
            <a:ext cx="6948200" cy="324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85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39BAE-1950-4190-8F95-FBF9A47A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903A5-BD55-4725-AE1B-9DACA4301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Persistent memory to store principle patterns. – GOOD!</a:t>
            </a:r>
          </a:p>
          <a:p>
            <a:endParaRPr lang="en-US" altLang="zh-CN" dirty="0"/>
          </a:p>
          <a:p>
            <a:r>
              <a:rPr lang="en-US" altLang="zh-CN" dirty="0"/>
              <a:t>Mixture model perspective. – very ELEGANT!</a:t>
            </a:r>
          </a:p>
          <a:p>
            <a:endParaRPr lang="en-US" altLang="zh-CN" dirty="0"/>
          </a:p>
          <a:p>
            <a:r>
              <a:rPr lang="en-US" altLang="zh-CN" dirty="0"/>
              <a:t>Experiments. – NAH…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67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F4460-CB2B-459D-B112-2EC2A4CD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Token Representation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32C56-9B50-4C04-9DD7-62BA8804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 – token vector (original token representation)</a:t>
            </a:r>
          </a:p>
          <a:p>
            <a:r>
              <a:rPr lang="en-US" altLang="zh-CN" dirty="0"/>
              <a:t>v – context vector</a:t>
            </a:r>
          </a:p>
          <a:p>
            <a:r>
              <a:rPr lang="en-US" altLang="zh-CN" dirty="0" err="1"/>
              <a:t>Ws</a:t>
            </a:r>
            <a:r>
              <a:rPr lang="en-US" altLang="zh-CN" dirty="0"/>
              <a:t>, </a:t>
            </a:r>
            <a:r>
              <a:rPr lang="en-US" altLang="zh-CN" dirty="0" err="1"/>
              <a:t>bs</a:t>
            </a:r>
            <a:r>
              <a:rPr lang="en-US" altLang="zh-CN" dirty="0"/>
              <a:t> – weights</a:t>
            </a:r>
          </a:p>
          <a:p>
            <a:r>
              <a:rPr lang="en-US" altLang="zh-CN" dirty="0"/>
              <a:t>M – morpheme slot memory</a:t>
            </a:r>
          </a:p>
          <a:p>
            <a:r>
              <a:rPr lang="en-US" altLang="zh-CN" dirty="0"/>
              <a:t>x* -- dynamic token representation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C0B089-56CE-4313-8B0B-BDAA3D25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17" y="4718958"/>
            <a:ext cx="6995483" cy="14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4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ABBB8-9E54-49C3-ADCB-8D058731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Token Representation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E231A-FDD6-402A-AD45-5F63A744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Correlate function</a:t>
            </a:r>
          </a:p>
          <a:p>
            <a:pPr lvl="1"/>
            <a:r>
              <a:rPr lang="en-US" altLang="zh-CN" dirty="0"/>
              <a:t>Currently, use concatenate function.</a:t>
            </a:r>
          </a:p>
          <a:p>
            <a:pPr lvl="1"/>
            <a:r>
              <a:rPr lang="en-US" altLang="zh-CN" dirty="0"/>
              <a:t>A well-designed function may perform better.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DF0915-E876-4F27-9BBC-F1CB877F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395" y="3771900"/>
            <a:ext cx="6775406" cy="24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5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C32A1-650B-4B70-BEF2-306BE3D3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DTR-LSTM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357C0-159D-4047-8AFF-AABE23A2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FD4355-B5C3-41CF-A7B7-E9275AEC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06" y="1661093"/>
            <a:ext cx="8281988" cy="468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2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C065-4056-445D-A7AA-4CEDCB9C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DTR with Assistant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282AB-F108-45A2-8ADC-C2D1DB49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Problems of current DTR module.</a:t>
            </a:r>
          </a:p>
          <a:p>
            <a:pPr lvl="1"/>
            <a:r>
              <a:rPr lang="en-US" altLang="zh-CN" dirty="0"/>
              <a:t>Hard to understand the morpheme slot memory for human beings.</a:t>
            </a:r>
          </a:p>
          <a:p>
            <a:pPr lvl="1"/>
            <a:r>
              <a:rPr lang="en-US" altLang="zh-CN" dirty="0"/>
              <a:t>Hard to learn synonymous tokens.</a:t>
            </a:r>
          </a:p>
          <a:p>
            <a:pPr lvl="1"/>
            <a:r>
              <a:rPr lang="en-US" altLang="zh-CN" dirty="0"/>
              <a:t>…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74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3FF78-ECB7-4D27-9AEA-B22C0235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DTR with Assistant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3AD6B-D3E2-4148-91FA-1109D48ED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7959" cy="4351338"/>
          </a:xfrm>
        </p:spPr>
        <p:txBody>
          <a:bodyPr/>
          <a:lstStyle/>
          <a:p>
            <a:r>
              <a:rPr lang="en-US" altLang="zh-CN" dirty="0"/>
              <a:t>Assistant Network</a:t>
            </a:r>
          </a:p>
          <a:p>
            <a:pPr lvl="1"/>
            <a:r>
              <a:rPr lang="en-US" altLang="zh-CN" dirty="0"/>
              <a:t>Try to restore the token vector from dynamic representation.</a:t>
            </a:r>
          </a:p>
          <a:p>
            <a:pPr lvl="1"/>
            <a:r>
              <a:rPr lang="en-US" altLang="zh-CN" dirty="0"/>
              <a:t>Help to understand the slots in the morpheme slot memory.</a:t>
            </a:r>
          </a:p>
          <a:p>
            <a:pPr lvl="1"/>
            <a:r>
              <a:rPr lang="en-US" altLang="zh-CN" dirty="0"/>
              <a:t>Help to distinct synonymous tokens.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13D9DB-4F9A-43C4-AB15-506BBE995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159" y="1825625"/>
            <a:ext cx="3324225" cy="42005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4E4F2A-F849-4C19-A1CC-B7F47F9D52F7}"/>
              </a:ext>
            </a:extLst>
          </p:cNvPr>
          <p:cNvSpPr/>
          <p:nvPr/>
        </p:nvSpPr>
        <p:spPr>
          <a:xfrm>
            <a:off x="9645427" y="4066723"/>
            <a:ext cx="1628775" cy="5388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Assistant Network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78B9AE3-E5DE-4D25-B806-86A639435914}"/>
              </a:ext>
            </a:extLst>
          </p:cNvPr>
          <p:cNvCxnSpPr/>
          <p:nvPr/>
        </p:nvCxnSpPr>
        <p:spPr>
          <a:xfrm>
            <a:off x="5889855" y="4148364"/>
            <a:ext cx="3755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141C26C-38A1-4201-8AFD-78125B9EF301}"/>
              </a:ext>
            </a:extLst>
          </p:cNvPr>
          <p:cNvCxnSpPr>
            <a:cxnSpLocks/>
          </p:cNvCxnSpPr>
          <p:nvPr/>
        </p:nvCxnSpPr>
        <p:spPr>
          <a:xfrm flipV="1">
            <a:off x="8518755" y="4529364"/>
            <a:ext cx="1126672" cy="582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31F5119-B441-4F33-8E31-C3EFD195EE03}"/>
              </a:ext>
            </a:extLst>
          </p:cNvPr>
          <p:cNvSpPr/>
          <p:nvPr/>
        </p:nvSpPr>
        <p:spPr>
          <a:xfrm>
            <a:off x="9645426" y="5391603"/>
            <a:ext cx="1628775" cy="53884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Restored Token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6E4721-D403-4DE3-B871-829106FAF679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0459814" y="4605566"/>
            <a:ext cx="1" cy="786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26364E8B-652F-40F9-B98C-E29638BAD858}"/>
              </a:ext>
            </a:extLst>
          </p:cNvPr>
          <p:cNvSpPr/>
          <p:nvPr/>
        </p:nvSpPr>
        <p:spPr>
          <a:xfrm>
            <a:off x="7283121" y="5247139"/>
            <a:ext cx="4070679" cy="785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962D26-2336-4471-B57A-A17EE9F35BAA}"/>
              </a:ext>
            </a:extLst>
          </p:cNvPr>
          <p:cNvSpPr/>
          <p:nvPr/>
        </p:nvSpPr>
        <p:spPr>
          <a:xfrm>
            <a:off x="8243211" y="4371180"/>
            <a:ext cx="1628775" cy="5388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8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6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84E5A-2DD7-47F9-A4E3-63E7AB4E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DTR with Assistant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A2B1F-7538-42FF-B820-9712F68AD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Loss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L</a:t>
            </a:r>
            <a:r>
              <a:rPr lang="en-US" altLang="zh-CN" baseline="-25000" dirty="0"/>
              <a:t>o</a:t>
            </a:r>
            <a:r>
              <a:rPr lang="en-US" altLang="zh-CN" dirty="0"/>
              <a:t> = original main network loss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baseline="-25000" dirty="0"/>
              <a:t>a</a:t>
            </a:r>
            <a:r>
              <a:rPr lang="en-US" altLang="zh-CN" dirty="0"/>
              <a:t> = Loss (restored tokens, token vectors)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L = α L</a:t>
            </a:r>
            <a:r>
              <a:rPr lang="en-US" altLang="zh-CN" baseline="-25000" dirty="0"/>
              <a:t>o</a:t>
            </a:r>
            <a:r>
              <a:rPr lang="en-US" altLang="zh-CN" dirty="0"/>
              <a:t> + (1-α) L</a:t>
            </a:r>
            <a:r>
              <a:rPr lang="en-US" altLang="zh-CN" baseline="-25000" dirty="0"/>
              <a:t>a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24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E459C-9143-4C63-92DA-A620FFB4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DTR with Assistant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459FB-A039-4B42-9152-0413B2EC6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/>
              <a:t>RNN cell with unusual return values</a:t>
            </a:r>
          </a:p>
          <a:p>
            <a:pPr lvl="1"/>
            <a:r>
              <a:rPr lang="en-US" altLang="zh-CN" dirty="0"/>
              <a:t>RNN cell with 3 return values</a:t>
            </a:r>
          </a:p>
          <a:p>
            <a:pPr lvl="1"/>
            <a:r>
              <a:rPr lang="en-US" altLang="zh-CN" dirty="0"/>
              <a:t>A pair of RNN cells sharing the same weights</a:t>
            </a:r>
            <a:endParaRPr lang="zh-CN" altLang="en-US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2C3119D8-758D-4CF5-A0BD-C2A4976614AE}"/>
              </a:ext>
            </a:extLst>
          </p:cNvPr>
          <p:cNvGrpSpPr/>
          <p:nvPr/>
        </p:nvGrpSpPr>
        <p:grpSpPr>
          <a:xfrm>
            <a:off x="3924477" y="4001294"/>
            <a:ext cx="2702996" cy="2798401"/>
            <a:chOff x="4456030" y="4059599"/>
            <a:chExt cx="2702996" cy="279840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B59A0F7-5172-42AE-A805-E36D0FD91592}"/>
                </a:ext>
              </a:extLst>
            </p:cNvPr>
            <p:cNvSpPr/>
            <p:nvPr/>
          </p:nvSpPr>
          <p:spPr>
            <a:xfrm>
              <a:off x="5227864" y="5017635"/>
              <a:ext cx="1159328" cy="11593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RNN 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5E0F28A-5434-430A-A6F8-E4711BA5DA3E}"/>
                </a:ext>
              </a:extLst>
            </p:cNvPr>
            <p:cNvSpPr txBox="1"/>
            <p:nvPr/>
          </p:nvSpPr>
          <p:spPr>
            <a:xfrm>
              <a:off x="4757057" y="6488668"/>
              <a:ext cx="941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x[t]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2F34DD4-ACBB-4456-A50A-B9A2C9EEA6A5}"/>
                </a:ext>
              </a:extLst>
            </p:cNvPr>
            <p:cNvSpPr txBox="1"/>
            <p:nvPr/>
          </p:nvSpPr>
          <p:spPr>
            <a:xfrm>
              <a:off x="5916385" y="6488668"/>
              <a:ext cx="941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37A2796-D8CC-498B-883F-A42A6C82C439}"/>
                </a:ext>
              </a:extLst>
            </p:cNvPr>
            <p:cNvCxnSpPr>
              <a:stCxn id="29" idx="0"/>
              <a:endCxn id="28" idx="3"/>
            </p:cNvCxnSpPr>
            <p:nvPr/>
          </p:nvCxnSpPr>
          <p:spPr>
            <a:xfrm flipV="1">
              <a:off x="5227864" y="6007183"/>
              <a:ext cx="169780" cy="48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60AE843-4733-48D0-8E95-301715FB5284}"/>
                </a:ext>
              </a:extLst>
            </p:cNvPr>
            <p:cNvCxnSpPr>
              <a:cxnSpLocks/>
              <a:stCxn id="30" idx="0"/>
              <a:endCxn id="28" idx="5"/>
            </p:cNvCxnSpPr>
            <p:nvPr/>
          </p:nvCxnSpPr>
          <p:spPr>
            <a:xfrm flipH="1" flipV="1">
              <a:off x="6217412" y="6007183"/>
              <a:ext cx="169780" cy="48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A6AF3DF-A807-443D-BE04-C42F6699E0B9}"/>
                </a:ext>
              </a:extLst>
            </p:cNvPr>
            <p:cNvSpPr txBox="1"/>
            <p:nvPr/>
          </p:nvSpPr>
          <p:spPr>
            <a:xfrm>
              <a:off x="4456030" y="4059599"/>
              <a:ext cx="94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slot select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57AF4BA-4B6E-4035-8275-22385E71A604}"/>
                </a:ext>
              </a:extLst>
            </p:cNvPr>
            <p:cNvSpPr txBox="1"/>
            <p:nvPr/>
          </p:nvSpPr>
          <p:spPr>
            <a:xfrm>
              <a:off x="6217412" y="4059599"/>
              <a:ext cx="94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new state</a:t>
              </a:r>
              <a:endParaRPr lang="zh-CN" altLang="en-US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00FE31E-EDAE-4572-8FE1-0A438D82AB01}"/>
                </a:ext>
              </a:extLst>
            </p:cNvPr>
            <p:cNvCxnSpPr>
              <a:cxnSpLocks/>
              <a:stCxn id="28" idx="1"/>
              <a:endCxn id="33" idx="2"/>
            </p:cNvCxnSpPr>
            <p:nvPr/>
          </p:nvCxnSpPr>
          <p:spPr>
            <a:xfrm flipH="1" flipV="1">
              <a:off x="4926837" y="4705930"/>
              <a:ext cx="470807" cy="48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C040591-8F64-40D8-9D67-037E1E9ED7F4}"/>
                </a:ext>
              </a:extLst>
            </p:cNvPr>
            <p:cNvCxnSpPr>
              <a:cxnSpLocks/>
              <a:stCxn id="28" idx="7"/>
              <a:endCxn id="34" idx="2"/>
            </p:cNvCxnSpPr>
            <p:nvPr/>
          </p:nvCxnSpPr>
          <p:spPr>
            <a:xfrm flipV="1">
              <a:off x="6217412" y="4705930"/>
              <a:ext cx="470807" cy="48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3F4BA29-1933-4A56-BD02-608D716CFE56}"/>
                </a:ext>
              </a:extLst>
            </p:cNvPr>
            <p:cNvSpPr txBox="1"/>
            <p:nvPr/>
          </p:nvSpPr>
          <p:spPr>
            <a:xfrm>
              <a:off x="5336721" y="4059599"/>
              <a:ext cx="94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hidden state</a:t>
              </a:r>
              <a:endParaRPr lang="zh-CN" altLang="en-US" dirty="0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12FCEE42-DA6D-4992-9AE2-FC76ECC14C90}"/>
                </a:ext>
              </a:extLst>
            </p:cNvPr>
            <p:cNvCxnSpPr>
              <a:cxnSpLocks/>
              <a:stCxn id="28" idx="0"/>
              <a:endCxn id="38" idx="2"/>
            </p:cNvCxnSpPr>
            <p:nvPr/>
          </p:nvCxnSpPr>
          <p:spPr>
            <a:xfrm flipV="1">
              <a:off x="5807528" y="4705930"/>
              <a:ext cx="0" cy="311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320D957-CC49-40A1-B0DE-E374E260FD6B}"/>
              </a:ext>
            </a:extLst>
          </p:cNvPr>
          <p:cNvGrpSpPr/>
          <p:nvPr/>
        </p:nvGrpSpPr>
        <p:grpSpPr>
          <a:xfrm>
            <a:off x="7145021" y="4001294"/>
            <a:ext cx="4208779" cy="2798401"/>
            <a:chOff x="7983221" y="3088481"/>
            <a:chExt cx="4208779" cy="279840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3ADCB84-FDAD-42E0-9C8E-AD98D982DD8A}"/>
                </a:ext>
              </a:extLst>
            </p:cNvPr>
            <p:cNvSpPr/>
            <p:nvPr/>
          </p:nvSpPr>
          <p:spPr>
            <a:xfrm>
              <a:off x="10561865" y="4046517"/>
              <a:ext cx="1159328" cy="11593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RNN 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3F8D172-6248-4A89-828C-6B2EAFCCD91C}"/>
                </a:ext>
              </a:extLst>
            </p:cNvPr>
            <p:cNvSpPr txBox="1"/>
            <p:nvPr/>
          </p:nvSpPr>
          <p:spPr>
            <a:xfrm>
              <a:off x="10091058" y="5517550"/>
              <a:ext cx="941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x[t]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9756ABA-C7D6-495F-ABDA-AA157E50276A}"/>
                </a:ext>
              </a:extLst>
            </p:cNvPr>
            <p:cNvSpPr txBox="1"/>
            <p:nvPr/>
          </p:nvSpPr>
          <p:spPr>
            <a:xfrm>
              <a:off x="11250386" y="5517550"/>
              <a:ext cx="941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4D1654E-AAEF-45A3-822E-8CE16EDC0978}"/>
                </a:ext>
              </a:extLst>
            </p:cNvPr>
            <p:cNvCxnSpPr>
              <a:stCxn id="5" idx="0"/>
              <a:endCxn id="4" idx="3"/>
            </p:cNvCxnSpPr>
            <p:nvPr/>
          </p:nvCxnSpPr>
          <p:spPr>
            <a:xfrm flipV="1">
              <a:off x="10561865" y="5036065"/>
              <a:ext cx="169780" cy="48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05A7EAB-70C2-48A7-A748-918E3A9879B4}"/>
                </a:ext>
              </a:extLst>
            </p:cNvPr>
            <p:cNvCxnSpPr>
              <a:cxnSpLocks/>
              <a:stCxn id="6" idx="0"/>
              <a:endCxn id="4" idx="5"/>
            </p:cNvCxnSpPr>
            <p:nvPr/>
          </p:nvCxnSpPr>
          <p:spPr>
            <a:xfrm flipH="1" flipV="1">
              <a:off x="11551413" y="5036065"/>
              <a:ext cx="169780" cy="48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10E09C0-52C2-4E56-B939-345D111FAB3D}"/>
                </a:ext>
              </a:extLst>
            </p:cNvPr>
            <p:cNvSpPr txBox="1"/>
            <p:nvPr/>
          </p:nvSpPr>
          <p:spPr>
            <a:xfrm>
              <a:off x="9614260" y="3088481"/>
              <a:ext cx="94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hidden state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6202673-6E8A-41F0-971E-F55B9752411B}"/>
                </a:ext>
              </a:extLst>
            </p:cNvPr>
            <p:cNvSpPr txBox="1"/>
            <p:nvPr/>
          </p:nvSpPr>
          <p:spPr>
            <a:xfrm>
              <a:off x="11250386" y="3088481"/>
              <a:ext cx="94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new state</a:t>
              </a:r>
              <a:endParaRPr lang="zh-CN" altLang="en-US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232CEE4-E05F-412E-8C75-8165FC0B9202}"/>
                </a:ext>
              </a:extLst>
            </p:cNvPr>
            <p:cNvCxnSpPr>
              <a:cxnSpLocks/>
              <a:stCxn id="4" idx="1"/>
              <a:endCxn id="19" idx="2"/>
            </p:cNvCxnSpPr>
            <p:nvPr/>
          </p:nvCxnSpPr>
          <p:spPr>
            <a:xfrm flipH="1" flipV="1">
              <a:off x="10085067" y="3734812"/>
              <a:ext cx="646578" cy="48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7B78EB6-A0F9-4A59-9938-CEEA344B15A7}"/>
                </a:ext>
              </a:extLst>
            </p:cNvPr>
            <p:cNvCxnSpPr>
              <a:cxnSpLocks/>
              <a:stCxn id="4" idx="7"/>
              <a:endCxn id="20" idx="2"/>
            </p:cNvCxnSpPr>
            <p:nvPr/>
          </p:nvCxnSpPr>
          <p:spPr>
            <a:xfrm flipV="1">
              <a:off x="11551413" y="3734812"/>
              <a:ext cx="169780" cy="48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C7C9B4B-6D9F-483A-9EC7-AFA6502A014C}"/>
                </a:ext>
              </a:extLst>
            </p:cNvPr>
            <p:cNvSpPr/>
            <p:nvPr/>
          </p:nvSpPr>
          <p:spPr>
            <a:xfrm>
              <a:off x="8454028" y="4046517"/>
              <a:ext cx="1159328" cy="11593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RNN 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7012B8F-311B-4F8E-85A3-8098A10010F3}"/>
                </a:ext>
              </a:extLst>
            </p:cNvPr>
            <p:cNvSpPr txBox="1"/>
            <p:nvPr/>
          </p:nvSpPr>
          <p:spPr>
            <a:xfrm>
              <a:off x="8006090" y="5517550"/>
              <a:ext cx="941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x[t]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E8B95BC-EFD9-49C4-883F-44654A9D4C91}"/>
                </a:ext>
              </a:extLst>
            </p:cNvPr>
            <p:cNvSpPr txBox="1"/>
            <p:nvPr/>
          </p:nvSpPr>
          <p:spPr>
            <a:xfrm>
              <a:off x="9145317" y="5517550"/>
              <a:ext cx="941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092A4881-77CE-482F-8CA9-3B15BFE5FCC8}"/>
                </a:ext>
              </a:extLst>
            </p:cNvPr>
            <p:cNvCxnSpPr>
              <a:stCxn id="37" idx="0"/>
              <a:endCxn id="27" idx="3"/>
            </p:cNvCxnSpPr>
            <p:nvPr/>
          </p:nvCxnSpPr>
          <p:spPr>
            <a:xfrm flipV="1">
              <a:off x="8476897" y="5036065"/>
              <a:ext cx="146911" cy="48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6BAEA07F-B82C-40C4-8BCD-0AA2D37043D5}"/>
                </a:ext>
              </a:extLst>
            </p:cNvPr>
            <p:cNvCxnSpPr>
              <a:cxnSpLocks/>
              <a:stCxn id="39" idx="0"/>
              <a:endCxn id="27" idx="5"/>
            </p:cNvCxnSpPr>
            <p:nvPr/>
          </p:nvCxnSpPr>
          <p:spPr>
            <a:xfrm flipH="1" flipV="1">
              <a:off x="9443576" y="5036065"/>
              <a:ext cx="172548" cy="48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DE49BA2-4050-422C-A4AB-F1B8BDC9A6D1}"/>
                </a:ext>
              </a:extLst>
            </p:cNvPr>
            <p:cNvSpPr txBox="1"/>
            <p:nvPr/>
          </p:nvSpPr>
          <p:spPr>
            <a:xfrm>
              <a:off x="7983221" y="3088481"/>
              <a:ext cx="94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slot select</a:t>
              </a:r>
              <a:endParaRPr lang="zh-CN" altLang="en-US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43CAF78A-768A-4FFD-8D2B-0E9C0D7A67B7}"/>
                </a:ext>
              </a:extLst>
            </p:cNvPr>
            <p:cNvCxnSpPr>
              <a:cxnSpLocks/>
              <a:stCxn id="27" idx="1"/>
              <a:endCxn id="42" idx="2"/>
            </p:cNvCxnSpPr>
            <p:nvPr/>
          </p:nvCxnSpPr>
          <p:spPr>
            <a:xfrm flipH="1" flipV="1">
              <a:off x="8454028" y="3734812"/>
              <a:ext cx="169780" cy="48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CB21B065-6C43-4F95-B600-74F3219C106D}"/>
                </a:ext>
              </a:extLst>
            </p:cNvPr>
            <p:cNvCxnSpPr>
              <a:cxnSpLocks/>
              <a:stCxn id="27" idx="7"/>
              <a:endCxn id="19" idx="2"/>
            </p:cNvCxnSpPr>
            <p:nvPr/>
          </p:nvCxnSpPr>
          <p:spPr>
            <a:xfrm flipV="1">
              <a:off x="9443576" y="3734812"/>
              <a:ext cx="641491" cy="48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6AC1F55-3D8D-44D2-944C-36A246945C61}"/>
              </a:ext>
            </a:extLst>
          </p:cNvPr>
          <p:cNvGrpSpPr/>
          <p:nvPr/>
        </p:nvGrpSpPr>
        <p:grpSpPr>
          <a:xfrm>
            <a:off x="1134911" y="4001294"/>
            <a:ext cx="2100942" cy="2798401"/>
            <a:chOff x="4757057" y="4059599"/>
            <a:chExt cx="2100942" cy="2798401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53207D4-1104-4F99-B9E3-9B551ABEBA42}"/>
                </a:ext>
              </a:extLst>
            </p:cNvPr>
            <p:cNvSpPr/>
            <p:nvPr/>
          </p:nvSpPr>
          <p:spPr>
            <a:xfrm>
              <a:off x="5227864" y="5017635"/>
              <a:ext cx="1159328" cy="11593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RNN 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F0DE89C-01B8-4747-9FF1-2FCC2EBAFAB2}"/>
                </a:ext>
              </a:extLst>
            </p:cNvPr>
            <p:cNvSpPr txBox="1"/>
            <p:nvPr/>
          </p:nvSpPr>
          <p:spPr>
            <a:xfrm>
              <a:off x="4757057" y="6488668"/>
              <a:ext cx="941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x[t]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7DC1163-87C7-4C90-8471-14300583AFFC}"/>
                </a:ext>
              </a:extLst>
            </p:cNvPr>
            <p:cNvSpPr txBox="1"/>
            <p:nvPr/>
          </p:nvSpPr>
          <p:spPr>
            <a:xfrm>
              <a:off x="5916385" y="6488668"/>
              <a:ext cx="941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65A2288-A24C-4A87-A607-4016DB4A3F50}"/>
                </a:ext>
              </a:extLst>
            </p:cNvPr>
            <p:cNvCxnSpPr>
              <a:stCxn id="58" idx="0"/>
              <a:endCxn id="57" idx="3"/>
            </p:cNvCxnSpPr>
            <p:nvPr/>
          </p:nvCxnSpPr>
          <p:spPr>
            <a:xfrm flipV="1">
              <a:off x="5227864" y="6007183"/>
              <a:ext cx="169780" cy="48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DD56E76A-FEB6-4972-9421-96FD396E8677}"/>
                </a:ext>
              </a:extLst>
            </p:cNvPr>
            <p:cNvCxnSpPr>
              <a:cxnSpLocks/>
              <a:stCxn id="59" idx="0"/>
              <a:endCxn id="57" idx="5"/>
            </p:cNvCxnSpPr>
            <p:nvPr/>
          </p:nvCxnSpPr>
          <p:spPr>
            <a:xfrm flipH="1" flipV="1">
              <a:off x="6217412" y="6007183"/>
              <a:ext cx="169780" cy="48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1A18020-DCF4-404F-B28F-9A68036DD7E1}"/>
                </a:ext>
              </a:extLst>
            </p:cNvPr>
            <p:cNvSpPr txBox="1"/>
            <p:nvPr/>
          </p:nvSpPr>
          <p:spPr>
            <a:xfrm>
              <a:off x="4757057" y="4059599"/>
              <a:ext cx="94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slot select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A70983C-68D5-4D5A-AA20-6983CC31A5D5}"/>
                </a:ext>
              </a:extLst>
            </p:cNvPr>
            <p:cNvSpPr txBox="1"/>
            <p:nvPr/>
          </p:nvSpPr>
          <p:spPr>
            <a:xfrm>
              <a:off x="5916385" y="4059599"/>
              <a:ext cx="94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new state</a:t>
              </a:r>
              <a:endParaRPr lang="zh-CN" altLang="en-US" dirty="0"/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8E7E4AC-BB8B-4215-8510-E42A83530B9C}"/>
                </a:ext>
              </a:extLst>
            </p:cNvPr>
            <p:cNvCxnSpPr>
              <a:cxnSpLocks/>
              <a:stCxn id="57" idx="1"/>
              <a:endCxn id="62" idx="2"/>
            </p:cNvCxnSpPr>
            <p:nvPr/>
          </p:nvCxnSpPr>
          <p:spPr>
            <a:xfrm flipH="1" flipV="1">
              <a:off x="5227864" y="4705930"/>
              <a:ext cx="169780" cy="48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69C927B5-0DFF-4FEC-A89F-1DBADDF22177}"/>
                </a:ext>
              </a:extLst>
            </p:cNvPr>
            <p:cNvCxnSpPr>
              <a:cxnSpLocks/>
              <a:stCxn id="57" idx="7"/>
              <a:endCxn id="65" idx="2"/>
            </p:cNvCxnSpPr>
            <p:nvPr/>
          </p:nvCxnSpPr>
          <p:spPr>
            <a:xfrm flipV="1">
              <a:off x="6217412" y="4705930"/>
              <a:ext cx="169780" cy="48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4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746</Words>
  <Application>Microsoft Office PowerPoint</Application>
  <PresentationFormat>宽屏</PresentationFormat>
  <Paragraphs>150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Persistent Memory</vt:lpstr>
      <vt:lpstr>Outline</vt:lpstr>
      <vt:lpstr>Dynamic Token Representation</vt:lpstr>
      <vt:lpstr>Dynamic Token Representation</vt:lpstr>
      <vt:lpstr>DTR-LSTM</vt:lpstr>
      <vt:lpstr>DTR with Assistant Network</vt:lpstr>
      <vt:lpstr>DTR with Assistant Network</vt:lpstr>
      <vt:lpstr>DTR with Assistant Network</vt:lpstr>
      <vt:lpstr>DTR with Assistant Network</vt:lpstr>
      <vt:lpstr>TB-CapsNet?</vt:lpstr>
      <vt:lpstr>Tree2Tree?</vt:lpstr>
      <vt:lpstr>PRNN</vt:lpstr>
      <vt:lpstr>Overview</vt:lpstr>
      <vt:lpstr>Previous memory approach</vt:lpstr>
      <vt:lpstr>Persistent Memory</vt:lpstr>
      <vt:lpstr>Memory Accessing</vt:lpstr>
      <vt:lpstr>Mixture Model Perspective</vt:lpstr>
      <vt:lpstr>Mixture Model &amp; EM algorithm</vt:lpstr>
      <vt:lpstr>Mixture Model Perspective</vt:lpstr>
      <vt:lpstr>Experiments</vt:lpstr>
      <vt:lpstr>Time Series Prediction</vt:lpstr>
      <vt:lpstr>Language Modeling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Persistent Memory</dc:title>
  <dc:creator>635615042@qq.com</dc:creator>
  <cp:lastModifiedBy>635615042@qq.com</cp:lastModifiedBy>
  <cp:revision>24</cp:revision>
  <dcterms:created xsi:type="dcterms:W3CDTF">2018-03-19T01:09:40Z</dcterms:created>
  <dcterms:modified xsi:type="dcterms:W3CDTF">2018-03-19T13:58:30Z</dcterms:modified>
</cp:coreProperties>
</file>