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4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60"/>
  </p:normalViewPr>
  <p:slideViewPr>
    <p:cSldViewPr snapToGrid="0">
      <p:cViewPr varScale="1">
        <p:scale>
          <a:sx n="39" d="100"/>
          <a:sy n="39" d="100"/>
        </p:scale>
        <p:origin x="40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85E37-4A82-47C8-B08C-9F6BA7D2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C791B-211F-478F-994F-B21908F2B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ACB90-18E2-4B6D-B50A-9E84E3A5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4A87A-A5B0-4DE6-893B-B5EC07A3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71E6F-7617-4D0C-A801-BE8F3F7F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5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4F642-EE55-4173-B935-B218072B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4014A-4F8B-4911-A4B9-DC528D47C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EADE8-6021-4066-B238-CB698F7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07801-0F8A-4C88-8F0F-89F4DE6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BB1D4-F9F2-497B-8D00-17905329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3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1FE281-F7B1-4408-B996-F6469E97E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67E43-56CC-4602-9ED4-32CB650D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4042B-D8CA-4AFC-8032-26D3C20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FC656-2901-40B3-96F7-F591E420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397C8-4926-4581-9D9B-9030F698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E282-40EA-4184-9578-9D6AB7BE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2215A-E78D-4153-B505-480E9F53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CF19F-1031-4E57-818D-8C4E040C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489DB-1B0A-485C-854C-9D1DB17D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8A3EB-9EB3-4895-AE35-84520371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0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7DA20-6CC5-46EA-A0D6-49DBE10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90EF1-8A2A-4F07-8170-7C609BAF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09F7E-ADC4-43B9-B381-66BD23B2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D9DC9-C07B-458B-ACAF-D8E646A6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AC55A-FB4C-4F9C-8968-49DAE902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CE3A0-B052-451F-955D-ADCC828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DF3DD-CA7E-459D-B898-7AA0B75F1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02E3D-8C1B-4176-AB4D-7A246CFF0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45F36-7DCC-4F82-92F6-5DB27D23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3C30-05FF-41EA-B908-483E5AD4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594A9-BAB6-4A0B-A7A8-0DFC81F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3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B727B-CA46-4AEA-BA27-BEFF8B9B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FDCBE-CF4C-4846-B971-193A6B2F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A1034-5BC5-49E9-ACB9-F8817C54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18504-112E-4AF5-B0E8-7D918DD8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6E4CF4-301C-4563-BAB6-E427584B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A83F6-F90E-4208-8792-03BBBBEC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80987-626B-4813-AD87-64A03333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2FF1F-6E6D-44EF-993B-4D2ABEE2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1B57-D681-44B9-9879-9D645946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EDDFD-81A8-47D6-9178-787B0C1A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EE45F7-90FD-4B8A-893B-93A789B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A128F3-34C2-42F5-9E78-C46FA792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E24784-7756-453D-BCE5-D72B844A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BF66A-AEE1-4B24-8498-F3D61BB1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5721B-A3BD-46D3-B577-4F8D08BA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8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90E64-E5C3-4B4A-9F71-3C3CAD13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6FC8C-32C3-448A-B20B-6CE9A300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B69AD-E32A-4767-A5FE-01EA352E8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81E7C-0400-4EF9-93C4-C4568368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56925-7578-4966-A8E2-5B8AAE8F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C2E75-B60D-424D-B265-A8C45A77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ED2DE-AF50-49B6-8BD5-227A5478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80AEE-590A-4A6A-A6D9-B9ECFFFA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0F05F-07FC-438C-8790-8B7B693E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69D58-FEA6-4E4D-84A7-533F76A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0A5C2-FBDF-4880-801D-D5A20958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3BF5A-07FB-40A0-B02A-8FF34DB5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62885-F90E-4C89-A6CF-384977AE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6C7A2-216A-4AA8-AE22-9EFC7060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44027-1FFC-4380-965F-A58A2BC0D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6E47-BC07-410E-AC42-12C101EF3CE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3B09B-E8F2-4269-BECF-D269D0BD4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AFB2C-9752-4556-83D2-2A99BA2C5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6F0D-388A-4121-917B-92C913D4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4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6B34-9BE7-4C43-B2AF-93701E49A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Generating SQL from NL</a:t>
            </a:r>
            <a:br>
              <a:rPr lang="en-US" altLang="zh-CN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altLang="zh-CN" dirty="0"/>
              <a:t>Pointer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E144F-F369-4D53-BE55-77E7E38F0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8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2638-75C9-4078-B359-EECB81C9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Augmented Pointer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52B1C-C6FF-4C3B-8855-6AEF9D928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 sequence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𝐶𝑂𝐿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;…;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𝑆𝑄𝐿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Sequence of words in the name of the j-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column: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word in the j-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column: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Total number of words in the j-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‘Key words’ in the SQL vocabulary: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Sequence of words in the question: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Sentinel tokens: COL, SQL, Q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52B1C-C6FF-4C3B-8855-6AEF9D928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4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A99F-39A8-42CA-8429-5BD78816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Augmented Pointer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297F7-9832-4883-9B32-178304AEC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</a:t>
                </a:r>
              </a:p>
              <a:p>
                <a:pPr lvl="1"/>
                <a:r>
                  <a:rPr lang="en-US" altLang="zh-CN" dirty="0"/>
                  <a:t>Encode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 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2-layer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bi-LSTM 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𝑒𝑛𝑐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𝑒𝑛𝑐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apply a pointer network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𝑒𝑛𝑐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Decoder</a:t>
                </a:r>
              </a:p>
              <a:p>
                <a:pPr lvl="1"/>
                <a:r>
                  <a:rPr lang="en-US" altLang="zh-CN" dirty="0"/>
                  <a:t>Use a 2-layer </a:t>
                </a:r>
                <a:r>
                  <a:rPr lang="en-US" altLang="zh-CN" dirty="0" err="1"/>
                  <a:t>uni</a:t>
                </a:r>
                <a:r>
                  <a:rPr lang="en-US" altLang="zh-CN" dirty="0"/>
                  <a:t>-LSTM.</a:t>
                </a:r>
              </a:p>
              <a:p>
                <a:pPr lvl="1"/>
                <a:r>
                  <a:rPr lang="en-US" altLang="zh-CN" dirty="0"/>
                  <a:t>At time-step s, the decoder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(the output query token generated at time-step s-1) as input, and outputs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Attention score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𝑝𝑡𝑟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𝑝𝑡𝑟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𝑝𝑡𝑟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𝑝𝑡𝑟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for each position (t) of the input sequence.</a:t>
                </a:r>
              </a:p>
              <a:p>
                <a:pPr lvl="1"/>
                <a:r>
                  <a:rPr lang="en-US" altLang="zh-CN" dirty="0"/>
                  <a:t>Choose the input token with the highest attention score as the next token.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297F7-9832-4883-9B32-178304AEC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29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D98B0-2AEC-4B3D-BFBC-691F48E4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6EC3D-1F95-4A71-879D-A7DAD09A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Breakpoint at SEQ2SQL</a:t>
            </a:r>
          </a:p>
          <a:p>
            <a:endParaRPr lang="en-US" altLang="zh-CN" dirty="0"/>
          </a:p>
          <a:p>
            <a:r>
              <a:rPr lang="en-US" altLang="zh-CN" dirty="0"/>
              <a:t>Let’s have a look at </a:t>
            </a:r>
            <a:r>
              <a:rPr lang="en-US" altLang="zh-CN" dirty="0" err="1"/>
              <a:t>Ptr</a:t>
            </a:r>
            <a:r>
              <a:rPr lang="en-US" altLang="zh-CN" dirty="0"/>
              <a:t>-Nets first.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0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673E2-E89A-4A0E-8CF3-55BEDC2B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DCC6-1105-4675-8413-541F1EF2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A0EA0-A02E-4C10-893E-916FA1D7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9108"/>
            <a:ext cx="10515599" cy="27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1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3D16-2A85-47E7-903E-FF63563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Ptr</a:t>
            </a:r>
            <a:r>
              <a:rPr lang="en-US" altLang="zh-CN" dirty="0"/>
              <a:t>-Net?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19DDF-AEAB-49B4-847E-B899EC7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size of the output dictionary is not fixed!</a:t>
            </a:r>
          </a:p>
          <a:p>
            <a:r>
              <a:rPr lang="en-US" altLang="zh-CN" dirty="0"/>
              <a:t>In many scenarios, the answer is already within the question. (The output dictionary size is dependent on the input sequence length.)</a:t>
            </a:r>
          </a:p>
          <a:p>
            <a:r>
              <a:rPr lang="en-US" altLang="zh-CN" dirty="0"/>
              <a:t>The sequence length of the question is variable.</a:t>
            </a:r>
          </a:p>
          <a:p>
            <a:r>
              <a:rPr lang="en-US" altLang="zh-CN" dirty="0"/>
              <a:t>When facing long sequences, blending the hidden units as a context vector may not be a good idea.</a:t>
            </a:r>
          </a:p>
          <a:p>
            <a:r>
              <a:rPr lang="en-US" altLang="zh-CN" dirty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9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E0657-FC5A-44A0-A35F-00B25037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Sequence-to-Sequence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FBE4FD-6CD0-4578-8DE3-C1E91941A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Input sequence: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n vectors, end with “=&gt;”</a:t>
                </a:r>
              </a:p>
              <a:p>
                <a:r>
                  <a:rPr lang="en-US" altLang="zh-CN" dirty="0"/>
                  <a:t>Output sequence: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sequence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) indices, each between 1 and n, end with “&lt;=”</a:t>
                </a:r>
              </a:p>
              <a:p>
                <a:r>
                  <a:rPr lang="en-US" altLang="zh-CN" dirty="0"/>
                  <a:t>Chain rule: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Training 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Use LSTM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But it does not mean that LSTM or RNN is the only proper choice.</a:t>
                </a:r>
              </a:p>
              <a:p>
                <a:r>
                  <a:rPr lang="en-US" altLang="zh-CN" dirty="0"/>
                  <a:t>Make no statistical independence assumptions.</a:t>
                </a:r>
              </a:p>
              <a:p>
                <a:r>
                  <a:rPr lang="en-US" altLang="zh-CN" dirty="0"/>
                  <a:t>Use 2 separate RNNs/LSTMs.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FBE4FD-6CD0-4578-8DE3-C1E91941A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1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C184-CFE9-4516-A0D4-A505A49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7DD33A-3414-4056-BAF7-48867DBC2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Encoded hidden state constrains the amount of information in the SEQ2SEQ model. Augment the encoder-decoder models with the attention mechanism over the entire sequence of encoder states.</a:t>
                </a:r>
              </a:p>
              <a:p>
                <a:r>
                  <a:rPr lang="en-US" altLang="zh-CN" dirty="0"/>
                  <a:t>Encoder states: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Decoder states: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Attention vector without normalization: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∈(1,…,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Normalized attention mask: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Attention 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7DD33A-3414-4056-BAF7-48867DBC2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565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93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A51D0-7A5A-4126-9803-EB1A3A82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Ptr</a:t>
            </a:r>
            <a:r>
              <a:rPr lang="en-US" altLang="zh-CN" dirty="0"/>
              <a:t>-Net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E1ADCC-628E-423B-A188-A78FDEA08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Modified attention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∈(1,…,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Ptr</a:t>
                </a:r>
                <a:r>
                  <a:rPr lang="en-US" altLang="zh-CN" dirty="0"/>
                  <a:t>-Net targets problems whose outputs are discrete and correspond to positions in the input.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What if the outputs correspond to something else…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E1ADCC-628E-423B-A188-A78FDEA08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3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BAC4F-F231-40FA-8CA3-AB8618EB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574F3-13EE-453B-B1DB-F9D65EA3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Convex Hull – find the convex hull of a finite number of points.</a:t>
            </a:r>
          </a:p>
          <a:p>
            <a:r>
              <a:rPr lang="en-US" altLang="zh-CN" dirty="0"/>
              <a:t>Delaunay Triangulation – find all triangles which don’t contain any other points, given a finite number of points.</a:t>
            </a:r>
          </a:p>
          <a:p>
            <a:r>
              <a:rPr lang="en-US" altLang="zh-CN" dirty="0"/>
              <a:t>Travelling Salesman Problem (TSP)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51117-07CF-42A4-A4F7-7F2ED96B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70" y="3837340"/>
            <a:ext cx="5903459" cy="26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7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7D7C8-4E13-4872-AA67-E4893FEF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Interruption!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2157B-FA71-4711-B276-938D41AD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 to SEQ2SQL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77B8-786F-46DC-88F0-FAA8BF7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9F06-ACA4-40B1-8051-31DDBDD2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is SQL?</a:t>
            </a:r>
          </a:p>
          <a:p>
            <a:r>
              <a:rPr lang="en-US" altLang="zh-CN" dirty="0"/>
              <a:t>Why generating SQL?</a:t>
            </a:r>
          </a:p>
          <a:p>
            <a:r>
              <a:rPr lang="en-US" altLang="zh-CN" dirty="0"/>
              <a:t>SEQ2SQL (the paper)</a:t>
            </a:r>
          </a:p>
          <a:p>
            <a:pPr lvl="1"/>
            <a:r>
              <a:rPr lang="en-US" altLang="zh-CN" dirty="0"/>
              <a:t>Augmented Pointer Networks</a:t>
            </a:r>
          </a:p>
          <a:p>
            <a:pPr lvl="1"/>
            <a:r>
              <a:rPr lang="en-US" altLang="zh-CN" dirty="0"/>
              <a:t>Model: Aggregation operation + SELECT column + WHERE clause</a:t>
            </a:r>
          </a:p>
          <a:p>
            <a:pPr lvl="1"/>
            <a:r>
              <a:rPr lang="en-US" altLang="zh-CN" dirty="0" err="1"/>
              <a:t>WikiSQL</a:t>
            </a:r>
            <a:endParaRPr lang="en-US" altLang="zh-CN" dirty="0"/>
          </a:p>
          <a:p>
            <a:pPr lvl="1"/>
            <a:r>
              <a:rPr lang="en-US" altLang="zh-CN" dirty="0"/>
              <a:t>Evaluation &amp; Result</a:t>
            </a:r>
          </a:p>
          <a:p>
            <a:r>
              <a:rPr lang="en-US" altLang="zh-CN" dirty="0"/>
              <a:t>Pointer Networks (the paper)</a:t>
            </a:r>
          </a:p>
          <a:p>
            <a:pPr lvl="1"/>
            <a:r>
              <a:rPr lang="en-US" altLang="zh-CN" dirty="0"/>
              <a:t>SEQ2SEQ to attention to </a:t>
            </a:r>
            <a:r>
              <a:rPr lang="en-US" altLang="zh-CN" dirty="0" err="1"/>
              <a:t>Ptr</a:t>
            </a:r>
            <a:r>
              <a:rPr lang="en-US" altLang="zh-CN" dirty="0"/>
              <a:t>-Nets</a:t>
            </a:r>
          </a:p>
          <a:p>
            <a:pPr lvl="1"/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8" name="箭头: 手杖形 7">
            <a:extLst>
              <a:ext uri="{FF2B5EF4-FFF2-40B4-BE49-F238E27FC236}">
                <a16:creationId xmlns:a16="http://schemas.microsoft.com/office/drawing/2014/main" id="{7A4ED069-6298-4BE3-9833-C11DE88409D2}"/>
              </a:ext>
            </a:extLst>
          </p:cNvPr>
          <p:cNvSpPr/>
          <p:nvPr/>
        </p:nvSpPr>
        <p:spPr>
          <a:xfrm rot="16200000">
            <a:off x="-216239" y="3824853"/>
            <a:ext cx="1450292" cy="6585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8CAC-ABEA-446F-96F1-21EC5AB6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9E393-C4DB-4338-8690-ABBB3A4D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typical SQL query: </a:t>
            </a:r>
          </a:p>
          <a:p>
            <a:pPr marL="0" indent="0" algn="ctr">
              <a:buNone/>
            </a:pPr>
            <a:r>
              <a:rPr lang="en-US" altLang="zh-CN" dirty="0"/>
              <a:t>SELECT COUNT FROM xxx WHERE xxx AND xxx AND …</a:t>
            </a:r>
          </a:p>
          <a:p>
            <a:endParaRPr lang="en-US" altLang="zh-CN" dirty="0"/>
          </a:p>
          <a:p>
            <a:r>
              <a:rPr lang="en-US" altLang="zh-CN" dirty="0"/>
              <a:t>Aggregation operation</a:t>
            </a:r>
          </a:p>
          <a:p>
            <a:r>
              <a:rPr lang="en-US" altLang="zh-CN" dirty="0"/>
              <a:t>SELECT column</a:t>
            </a:r>
          </a:p>
          <a:p>
            <a:r>
              <a:rPr lang="en-US" altLang="zh-CN" dirty="0"/>
              <a:t>WHERE clause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035869-5EBC-4D81-A253-1A2EA2E7F320}"/>
              </a:ext>
            </a:extLst>
          </p:cNvPr>
          <p:cNvSpPr/>
          <p:nvPr/>
        </p:nvSpPr>
        <p:spPr>
          <a:xfrm>
            <a:off x="3053443" y="2318657"/>
            <a:ext cx="1306286" cy="522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F16E6D-576F-4362-80ED-ED0F10835555}"/>
              </a:ext>
            </a:extLst>
          </p:cNvPr>
          <p:cNvCxnSpPr>
            <a:stCxn id="4" idx="2"/>
          </p:cNvCxnSpPr>
          <p:nvPr/>
        </p:nvCxnSpPr>
        <p:spPr>
          <a:xfrm flipH="1">
            <a:off x="3298371" y="2841171"/>
            <a:ext cx="408215" cy="47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724E1DC-0587-4F25-815D-89C9FBB71D67}"/>
              </a:ext>
            </a:extLst>
          </p:cNvPr>
          <p:cNvSpPr/>
          <p:nvPr/>
        </p:nvSpPr>
        <p:spPr>
          <a:xfrm>
            <a:off x="5372099" y="2318657"/>
            <a:ext cx="598715" cy="522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09B7B7-8A19-4935-8C85-C8650D3F615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56908" y="2841171"/>
            <a:ext cx="2114549" cy="130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EABC1EB-E39C-43F2-B70C-5456194C46E0}"/>
              </a:ext>
            </a:extLst>
          </p:cNvPr>
          <p:cNvSpPr/>
          <p:nvPr/>
        </p:nvSpPr>
        <p:spPr>
          <a:xfrm>
            <a:off x="7206341" y="2322965"/>
            <a:ext cx="3178629" cy="51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6BB8EC-9BF0-4B29-9C17-0E8DC324B15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07230" y="2841171"/>
            <a:ext cx="5388426" cy="179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4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814F-A4AE-4F66-A33B-B1BD25DC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FB4BC-8F77-43FE-975A-0117F606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Scalar attention score:                        , for t-</a:t>
            </a:r>
            <a:r>
              <a:rPr lang="en-US" altLang="zh-CN" dirty="0" err="1"/>
              <a:t>th</a:t>
            </a:r>
            <a:r>
              <a:rPr lang="en-US" altLang="zh-CN" dirty="0"/>
              <a:t> token in the input sequence.</a:t>
            </a:r>
          </a:p>
          <a:p>
            <a:r>
              <a:rPr lang="en-US" altLang="zh-CN" dirty="0"/>
              <a:t>Normalized score: </a:t>
            </a:r>
          </a:p>
          <a:p>
            <a:r>
              <a:rPr lang="en-US" altLang="zh-CN" dirty="0"/>
              <a:t>Input representation: </a:t>
            </a:r>
          </a:p>
          <a:p>
            <a:endParaRPr lang="en-US" altLang="zh-CN" dirty="0"/>
          </a:p>
          <a:p>
            <a:r>
              <a:rPr lang="en-US" altLang="zh-CN" dirty="0"/>
              <a:t>Scores over aggregation and no-aggregation operations:</a:t>
            </a:r>
          </a:p>
          <a:p>
            <a:endParaRPr lang="en-US" altLang="zh-CN" dirty="0"/>
          </a:p>
          <a:p>
            <a:r>
              <a:rPr lang="en-US" altLang="zh-CN" dirty="0"/>
              <a:t>Generate probabilities: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2A626-DA0B-41AB-8374-951029CD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81" y="1874610"/>
            <a:ext cx="2215137" cy="4343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B80B52-15CF-4717-963A-A39BE7E2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22" y="2713764"/>
            <a:ext cx="2764295" cy="495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110916-D14B-4045-8A37-5D36EE909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33" y="3241519"/>
            <a:ext cx="2764295" cy="749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3929A0-BBEB-41B4-99AE-5F9FC5751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94" y="4722646"/>
            <a:ext cx="5719611" cy="402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CA403-6ECA-4EDD-8E71-93DCEF580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095" y="5341737"/>
            <a:ext cx="2841150" cy="3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E14F4-3C90-41BD-A86F-A43608AD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Column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28D10-8DCD-4F02-8E57-799B236D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 columns + question</a:t>
            </a:r>
          </a:p>
          <a:p>
            <a:r>
              <a:rPr lang="en-US" altLang="zh-CN" dirty="0"/>
              <a:t>Encoding of each column name:</a:t>
            </a:r>
          </a:p>
          <a:p>
            <a:endParaRPr lang="en-US" altLang="zh-CN" dirty="0"/>
          </a:p>
          <a:p>
            <a:r>
              <a:rPr lang="en-US" altLang="zh-CN" dirty="0"/>
              <a:t>Representation for the question:         , same architecture with untied weights.</a:t>
            </a:r>
          </a:p>
          <a:p>
            <a:r>
              <a:rPr lang="en-US" altLang="zh-CN" dirty="0"/>
              <a:t>Score for each column j:</a:t>
            </a:r>
          </a:p>
          <a:p>
            <a:r>
              <a:rPr lang="en-US" altLang="zh-CN" dirty="0"/>
              <a:t>Generate probabilities: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8AD3B-AAEB-411C-B786-65AD1586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012" y="2814637"/>
            <a:ext cx="5049975" cy="385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2AC21D-4726-4F1F-93FD-DB47AC35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6" y="3335336"/>
            <a:ext cx="789059" cy="385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BAF67F-BF0B-463C-8C44-495801773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30" y="4264254"/>
            <a:ext cx="4115966" cy="4587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0E9DA0-0CA9-403F-8BAD-6996B08F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13" y="4815118"/>
            <a:ext cx="2771771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9572-54A0-4D03-AE5F-CB6F8C17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Clause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C11AC-6A0E-48CF-B1BB-6073F5F0B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Augmented Pointer Networks.</a:t>
                </a:r>
              </a:p>
              <a:p>
                <a:r>
                  <a:rPr lang="en-US" altLang="zh-CN" dirty="0"/>
                  <a:t>Cross-entropy is inappropriate.</a:t>
                </a:r>
              </a:p>
              <a:p>
                <a:pPr lvl="1"/>
                <a:r>
                  <a:rPr lang="en-US" altLang="zh-CN" dirty="0"/>
                  <a:t>WHERE age &gt; 18 AND gender = “male”</a:t>
                </a:r>
              </a:p>
              <a:p>
                <a:pPr lvl="1"/>
                <a:r>
                  <a:rPr lang="en-US" altLang="zh-CN" dirty="0"/>
                  <a:t>WHERE gender = “male” AND age &gt; 18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RL is applied.</a:t>
                </a:r>
              </a:p>
              <a:p>
                <a:pPr lvl="1"/>
                <a:r>
                  <a:rPr lang="en-US" altLang="zh-CN" dirty="0"/>
                  <a:t>Generated tokens in the WHERE clause: </a:t>
                </a:r>
              </a:p>
              <a:p>
                <a:pPr lvl="1"/>
                <a:r>
                  <a:rPr lang="en-US" altLang="zh-CN" dirty="0"/>
                  <a:t>Generated query: q(y). Ground truth query: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C11AC-6A0E-48CF-B1BB-6073F5F0B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D422DC4-1062-46B1-85F7-F5F7D090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47" y="3608610"/>
            <a:ext cx="8718048" cy="9633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3B91D6-2CDD-4AFF-99BB-BB933D8ED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65" y="4588325"/>
            <a:ext cx="2617610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0B8F8-1062-4C2F-A96E-6521A51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Clause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0B38C-3F42-4C2E-ADFE-8CA4837A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Negative expected reward loss:</a:t>
            </a:r>
          </a:p>
          <a:p>
            <a:r>
              <a:rPr lang="en-US" altLang="zh-CN" dirty="0"/>
              <a:t>Policy gradient: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Mixed objective function: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8D03E-02D0-41FB-879A-42CC91D9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3733800" cy="515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B12E23-00C3-4C0B-A6A8-CDE45423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55" y="2475568"/>
            <a:ext cx="6912518" cy="2035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F7ABB-017D-4622-8A11-0D564180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302" y="5607250"/>
            <a:ext cx="3756010" cy="3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4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2C92-9FB8-45AB-B8BD-0BED022D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– </a:t>
            </a:r>
            <a:r>
              <a:rPr lang="en-US" altLang="zh-CN" dirty="0" err="1"/>
              <a:t>WikiSQL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31B3-699C-4222-B168-8AD133A1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WikiSQL</a:t>
            </a:r>
            <a:r>
              <a:rPr lang="en-US" altLang="zh-CN" dirty="0"/>
              <a:t> – A collection of questions, corresponding SQL queries and SQL tables.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85590-B85D-470E-9DB0-0C777932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3740150"/>
            <a:ext cx="7219950" cy="275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6AF18C-F943-4432-9FB7-CE547B1E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5" y="2546423"/>
            <a:ext cx="3667805" cy="43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5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D0D7-2192-464A-B9FF-94924215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76D47-8ABE-4589-B6B5-561E7B7B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Execution accuracy:</a:t>
            </a:r>
          </a:p>
          <a:p>
            <a:endParaRPr lang="en-US" altLang="zh-CN" dirty="0"/>
          </a:p>
          <a:p>
            <a:r>
              <a:rPr lang="en-US" altLang="zh-CN" dirty="0"/>
              <a:t>Logical form accuracy: </a:t>
            </a:r>
          </a:p>
          <a:p>
            <a:endParaRPr lang="en-US" altLang="zh-CN" dirty="0"/>
          </a:p>
          <a:p>
            <a:r>
              <a:rPr lang="en-US" altLang="zh-CN" dirty="0"/>
              <a:t>Because </a:t>
            </a:r>
            <a:r>
              <a:rPr lang="en-US" altLang="zh-CN" dirty="0" err="1"/>
              <a:t>acc</a:t>
            </a:r>
            <a:r>
              <a:rPr lang="en-US" altLang="zh-CN" baseline="-25000" dirty="0" err="1"/>
              <a:t>lf</a:t>
            </a:r>
            <a:r>
              <a:rPr lang="en-US" altLang="zh-CN" dirty="0"/>
              <a:t> penalizes correct queries different from the ground truth, it is used only to evaluate the model, instead of training.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35313A-2650-42E0-B0B0-01ADB791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48" y="1825625"/>
            <a:ext cx="2923561" cy="588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B5E9EA-8724-40A6-A1A7-95C14D87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42" y="2754313"/>
            <a:ext cx="2079398" cy="5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5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F579-A2CA-497A-BD21-4A7F8E22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8CAC-4678-49BC-B376-D1F02526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C7DCE7-40D1-48AF-A6A8-D6FB12CD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2" y="2284412"/>
            <a:ext cx="1047933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6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B42C2-8AEB-4C63-BABF-562B640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AC2B8-3581-4493-8533-7E3422FC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6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1B0D-F2EF-4309-889E-CC2C70AD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SQL?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4C5ED-EAB0-4DE4-AA65-6FB7250B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Problem-oriented programming language.</a:t>
            </a:r>
          </a:p>
          <a:p>
            <a:r>
              <a:rPr lang="en-US" altLang="zh-CN" dirty="0"/>
              <a:t>Specific for relational database queries.</a:t>
            </a:r>
          </a:p>
          <a:p>
            <a:r>
              <a:rPr lang="en-US" altLang="zh-CN" dirty="0"/>
              <a:t>Database table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Typical query: SELECT xxx FROM xxx WHERE &lt;some conditions&gt;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3A34D-5BE8-40E3-BC1D-933D377A3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59268"/>
              </p:ext>
            </p:extLst>
          </p:nvPr>
        </p:nvGraphicFramePr>
        <p:xfrm>
          <a:off x="838200" y="3429000"/>
          <a:ext cx="10515600" cy="1322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76899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24956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25670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451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7402699"/>
                    </a:ext>
                  </a:extLst>
                </a:gridCol>
              </a:tblGrid>
              <a:tr h="440871">
                <a:tc gridSpan="5">
                  <a:txBody>
                    <a:bodyPr/>
                    <a:lstStyle/>
                    <a:p>
                      <a:r>
                        <a:rPr lang="en-US" altLang="zh-CN" dirty="0"/>
                        <a:t>Table Name = Employee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57748"/>
                  </a:ext>
                </a:extLst>
              </a:tr>
              <a:tr h="44087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Salary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72302"/>
                  </a:ext>
                </a:extLst>
              </a:tr>
              <a:tr h="440871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7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C108-6F3B-4DDB-9EF4-92B620EF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Generating SQL?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520B4-8F29-42E9-BE51-384C8158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queries in a problem-oriented language is much easier to understand.</a:t>
            </a:r>
          </a:p>
          <a:p>
            <a:r>
              <a:rPr lang="en-US" altLang="zh-CN" dirty="0"/>
              <a:t>Even more strict structure than other PL’s, such as C/C++.</a:t>
            </a:r>
          </a:p>
          <a:p>
            <a:r>
              <a:rPr lang="en-US" altLang="zh-CN" dirty="0"/>
              <a:t>Usually very short.</a:t>
            </a:r>
          </a:p>
          <a:p>
            <a:r>
              <a:rPr lang="en-US" altLang="zh-CN" dirty="0"/>
              <a:t>Each token in a SQL query is strongly relevant to the NL description.</a:t>
            </a:r>
          </a:p>
        </p:txBody>
      </p:sp>
    </p:spTree>
    <p:extLst>
      <p:ext uri="{BB962C8B-B14F-4D97-AF65-F5344CB8AC3E}">
        <p14:creationId xmlns:p14="http://schemas.microsoft.com/office/powerpoint/2010/main" val="360427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50884-4AAB-435A-B3BF-F097B93D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AB275-2F7C-4E80-A7B9-920CBCC5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model may not be a good choice for such PL’s with very strict structure.</a:t>
            </a:r>
          </a:p>
          <a:p>
            <a:r>
              <a:rPr lang="en-US" altLang="zh-CN" dirty="0"/>
              <a:t>Nested SQL?</a:t>
            </a:r>
          </a:p>
          <a:p>
            <a:r>
              <a:rPr lang="en-US" altLang="zh-CN" dirty="0"/>
              <a:t>Verbose NL description?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1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103A5-F29E-40F3-828A-9B0E0FEF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EECAD-A6BF-4CF5-9B21-EE29BA60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Execution accuracy: 35.9% -&gt; 59.4%</a:t>
            </a:r>
          </a:p>
          <a:p>
            <a:r>
              <a:rPr lang="en-US" altLang="zh-CN" dirty="0"/>
              <a:t>Logical form accuracy: 23.4% -&gt; 48.3%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A55AB9-6361-4501-BB48-A1EEC98F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3429000"/>
            <a:ext cx="86963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7C4FF-C6F9-4B12-88A2-0B5D5ADB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FFFB7-B6BB-4949-A451-634BF186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 database is powerful. But accessing the database is very hard to master.</a:t>
            </a:r>
          </a:p>
          <a:p>
            <a:r>
              <a:rPr lang="en-US" altLang="zh-CN" dirty="0"/>
              <a:t>Simple SQL queries are much often used than those complex, nested queries.</a:t>
            </a:r>
          </a:p>
          <a:p>
            <a:endParaRPr lang="en-US" altLang="zh-CN" dirty="0"/>
          </a:p>
          <a:p>
            <a:r>
              <a:rPr lang="en-US" altLang="zh-CN" dirty="0"/>
              <a:t>Seq2SQL: use RL training.</a:t>
            </a:r>
          </a:p>
          <a:p>
            <a:r>
              <a:rPr lang="en-US" altLang="zh-CN" dirty="0" err="1"/>
              <a:t>WikiSQL</a:t>
            </a:r>
            <a:r>
              <a:rPr lang="en-US" altLang="zh-CN" dirty="0"/>
              <a:t>: a dataset released by the authors.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C07E2-8F37-49DE-A737-01ED4ECB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22E0F-C2EA-4BFF-B990-9D99064C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FCB13-4EA2-499D-A5BF-21328D44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7" y="2260713"/>
            <a:ext cx="10519713" cy="34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20189-E612-45E5-A38E-A49E2404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9EA09-7B2C-45BA-8FD8-4E2A8D55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Augmented Pointer Network</a:t>
            </a:r>
          </a:p>
          <a:p>
            <a:pPr lvl="1"/>
            <a:r>
              <a:rPr lang="en-US" altLang="zh-CN" dirty="0"/>
              <a:t>Generates the SQL query tokens by selecting from the input sequence.</a:t>
            </a:r>
          </a:p>
          <a:p>
            <a:pPr lvl="1"/>
            <a:r>
              <a:rPr lang="en-US" altLang="zh-CN" dirty="0"/>
              <a:t>Input sequence = question + column names + limited SQL vocabularies.</a:t>
            </a:r>
          </a:p>
          <a:p>
            <a:r>
              <a:rPr lang="en-US" altLang="zh-CN" dirty="0"/>
              <a:t>SEQ2SQL</a:t>
            </a:r>
          </a:p>
          <a:p>
            <a:pPr lvl="1"/>
            <a:r>
              <a:rPr lang="en-US" altLang="zh-CN" dirty="0"/>
              <a:t>Aggregation classifier + SELECT column pointer + WHERE clause pointer decoder.</a:t>
            </a:r>
          </a:p>
          <a:p>
            <a:pPr lvl="1"/>
            <a:r>
              <a:rPr lang="en-US" altLang="zh-CN" dirty="0"/>
              <a:t>Aggregation operation: Attention.</a:t>
            </a:r>
          </a:p>
          <a:p>
            <a:pPr lvl="1"/>
            <a:r>
              <a:rPr lang="en-US" altLang="zh-CN" dirty="0"/>
              <a:t>SELECT column: A matching problem based on the table columns and the question -&gt; pointer network.</a:t>
            </a:r>
          </a:p>
          <a:p>
            <a:pPr lvl="1"/>
            <a:r>
              <a:rPr lang="en-US" altLang="zh-CN" dirty="0"/>
              <a:t>WHERE column: There are maybe more than one WHERE clauses -&gt; augmented pointer network &amp; RL.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1055</Words>
  <Application>Microsoft Office PowerPoint</Application>
  <PresentationFormat>宽屏</PresentationFormat>
  <Paragraphs>167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Generating SQL from NL &amp; Pointer Networks</vt:lpstr>
      <vt:lpstr>Contents</vt:lpstr>
      <vt:lpstr>What is SQL?</vt:lpstr>
      <vt:lpstr>Why Generating SQL?</vt:lpstr>
      <vt:lpstr>Difficulties?</vt:lpstr>
      <vt:lpstr>SEQ2SQL</vt:lpstr>
      <vt:lpstr>SEQ2SQL</vt:lpstr>
      <vt:lpstr>Model</vt:lpstr>
      <vt:lpstr>Model</vt:lpstr>
      <vt:lpstr>Augmented Pointer Network</vt:lpstr>
      <vt:lpstr>Augmented Pointer Network</vt:lpstr>
      <vt:lpstr>Interrupt!</vt:lpstr>
      <vt:lpstr>Pointer Networks</vt:lpstr>
      <vt:lpstr>Why Ptr-Net?</vt:lpstr>
      <vt:lpstr>Sequence-to-Sequence Model</vt:lpstr>
      <vt:lpstr>Attention</vt:lpstr>
      <vt:lpstr>Ptr-Net Model</vt:lpstr>
      <vt:lpstr>Datasets</vt:lpstr>
      <vt:lpstr>Interruption!</vt:lpstr>
      <vt:lpstr>SEQ2SQL</vt:lpstr>
      <vt:lpstr>Aggregation Operation</vt:lpstr>
      <vt:lpstr>SELECT Column</vt:lpstr>
      <vt:lpstr>WHERE Clause</vt:lpstr>
      <vt:lpstr>WHERE Clause</vt:lpstr>
      <vt:lpstr>Dataset – WikiSQL</vt:lpstr>
      <vt:lpstr>Evaluation</vt:lpstr>
      <vt:lpstr>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SQL from NL</dc:title>
  <dc:creator>635615042@qq.com</dc:creator>
  <cp:lastModifiedBy>635615042@qq.com</cp:lastModifiedBy>
  <cp:revision>32</cp:revision>
  <dcterms:created xsi:type="dcterms:W3CDTF">2018-04-22T12:30:37Z</dcterms:created>
  <dcterms:modified xsi:type="dcterms:W3CDTF">2018-04-23T13:35:36Z</dcterms:modified>
</cp:coreProperties>
</file>