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7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DCC57-478F-4549-ACBC-1207517B5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0B6C7C-A1CF-4D61-9F27-4C25FA32C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F460CC-6A82-4E38-8517-F0AB55F1E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AA5-04EF-4F59-BC5E-361C37BA88F3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02E06-8CC3-470E-9CC3-BBD61922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058E99-A7F6-4313-971E-BF9C8FE0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EA8B-CDBC-4E22-A38D-988DF4D59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71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FE798-67C5-461A-93E6-027A0C69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C8ED57-1BE8-4F97-B904-04C3F8E12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CFD2E2-BB0A-436B-ACFE-EA97D5808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AA5-04EF-4F59-BC5E-361C37BA88F3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E375B0-3AC8-434F-A100-CDCBF0591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AE53F5-C653-470B-921E-D5EB566A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EA8B-CDBC-4E22-A38D-988DF4D59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695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472993-BF0A-4A2E-9737-0A92D1506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CBC6A0-B70E-4DB6-A2AA-D608982B1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5119A7-3DF5-4B93-9DDB-1E5F67825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AA5-04EF-4F59-BC5E-361C37BA88F3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9435B2-4CF2-44E2-A738-2419E7AD1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D59D1A-E914-46D9-9849-A138D7C80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EA8B-CDBC-4E22-A38D-988DF4D59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88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488ED-31B7-4D7F-9047-B8E5A7F54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F47300-72B4-4513-85AB-A60A54957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9E9359-392B-467D-B50A-F6F4668B1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AA5-04EF-4F59-BC5E-361C37BA88F3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B7044B-255D-46B1-9DA7-BAB81143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6FB303-D66E-47EA-9F92-8435F75F5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EA8B-CDBC-4E22-A38D-988DF4D59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2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D2F56-37E0-4C4C-B1D6-A87916092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DA0D08-F8D8-4594-AF21-70E5DFB99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37F51C-2C0E-461F-9276-5B126C944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AA5-04EF-4F59-BC5E-361C37BA88F3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4DE22-1BD1-4DCA-954D-328380CB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EA26BF-46C8-4911-A8A0-502D31B7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EA8B-CDBC-4E22-A38D-988DF4D59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17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17E34-793C-43CC-B6A6-EF52ED908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BF2B7-BE71-4B5F-BE66-F09455FCC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65DA9A-3F6D-47DD-BA00-F73C20A30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0BA61C-9217-4CE3-A341-2BF65F355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AA5-04EF-4F59-BC5E-361C37BA88F3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5C31DF-C799-47AD-83F7-CA379808C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821AD6-09E9-470D-BDDC-D065540E8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EA8B-CDBC-4E22-A38D-988DF4D59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97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3B146-18AF-4391-90AE-39C7EDF1D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B4BB62-87B1-48E5-8D3A-BAEFEAF1A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7F81E-E855-42FB-80A1-AC33DD780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1A0FAB-1C83-42B3-A19F-B36FE90E7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A3E265-F3AA-4182-BDE3-A584BFAE5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E505DB-4741-4B40-B791-258ADE56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AA5-04EF-4F59-BC5E-361C37BA88F3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05F49F-D2FA-4B80-A3B4-8495D0F6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03A37A-964B-4626-90F0-6B402256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EA8B-CDBC-4E22-A38D-988DF4D59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34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17EA2-682D-4B2B-B0A1-AA920DDE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E59199-EF79-463E-A116-9B159B704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AA5-04EF-4F59-BC5E-361C37BA88F3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7903BD-057A-4941-B278-BCDBF0CA6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DF884D-A3FF-4A1D-A3F7-85F98B0BE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EA8B-CDBC-4E22-A38D-988DF4D59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34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82B40D-431C-4303-9FF0-3D5EA9F3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AA5-04EF-4F59-BC5E-361C37BA88F3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F91BC6-B106-4FD0-BE21-CEA3D1176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2AC167-B5E2-4CCB-BBD5-60E43EB9C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EA8B-CDBC-4E22-A38D-988DF4D59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278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B8D6B-CC48-465D-8305-FCA59BDBD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CBA76-B345-470D-ABC0-75E557212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A04227-959D-4571-9CC1-D77F5706E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906AF1-27E9-4489-8E79-F47D9725E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AA5-04EF-4F59-BC5E-361C37BA88F3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00B080-1978-4AE9-BC72-D9098EF86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40C7A5-8AC7-4C70-89A6-4C882C01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EA8B-CDBC-4E22-A38D-988DF4D59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22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24482-713C-46FD-9CED-823EF5B77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7C2749-1E10-4997-8481-78031D47E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54AEFD-2A44-40A6-956E-C31A45E5B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FCC53B-2832-46BF-91E9-5DDDFC9B2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AA5-04EF-4F59-BC5E-361C37BA88F3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B1CB9A-91BC-4DA9-B2E2-8D59D7C9E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E120DD-22B9-47B1-A862-25CAF587B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EA8B-CDBC-4E22-A38D-988DF4D59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04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1D9466-2D47-4C25-9083-1B6E8740A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EB9E90-9203-4366-90C1-51AC2872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D21E31-2B11-46CC-B13E-424EFC3B3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CEAA5-04EF-4F59-BC5E-361C37BA88F3}" type="datetimeFigureOut">
              <a:rPr lang="zh-CN" altLang="en-US" smtClean="0"/>
              <a:t>2018/6/13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9D40DE-9038-4091-AFDA-B74677763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EE05BC-9821-48A2-A9A7-1DCE7973B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BEA8B-CDBC-4E22-A38D-988DF4D59C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48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93AE8-94A4-469E-A5E2-C70B594F3A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000" dirty="0"/>
              <a:t>“PHPs” for Neural Programming</a:t>
            </a:r>
            <a:endParaRPr lang="zh-CN" altLang="en-US" sz="5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E7F73A-5FD0-456F-AD85-F8EAD26D4A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Zhang </a:t>
            </a:r>
            <a:r>
              <a:rPr lang="en-US" altLang="zh-CN" dirty="0" err="1"/>
              <a:t>Huangzhao</a:t>
            </a:r>
            <a:r>
              <a:rPr lang="en-US" altLang="zh-CN" dirty="0"/>
              <a:t>, Yuan Pei College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722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BCB09-19E5-43D0-9F3C-B300B8924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Problem Statement – IL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33E880-73CF-4518-B78D-64BDF2B71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Environment</a:t>
            </a:r>
          </a:p>
          <a:p>
            <a:pPr lvl="1"/>
            <a:r>
              <a:rPr lang="en-US" altLang="zh-CN" dirty="0"/>
              <a:t>State space – </a:t>
            </a:r>
          </a:p>
          <a:p>
            <a:pPr lvl="1"/>
            <a:r>
              <a:rPr lang="en-US" altLang="zh-CN" dirty="0"/>
              <a:t>Observation space – </a:t>
            </a:r>
          </a:p>
          <a:p>
            <a:pPr lvl="1"/>
            <a:r>
              <a:rPr lang="en-US" altLang="zh-CN" dirty="0"/>
              <a:t>Action space – </a:t>
            </a:r>
          </a:p>
          <a:p>
            <a:pPr lvl="1"/>
            <a:r>
              <a:rPr lang="en-US" altLang="zh-CN" dirty="0"/>
              <a:t>State-dependent observation – </a:t>
            </a:r>
          </a:p>
          <a:p>
            <a:pPr lvl="1"/>
            <a:r>
              <a:rPr lang="en-US" altLang="zh-CN" dirty="0"/>
              <a:t>State transition – </a:t>
            </a:r>
          </a:p>
          <a:p>
            <a:pPr lvl="1"/>
            <a:r>
              <a:rPr lang="en-US" altLang="zh-CN" dirty="0"/>
              <a:t>Initial state (program input) –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66D32A-906F-4683-809E-78C7E04BC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340" y="2316617"/>
            <a:ext cx="310243" cy="3490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94FC37D-B1C4-45F2-981F-18721DE6F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067" y="2730955"/>
            <a:ext cx="349023" cy="34902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A30197-2A22-4BB7-937B-814CDD7D2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958" y="3115693"/>
            <a:ext cx="349023" cy="3673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903EC85-86A1-4C11-AB77-68D96994AE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5766" y="3499415"/>
            <a:ext cx="811326" cy="36739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6C4D76A-376E-41B6-9800-013D7BBD62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3795" y="3883992"/>
            <a:ext cx="2219660" cy="3673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869FD06-919B-4ACA-852A-70B4FF0092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8814" y="4278508"/>
            <a:ext cx="410616" cy="36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87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2E98D-924B-4424-9B85-DB962B88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Statement – IL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FF9AFE-A809-444C-83DD-881336FBD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Agent</a:t>
            </a:r>
          </a:p>
          <a:p>
            <a:pPr lvl="1"/>
            <a:r>
              <a:rPr lang="en-US" altLang="zh-CN" dirty="0"/>
              <a:t>Maintaining memory –       , store the past observation.</a:t>
            </a:r>
          </a:p>
          <a:p>
            <a:pPr lvl="1"/>
            <a:r>
              <a:rPr lang="en-US" altLang="zh-CN" dirty="0"/>
              <a:t>Stochastic policy –      . Parameter – </a:t>
            </a:r>
          </a:p>
          <a:p>
            <a:pPr lvl="1"/>
            <a:r>
              <a:rPr lang="en-US" altLang="zh-CN" dirty="0"/>
              <a:t>Probability of updating the memory – </a:t>
            </a:r>
          </a:p>
          <a:p>
            <a:pPr lvl="1"/>
            <a:r>
              <a:rPr lang="en-US" altLang="zh-CN" dirty="0"/>
              <a:t>Policy rolling-out – stochastic process 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AFBC06-4F4E-48DE-9465-34567432E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513" y="2367644"/>
            <a:ext cx="495300" cy="304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273D5BE-A2AF-45DA-8D96-6249509A0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504" y="2758394"/>
            <a:ext cx="419100" cy="304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426B76C-CDC8-4507-BEBA-47C105532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897" y="2758394"/>
            <a:ext cx="792480" cy="3048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0C097E2-837F-47B8-98C2-6F2F8680C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5176" y="3030536"/>
            <a:ext cx="3120444" cy="4431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3E47657-B515-4ABA-8040-C6B0C4872E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0493" y="3457347"/>
            <a:ext cx="4183241" cy="44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82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2E98D-924B-4424-9B85-DB962B88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Statement – IL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FF9AFE-A809-444C-83DD-881336FBD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Imitation Learning (Behavior Cloning)</a:t>
            </a:r>
          </a:p>
          <a:p>
            <a:pPr lvl="1"/>
            <a:r>
              <a:rPr lang="en-US" altLang="zh-CN" dirty="0"/>
              <a:t>The supervisor rolls out its policy to generate a batch of demonstrations.</a:t>
            </a:r>
          </a:p>
          <a:p>
            <a:pPr lvl="1"/>
            <a:r>
              <a:rPr lang="en-US" altLang="zh-CN" dirty="0"/>
              <a:t>The agent’s policy is trained using the generated demonstrations.</a:t>
            </a:r>
          </a:p>
          <a:p>
            <a:pPr lvl="1"/>
            <a:r>
              <a:rPr lang="en-US" altLang="zh-CN" dirty="0"/>
              <a:t>Strong supervision – observation + action + memory state</a:t>
            </a:r>
          </a:p>
          <a:p>
            <a:pPr lvl="2"/>
            <a:r>
              <a:rPr lang="en-US" altLang="zh-CN" dirty="0"/>
              <a:t>The agent can directly imitate the behavior of the supervisor.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Weak supervision – observation + action</a:t>
            </a:r>
          </a:p>
          <a:p>
            <a:pPr lvl="2"/>
            <a:r>
              <a:rPr lang="en-US" altLang="zh-CN" dirty="0"/>
              <a:t>The memory state of the supervisor is hidden variable. Apply EG algorithm.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65B3549-7496-4EE7-A8DE-7C0F722B8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460" y="1389799"/>
            <a:ext cx="2241589" cy="35922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1846DF2-2C86-4475-A730-84C3EC2E6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9460" y="1749028"/>
            <a:ext cx="1624340" cy="3592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A6A8542-3201-44FF-BFB1-5CB1DB693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711" y="3780232"/>
            <a:ext cx="8864577" cy="88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208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1E16B-9650-4257-ADFF-B2906D10E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B314EF-31DE-4FF9-909E-AD79DA881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8400" cy="4351338"/>
          </a:xfrm>
        </p:spPr>
        <p:txBody>
          <a:bodyPr/>
          <a:lstStyle/>
          <a:p>
            <a:r>
              <a:rPr lang="en-US" altLang="zh-CN" dirty="0"/>
              <a:t>Basic unit – procedure</a:t>
            </a:r>
          </a:p>
          <a:p>
            <a:pPr lvl="1"/>
            <a:r>
              <a:rPr lang="en-US" altLang="zh-CN" dirty="0"/>
              <a:t>Each procedure has several statements.</a:t>
            </a:r>
          </a:p>
          <a:p>
            <a:pPr lvl="1"/>
            <a:r>
              <a:rPr lang="en-US" altLang="zh-CN" dirty="0"/>
              <a:t>One procedure may invoke another, and leads to a call stack.</a:t>
            </a:r>
          </a:p>
          <a:p>
            <a:pPr lvl="1"/>
            <a:r>
              <a:rPr lang="en-US" altLang="zh-CN" dirty="0"/>
              <a:t>The procedure terminates itself when finished.</a:t>
            </a:r>
          </a:p>
          <a:p>
            <a:r>
              <a:rPr lang="en-US" altLang="zh-CN" dirty="0"/>
              <a:t>Timestep in PHPs</a:t>
            </a:r>
          </a:p>
          <a:p>
            <a:pPr lvl="1"/>
            <a:r>
              <a:rPr lang="en-US" altLang="zh-CN" dirty="0"/>
              <a:t>Timestep is corresponding to observation and action.</a:t>
            </a:r>
          </a:p>
          <a:p>
            <a:pPr lvl="1"/>
            <a:r>
              <a:rPr lang="en-US" altLang="zh-CN" dirty="0"/>
              <a:t>In one timestep, there may be many procedures invoked / terminated.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8128FB-683F-4B34-998D-3411A5814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940" y="0"/>
            <a:ext cx="4067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B90C9-F962-4BBD-96B5-B8CC99E3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PHPs – HPs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5127E7-1741-47E8-9747-6CE4935B5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Hierarchical procedure –</a:t>
            </a:r>
          </a:p>
          <a:p>
            <a:pPr lvl="1"/>
            <a:r>
              <a:rPr lang="en-US" altLang="zh-CN" dirty="0"/>
              <a:t>Statement sequence –</a:t>
            </a:r>
          </a:p>
          <a:p>
            <a:pPr lvl="1"/>
            <a:r>
              <a:rPr lang="en-US" altLang="zh-CN" dirty="0"/>
              <a:t>Statement –</a:t>
            </a:r>
          </a:p>
          <a:p>
            <a:pPr lvl="1"/>
            <a:r>
              <a:rPr lang="en-US" altLang="zh-CN" dirty="0"/>
              <a:t>Operation statement –</a:t>
            </a:r>
          </a:p>
          <a:p>
            <a:pPr lvl="1"/>
            <a:r>
              <a:rPr lang="en-US" altLang="zh-CN" dirty="0"/>
              <a:t>Termination statement –</a:t>
            </a:r>
          </a:p>
          <a:p>
            <a:pPr lvl="1"/>
            <a:r>
              <a:rPr lang="en-US" altLang="zh-CN" dirty="0"/>
              <a:t>The operation statement is a conditional branching block, based on the observation. The operation is either taking an action or invoke another procedure.</a:t>
            </a:r>
          </a:p>
          <a:p>
            <a:pPr lvl="1"/>
            <a:r>
              <a:rPr lang="en-US" altLang="zh-CN" dirty="0"/>
              <a:t>The termination statement is a conditional termination indicator. Once it indicates 1, the procedure would be self-terminated.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1E8927-390D-4C2E-ACED-BC5313E01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629" y="1890939"/>
            <a:ext cx="865167" cy="3660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0517737-E793-4D24-A2A8-D4D3F9587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770" y="2310263"/>
            <a:ext cx="1252956" cy="3660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0F85202-267D-4D9B-9FC8-A4E2C8B84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057" y="2713258"/>
            <a:ext cx="1786231" cy="3660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B554698-13ED-4426-AD14-A0B8D5B8EC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0661" y="3132581"/>
            <a:ext cx="2122980" cy="3660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3EEE485-1889-4F8C-A19D-883F51ED41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6984" y="3486589"/>
            <a:ext cx="2049774" cy="36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8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E4A78-F9AB-4050-A4AD-5090090ED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PHPs – HPs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DA1C91-F79F-49A0-81E6-61E328D93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05225" cy="4351338"/>
          </a:xfrm>
        </p:spPr>
        <p:txBody>
          <a:bodyPr/>
          <a:lstStyle/>
          <a:p>
            <a:r>
              <a:rPr lang="en-US" altLang="zh-CN" dirty="0"/>
              <a:t>Agent memory</a:t>
            </a:r>
          </a:p>
          <a:p>
            <a:pPr lvl="1"/>
            <a:r>
              <a:rPr lang="en-US" altLang="zh-CN" dirty="0"/>
              <a:t>Procedure call stack –                                    (active procedures)</a:t>
            </a:r>
          </a:p>
          <a:p>
            <a:pPr lvl="1"/>
            <a:r>
              <a:rPr lang="en-US" altLang="zh-CN" dirty="0"/>
              <a:t>Program counter – a pointer which points at the top active procedure.</a:t>
            </a:r>
          </a:p>
          <a:p>
            <a:pPr lvl="1"/>
            <a:r>
              <a:rPr lang="en-US" altLang="zh-CN" dirty="0"/>
              <a:t>Initialization – Only the root procedure is in the stack, and the PC is 0.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9885B1-5104-44C1-AD2E-9B5877C9B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919" y="2318658"/>
            <a:ext cx="2778274" cy="3866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B35F4C8-CBC6-4B0F-A093-58EA62C6B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425" y="2844800"/>
            <a:ext cx="76485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43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8BCFD-8789-4EB6-B8E6-5B626FC17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PHPs – HPs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8A822D-C23B-4D72-BA93-683566E77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Limitations of HPs</a:t>
            </a:r>
          </a:p>
          <a:p>
            <a:pPr lvl="1"/>
            <a:r>
              <a:rPr lang="en-US" altLang="zh-CN" dirty="0"/>
              <a:t>Recursive procedures are not supported. (Loops / cycles in the invocation graph)</a:t>
            </a:r>
          </a:p>
          <a:p>
            <a:pPr lvl="1"/>
            <a:r>
              <a:rPr lang="en-US" altLang="zh-CN" dirty="0"/>
              <a:t>The procedure is allowed to invoke another procedure or execute an action, but not both.</a:t>
            </a:r>
          </a:p>
          <a:p>
            <a:r>
              <a:rPr lang="en-US" altLang="zh-CN" dirty="0"/>
              <a:t>Practical solution</a:t>
            </a:r>
          </a:p>
          <a:p>
            <a:pPr lvl="1"/>
            <a:r>
              <a:rPr lang="en-US" altLang="zh-CN" dirty="0"/>
              <a:t>Layering the procedures in levels.</a:t>
            </a:r>
          </a:p>
          <a:p>
            <a:pPr lvl="1"/>
            <a:r>
              <a:rPr lang="en-US" altLang="zh-CN" dirty="0"/>
              <a:t>Lowest-level procedures can execute action.</a:t>
            </a:r>
          </a:p>
          <a:p>
            <a:pPr lvl="1"/>
            <a:r>
              <a:rPr lang="en-US" altLang="zh-CN" dirty="0"/>
              <a:t>The higher-level procedure can invoke procedures in the level directly below it.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3225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50357-A858-49A2-9B70-336AF96B2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PHPs – PHPs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F0FE60-0705-463B-B948-16A7D779A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Parametrized Hierarchical Procedures (PHPs)</a:t>
            </a:r>
          </a:p>
          <a:p>
            <a:pPr lvl="1"/>
            <a:r>
              <a:rPr lang="en-US" altLang="zh-CN" dirty="0"/>
              <a:t>Representation of HPs by differentiable parametrization.</a:t>
            </a:r>
          </a:p>
          <a:p>
            <a:pPr lvl="1"/>
            <a:r>
              <a:rPr lang="en-US" altLang="zh-CN" dirty="0"/>
              <a:t>Two MLPs with </a:t>
            </a:r>
            <a:r>
              <a:rPr lang="en-US" altLang="zh-CN" dirty="0" err="1"/>
              <a:t>ReLU</a:t>
            </a:r>
            <a:r>
              <a:rPr lang="en-US" altLang="zh-CN" dirty="0"/>
              <a:t> activations for operation statement and termination statement.</a:t>
            </a:r>
          </a:p>
          <a:p>
            <a:pPr lvl="1"/>
            <a:r>
              <a:rPr lang="en-US" altLang="zh-CN" dirty="0"/>
              <a:t>Input – concatenation of the observation and the program counter (real number form).</a:t>
            </a:r>
          </a:p>
          <a:p>
            <a:pPr lvl="1"/>
            <a:r>
              <a:rPr lang="en-US" altLang="zh-CN" dirty="0"/>
              <a:t>Training – Apply </a:t>
            </a:r>
            <a:r>
              <a:rPr lang="en-US" altLang="zh-CN" dirty="0" err="1"/>
              <a:t>softmax</a:t>
            </a:r>
            <a:r>
              <a:rPr lang="en-US" altLang="zh-CN" dirty="0"/>
              <a:t> to obtain stochastic statements.</a:t>
            </a:r>
          </a:p>
          <a:p>
            <a:pPr lvl="1"/>
            <a:r>
              <a:rPr lang="en-US" altLang="zh-CN" dirty="0"/>
              <a:t>Testing – Apply argmax to obtain deterministic statements.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365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E8645-E363-44D5-A563-229F6DF26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algorithm – EG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D5A8C-4068-4D4D-AAB3-D33D2101A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Strong supervision – directly applying MLE is feasible.</a:t>
            </a:r>
          </a:p>
          <a:p>
            <a:r>
              <a:rPr lang="en-US" altLang="zh-CN" dirty="0"/>
              <a:t>Weak supervision</a:t>
            </a:r>
          </a:p>
          <a:p>
            <a:pPr lvl="1"/>
            <a:r>
              <a:rPr lang="en-US" altLang="zh-CN" dirty="0"/>
              <a:t>Only observation sequence and action sequence are available.</a:t>
            </a:r>
          </a:p>
          <a:p>
            <a:pPr lvl="1"/>
            <a:r>
              <a:rPr lang="en-US" altLang="zh-CN" dirty="0"/>
              <a:t>The memory state sequence is latent.</a:t>
            </a:r>
          </a:p>
          <a:p>
            <a:pPr lvl="1"/>
            <a:r>
              <a:rPr lang="en-US" altLang="zh-CN" dirty="0"/>
              <a:t>Computation of the log-likelihood gradient                        is impossible.</a:t>
            </a:r>
          </a:p>
          <a:p>
            <a:pPr lvl="1"/>
            <a:r>
              <a:rPr lang="en-US" altLang="zh-CN" dirty="0"/>
              <a:t>EG trick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057CF7-5680-41B8-9029-70A84C210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837" y="3602916"/>
            <a:ext cx="1763486" cy="3582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A8CAD24-3CE1-401A-BB29-63FDF6F24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527" y="4342720"/>
            <a:ext cx="8898945" cy="18342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D1F220D-9B8E-4E25-BA64-61803D51F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3780" y="6492875"/>
            <a:ext cx="2351713" cy="35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788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F45B3-6FE1-40F1-A17D-2AFC8B7DC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algorithm – Two-level PHPs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34DEA6-6C05-456D-8E6F-235DB8B5C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High level PHPs – invoke low-level PHPs</a:t>
            </a:r>
          </a:p>
          <a:p>
            <a:r>
              <a:rPr lang="en-US" altLang="zh-CN" dirty="0"/>
              <a:t>Low level PHPs – execute actions</a:t>
            </a:r>
          </a:p>
          <a:p>
            <a:r>
              <a:rPr lang="en-US" altLang="zh-CN" dirty="0"/>
              <a:t>The full likelihood              is a product of the terms that generate the demonstration.</a:t>
            </a:r>
          </a:p>
          <a:p>
            <a:r>
              <a:rPr lang="en-US" altLang="zh-CN" dirty="0"/>
              <a:t>The full likelihood gradient                         decomposes into a sum of policy-gradient terms.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496325-FE7F-43F4-86FC-B9878A99C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276" y="2906486"/>
            <a:ext cx="1170057" cy="3850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032E53F-7A06-48F1-9605-71F39C409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570" y="3821680"/>
            <a:ext cx="2351316" cy="3918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2539461-6133-4013-A6F9-CE2884918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975" y="4581525"/>
            <a:ext cx="62960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092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AB715-FB85-46F3-A571-116EE2DD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9F7784-9315-4631-83E4-30ACEAD8F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FE64ED-8E40-481C-B151-E52BD4636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5472"/>
            <a:ext cx="10033142" cy="389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9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170E3-AAF4-4D82-A12E-D1FAF6C1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algorithm – Multi-level PHPs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641AA2-E268-457C-8E5A-07E000C67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Same technique would cause exponential blow-up.</a:t>
            </a:r>
          </a:p>
          <a:p>
            <a:r>
              <a:rPr lang="en-US" altLang="zh-CN" dirty="0"/>
              <a:t>Train each level separately.</a:t>
            </a:r>
          </a:p>
          <a:p>
            <a:pPr lvl="1"/>
            <a:r>
              <a:rPr lang="en-US" altLang="zh-CN" dirty="0"/>
              <a:t>Level indexing – from highest to lowers; 0 for root PHP, and d-1 for the lowest level of PHPs.</a:t>
            </a:r>
          </a:p>
          <a:p>
            <a:pPr lvl="1"/>
            <a:r>
              <a:rPr lang="en-US" altLang="zh-CN" dirty="0"/>
              <a:t>Separate the lower levels – When training level-(i+1), regard level-(</a:t>
            </a:r>
            <a:r>
              <a:rPr lang="en-US" altLang="zh-CN" dirty="0" err="1"/>
              <a:t>i</a:t>
            </a:r>
            <a:r>
              <a:rPr lang="en-US" altLang="zh-CN" dirty="0"/>
              <a:t>) and any other lower level PHPs as one PHP, which is the new lowest level.</a:t>
            </a:r>
          </a:p>
          <a:p>
            <a:pPr lvl="2"/>
            <a:r>
              <a:rPr lang="en-US" altLang="zh-CN" dirty="0"/>
              <a:t>Strong supervision – Truncate the stack.</a:t>
            </a:r>
          </a:p>
          <a:p>
            <a:pPr lvl="2"/>
            <a:r>
              <a:rPr lang="en-US" altLang="zh-CN" dirty="0"/>
              <a:t>Weak supervision – An algorithm is needed, which decodes the observation and action sequence, and replacing the elementary actions with higher-level operations.</a:t>
            </a:r>
          </a:p>
          <a:p>
            <a:pPr lvl="1"/>
            <a:r>
              <a:rPr lang="en-US" altLang="zh-CN" dirty="0"/>
              <a:t>Separate the higher levels – Approximate separation from higher levels which have not been trained yet, by augmenting the root PHP used for training with an LSTM.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269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DE0CC-57A6-40C4-AE2A-6A9F214A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 – </a:t>
            </a:r>
            <a:r>
              <a:rPr lang="en-US" altLang="zh-CN" dirty="0" err="1"/>
              <a:t>NanoCraft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94929A-A767-4A81-8FD0-44543F712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NanoCraft</a:t>
            </a:r>
            <a:r>
              <a:rPr lang="en-US" altLang="zh-CN" dirty="0"/>
              <a:t> – Build a rectangular building of a certain height and width, at a certain location, in a 2D grid world.</a:t>
            </a:r>
          </a:p>
          <a:p>
            <a:r>
              <a:rPr lang="en-US" altLang="zh-CN" dirty="0"/>
              <a:t>PHPs and actions</a:t>
            </a:r>
          </a:p>
          <a:p>
            <a:pPr lvl="1"/>
            <a:r>
              <a:rPr lang="en-US" altLang="zh-CN" dirty="0"/>
              <a:t>Top-level PHPs – {</a:t>
            </a:r>
            <a:r>
              <a:rPr lang="en-US" altLang="zh-CN" dirty="0" err="1"/>
              <a:t>moves_r</a:t>
            </a:r>
            <a:r>
              <a:rPr lang="en-US" altLang="zh-CN" dirty="0"/>
              <a:t>, </a:t>
            </a:r>
            <a:r>
              <a:rPr lang="en-US" altLang="zh-CN" dirty="0" err="1"/>
              <a:t>moves_d</a:t>
            </a:r>
            <a:r>
              <a:rPr lang="en-US" altLang="zh-CN" dirty="0"/>
              <a:t>, …, return}</a:t>
            </a:r>
          </a:p>
          <a:p>
            <a:pPr lvl="1"/>
            <a:r>
              <a:rPr lang="en-US" altLang="zh-CN" dirty="0"/>
              <a:t>Lowest-level PHPs – {</a:t>
            </a:r>
            <a:r>
              <a:rPr lang="en-US" altLang="zh-CN" dirty="0" err="1"/>
              <a:t>move_r</a:t>
            </a:r>
            <a:r>
              <a:rPr lang="en-US" altLang="zh-CN" dirty="0"/>
              <a:t>, </a:t>
            </a:r>
            <a:r>
              <a:rPr lang="en-US" altLang="zh-CN" dirty="0" err="1"/>
              <a:t>mode_d</a:t>
            </a:r>
            <a:r>
              <a:rPr lang="en-US" altLang="zh-CN" dirty="0"/>
              <a:t>, …, return}</a:t>
            </a:r>
          </a:p>
          <a:p>
            <a:pPr lvl="1"/>
            <a:r>
              <a:rPr lang="en-US" altLang="zh-CN" dirty="0"/>
              <a:t>Actions – {MOVE_RIGHT, MODE_DOWN, …}</a:t>
            </a:r>
          </a:p>
          <a:p>
            <a:r>
              <a:rPr lang="en-US" altLang="zh-CN" dirty="0"/>
              <a:t>Setup</a:t>
            </a:r>
          </a:p>
          <a:p>
            <a:pPr lvl="1"/>
            <a:r>
              <a:rPr lang="en-US" altLang="zh-CN" dirty="0"/>
              <a:t>Demonstrations – 16, 32, 64</a:t>
            </a:r>
          </a:p>
          <a:p>
            <a:pPr lvl="1"/>
            <a:r>
              <a:rPr lang="en-US" altLang="zh-CN" dirty="0"/>
              <a:t>Mixed – strong and weak supervisions are mixed.</a:t>
            </a:r>
          </a:p>
        </p:txBody>
      </p:sp>
    </p:spTree>
    <p:extLst>
      <p:ext uri="{BB962C8B-B14F-4D97-AF65-F5344CB8AC3E}">
        <p14:creationId xmlns:p14="http://schemas.microsoft.com/office/powerpoint/2010/main" val="2449929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04312-774A-4F9B-BC97-771B3F463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 – </a:t>
            </a:r>
            <a:r>
              <a:rPr lang="en-US" altLang="zh-CN" dirty="0" err="1"/>
              <a:t>NanoCraft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3791DB-14A4-477D-A3EA-579078494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1E565A-4736-4208-8187-F3FB435CB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748631"/>
            <a:ext cx="78486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10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636CB-D656-416F-9CFB-9F240DDBC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 – Long-Hand Addition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CD81A1-1083-4C88-AA80-D6678AD3A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Long-Hand Addition – add two numbers represented in decimal, by starting at LSD.</a:t>
            </a:r>
          </a:p>
          <a:p>
            <a:r>
              <a:rPr lang="en-US" altLang="zh-CN" dirty="0"/>
              <a:t>PHPs and actions</a:t>
            </a:r>
          </a:p>
          <a:p>
            <a:pPr lvl="1"/>
            <a:r>
              <a:rPr lang="en-US" altLang="zh-CN" dirty="0"/>
              <a:t>Top-level PHP – ‘add’ repeatedly calls ‘add1’.</a:t>
            </a:r>
          </a:p>
          <a:p>
            <a:pPr lvl="1"/>
            <a:r>
              <a:rPr lang="en-US" altLang="zh-CN" dirty="0"/>
              <a:t>‘add1’ calls ‘write’, ‘carry’, and ‘</a:t>
            </a:r>
            <a:r>
              <a:rPr lang="en-US" altLang="zh-CN" dirty="0" err="1"/>
              <a:t>lshift</a:t>
            </a:r>
            <a:r>
              <a:rPr lang="en-US" altLang="zh-CN" dirty="0"/>
              <a:t>’.</a:t>
            </a:r>
          </a:p>
          <a:p>
            <a:pPr lvl="1"/>
            <a:r>
              <a:rPr lang="en-US" altLang="zh-CN" dirty="0"/>
              <a:t>Actions – MOVE CARRY LEFT WRITE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255845-8F5C-4AB4-9564-7E2879F94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4439329"/>
            <a:ext cx="79152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85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90FD0-6E67-4413-BCCC-A5D81B7F1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END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24C766AC-3496-42B5-84C1-FDE6ED4AE887}"/>
              </a:ext>
            </a:extLst>
          </p:cNvPr>
          <p:cNvSpPr txBox="1">
            <a:spLocks/>
          </p:cNvSpPr>
          <p:nvPr/>
        </p:nvSpPr>
        <p:spPr>
          <a:xfrm>
            <a:off x="838200" y="11911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957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EB4E9-4FE0-46BA-A9A9-C955AC64F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C3F35F-67CA-4DB0-AF76-F6A9593E8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Task</a:t>
            </a:r>
          </a:p>
          <a:p>
            <a:pPr lvl="1"/>
            <a:r>
              <a:rPr lang="en-US" altLang="zh-CN" dirty="0"/>
              <a:t>Neural programming</a:t>
            </a:r>
          </a:p>
          <a:p>
            <a:r>
              <a:rPr lang="en-US" altLang="zh-CN" dirty="0"/>
              <a:t>Background</a:t>
            </a:r>
          </a:p>
          <a:p>
            <a:pPr lvl="1"/>
            <a:r>
              <a:rPr lang="en-US" altLang="zh-CN" dirty="0"/>
              <a:t>Imitation learning (IL)</a:t>
            </a:r>
          </a:p>
          <a:p>
            <a:pPr lvl="1"/>
            <a:r>
              <a:rPr lang="en-US" altLang="zh-CN" dirty="0"/>
              <a:t>Expectation-Maximization (EM) &amp; Expectation-Gradient (EG)</a:t>
            </a:r>
          </a:p>
          <a:p>
            <a:r>
              <a:rPr lang="en-US" altLang="zh-CN" dirty="0"/>
              <a:t>Problem statement</a:t>
            </a:r>
          </a:p>
          <a:p>
            <a:pPr lvl="1"/>
            <a:r>
              <a:rPr lang="en-US" altLang="zh-CN" dirty="0"/>
              <a:t>IL deterministic dynamic system model for computation</a:t>
            </a:r>
          </a:p>
          <a:p>
            <a:r>
              <a:rPr lang="en-US" altLang="zh-CN" dirty="0"/>
              <a:t>PHPs</a:t>
            </a:r>
          </a:p>
          <a:p>
            <a:pPr lvl="1"/>
            <a:r>
              <a:rPr lang="en-US" altLang="zh-CN" dirty="0"/>
              <a:t>Hierarchical Procedures (HPs)</a:t>
            </a:r>
          </a:p>
          <a:p>
            <a:pPr lvl="1"/>
            <a:r>
              <a:rPr lang="en-US" altLang="zh-CN" dirty="0"/>
              <a:t>Parametrized Hierarchical Procedures (PHPs)</a:t>
            </a:r>
          </a:p>
        </p:txBody>
      </p:sp>
    </p:spTree>
    <p:extLst>
      <p:ext uri="{BB962C8B-B14F-4D97-AF65-F5344CB8AC3E}">
        <p14:creationId xmlns:p14="http://schemas.microsoft.com/office/powerpoint/2010/main" val="174125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5F27A-5A5B-42EA-9672-4267778FE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824FE4-153A-4398-B4A9-8AA6D5487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Training algorithm</a:t>
            </a:r>
          </a:p>
          <a:p>
            <a:pPr lvl="1"/>
            <a:r>
              <a:rPr lang="en-US" altLang="zh-CN" dirty="0"/>
              <a:t>EG method</a:t>
            </a:r>
          </a:p>
          <a:p>
            <a:pPr lvl="1"/>
            <a:r>
              <a:rPr lang="en-US" altLang="zh-CN" dirty="0"/>
              <a:t>Training two-or-multi-level PHPs</a:t>
            </a:r>
          </a:p>
          <a:p>
            <a:r>
              <a:rPr lang="en-US" altLang="zh-CN" dirty="0"/>
              <a:t>Experiments</a:t>
            </a:r>
          </a:p>
          <a:p>
            <a:pPr lvl="1"/>
            <a:r>
              <a:rPr lang="en-US" altLang="zh-CN" dirty="0" err="1"/>
              <a:t>NanoCraft</a:t>
            </a:r>
            <a:endParaRPr lang="en-US" altLang="zh-CN" dirty="0"/>
          </a:p>
          <a:p>
            <a:pPr lvl="1"/>
            <a:r>
              <a:rPr lang="en-US" altLang="zh-CN" dirty="0"/>
              <a:t>Long-Hand Addition</a:t>
            </a:r>
          </a:p>
          <a:p>
            <a:r>
              <a:rPr lang="en-US" altLang="zh-CN" dirty="0"/>
              <a:t>Discussion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1585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131D3-1367-4C41-87A3-578910809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1CA9BB-C2EE-4D3C-B56F-0D007C679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05200" cy="4351338"/>
          </a:xfrm>
        </p:spPr>
        <p:txBody>
          <a:bodyPr/>
          <a:lstStyle/>
          <a:p>
            <a:r>
              <a:rPr lang="en-US" altLang="zh-CN" dirty="0"/>
              <a:t>Neural programming</a:t>
            </a:r>
          </a:p>
          <a:p>
            <a:pPr lvl="1"/>
            <a:r>
              <a:rPr lang="en-US" altLang="zh-CN" dirty="0"/>
              <a:t>Use input-output pair examples to specify the task.</a:t>
            </a:r>
          </a:p>
          <a:p>
            <a:pPr lvl="1"/>
            <a:r>
              <a:rPr lang="en-US" altLang="zh-CN" dirty="0"/>
              <a:t>Use execution traces to specify the necessary steps to solve the given problem (optional).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1FD131-7C7C-4CF4-AC2D-0EACBC429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314" y="1799123"/>
            <a:ext cx="7391400" cy="440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50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C40A6-2BD8-4B54-BE8F-B8583CE0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 – IL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E9AE29-1E79-46FB-AD95-9FC90A7E9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Imitation Learning</a:t>
            </a:r>
          </a:p>
          <a:p>
            <a:pPr lvl="1"/>
            <a:r>
              <a:rPr lang="en-US" altLang="zh-CN" dirty="0"/>
              <a:t>An agent learns to behave in its environment using supervisor demonstrations of the intended behavior. (To imitate the supervisor)</a:t>
            </a:r>
          </a:p>
          <a:p>
            <a:r>
              <a:rPr lang="en-US" altLang="zh-CN" dirty="0"/>
              <a:t>Challenges in algorithmic domains</a:t>
            </a:r>
          </a:p>
          <a:p>
            <a:pPr lvl="1"/>
            <a:r>
              <a:rPr lang="en-US" altLang="zh-CN" dirty="0"/>
              <a:t>‘All-or-None’ accuracy criteria – The constraint of output correctness is very hard. Even a minor error is intolerable.</a:t>
            </a:r>
          </a:p>
          <a:p>
            <a:pPr lvl="1"/>
            <a:r>
              <a:rPr lang="en-US" altLang="zh-CN" dirty="0"/>
              <a:t>Data structures – Algorithms often use specific data structures, which requires the agent policy to have a particular structure.</a:t>
            </a:r>
          </a:p>
          <a:p>
            <a:pPr lvl="1"/>
            <a:r>
              <a:rPr lang="en-US" altLang="zh-CN" dirty="0"/>
              <a:t>Unobservable environment – The program input and the data structures can be only scanned using limited reading apparatus (such as R/W heads in a Turing Machine).</a:t>
            </a:r>
          </a:p>
        </p:txBody>
      </p:sp>
    </p:spTree>
    <p:extLst>
      <p:ext uri="{BB962C8B-B14F-4D97-AF65-F5344CB8AC3E}">
        <p14:creationId xmlns:p14="http://schemas.microsoft.com/office/powerpoint/2010/main" val="3680606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406A8-05B4-443C-ADB0-2CD67AF3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 – 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53ADC9-FA31-400F-98DF-CB468AB0B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Expectation-Maximization algorithm</a:t>
            </a:r>
          </a:p>
          <a:p>
            <a:pPr lvl="1"/>
            <a:r>
              <a:rPr lang="en-US" altLang="zh-CN" dirty="0"/>
              <a:t>Applied when there exists unobservable hidden variables in the model.</a:t>
            </a:r>
          </a:p>
          <a:p>
            <a:pPr lvl="1"/>
            <a:r>
              <a:rPr lang="en-US" altLang="zh-CN" dirty="0"/>
              <a:t>E-step – Calculate the expectation of the hidden variables, with the latest version of parameters.</a:t>
            </a:r>
          </a:p>
          <a:p>
            <a:pPr lvl="1"/>
            <a:r>
              <a:rPr lang="en-US" altLang="zh-CN" dirty="0"/>
              <a:t>M-step – Perform MLE on the model parameters using the expectation retrieved from E-step.</a:t>
            </a:r>
          </a:p>
          <a:p>
            <a:pPr lvl="1"/>
            <a:r>
              <a:rPr lang="en-US" altLang="zh-CN" dirty="0"/>
              <a:t>Iteratively repeat E-step  and M-step, until convergent.</a:t>
            </a:r>
          </a:p>
          <a:p>
            <a:r>
              <a:rPr lang="en-US" altLang="zh-CN" dirty="0"/>
              <a:t>Infeasible for neural networks</a:t>
            </a:r>
          </a:p>
          <a:p>
            <a:pPr lvl="1"/>
            <a:r>
              <a:rPr lang="en-US" altLang="zh-CN" dirty="0"/>
              <a:t>Maximization on the neural networks in the M-step is almost impossible.</a:t>
            </a:r>
          </a:p>
        </p:txBody>
      </p:sp>
    </p:spTree>
    <p:extLst>
      <p:ext uri="{BB962C8B-B14F-4D97-AF65-F5344CB8AC3E}">
        <p14:creationId xmlns:p14="http://schemas.microsoft.com/office/powerpoint/2010/main" val="1647646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406A8-05B4-443C-ADB0-2CD67AF3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 – EG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53ADC9-FA31-400F-98DF-CB468AB0B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compromise when maximization is unfeasible.</a:t>
            </a:r>
          </a:p>
          <a:p>
            <a:pPr lvl="1"/>
            <a:r>
              <a:rPr lang="en-US" altLang="zh-CN" dirty="0"/>
              <a:t>Apply gradient ascent instead.</a:t>
            </a:r>
          </a:p>
          <a:p>
            <a:r>
              <a:rPr lang="en-US" altLang="zh-CN" dirty="0"/>
              <a:t>Expectation-Gradient algorithm</a:t>
            </a:r>
          </a:p>
          <a:p>
            <a:pPr lvl="1"/>
            <a:r>
              <a:rPr lang="en-US" altLang="zh-CN" dirty="0"/>
              <a:t>E-step – Calculate the expectation of the hidden variables, with the latest parameters. (Same as E-step in EM.)</a:t>
            </a:r>
          </a:p>
          <a:p>
            <a:pPr lvl="1"/>
            <a:r>
              <a:rPr lang="en-US" altLang="zh-CN" dirty="0"/>
              <a:t>G-step – Update the parameters in the model by gradient ascent.</a:t>
            </a:r>
          </a:p>
          <a:p>
            <a:pPr lvl="1"/>
            <a:r>
              <a:rPr lang="en-US" altLang="zh-CN" dirty="0"/>
              <a:t>Iteratively repeat E-step  and G-step, until convergent.</a:t>
            </a:r>
          </a:p>
        </p:txBody>
      </p:sp>
    </p:spTree>
    <p:extLst>
      <p:ext uri="{BB962C8B-B14F-4D97-AF65-F5344CB8AC3E}">
        <p14:creationId xmlns:p14="http://schemas.microsoft.com/office/powerpoint/2010/main" val="225277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BCB09-19E5-43D0-9F3C-B300B8924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Problem Statement – IL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33E880-73CF-4518-B78D-64BDF2B71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All computer algorithms are virtually computation.</a:t>
            </a:r>
          </a:p>
          <a:p>
            <a:r>
              <a:rPr lang="en-US" altLang="zh-CN" dirty="0"/>
              <a:t>Computation can be modeled as a deterministic dynamic system.</a:t>
            </a:r>
          </a:p>
          <a:p>
            <a:r>
              <a:rPr lang="en-US" altLang="zh-CN" dirty="0"/>
              <a:t>IL model </a:t>
            </a:r>
          </a:p>
          <a:p>
            <a:pPr lvl="1"/>
            <a:r>
              <a:rPr lang="en-US" altLang="zh-CN" dirty="0"/>
              <a:t>Agent – computer</a:t>
            </a:r>
          </a:p>
          <a:p>
            <a:pPr lvl="1"/>
            <a:r>
              <a:rPr lang="en-US" altLang="zh-CN" dirty="0"/>
              <a:t>Environment – program input and its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431924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1156</Words>
  <Application>Microsoft Office PowerPoint</Application>
  <PresentationFormat>宽屏</PresentationFormat>
  <Paragraphs>151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等线</vt:lpstr>
      <vt:lpstr>等线 Light</vt:lpstr>
      <vt:lpstr>Arial</vt:lpstr>
      <vt:lpstr>Office 主题​​</vt:lpstr>
      <vt:lpstr>“PHPs” for Neural Programming</vt:lpstr>
      <vt:lpstr>PowerPoint 演示文稿</vt:lpstr>
      <vt:lpstr>Outline</vt:lpstr>
      <vt:lpstr>Outline</vt:lpstr>
      <vt:lpstr>Task</vt:lpstr>
      <vt:lpstr>Background – IL</vt:lpstr>
      <vt:lpstr>Background – EM</vt:lpstr>
      <vt:lpstr>Background – EG</vt:lpstr>
      <vt:lpstr>Problem Statement – IL Model</vt:lpstr>
      <vt:lpstr>Problem Statement – IL Model</vt:lpstr>
      <vt:lpstr>Problem Statement – IL Model</vt:lpstr>
      <vt:lpstr>Problem Statement – IL Model</vt:lpstr>
      <vt:lpstr>PHPs</vt:lpstr>
      <vt:lpstr>PHPs – HPs</vt:lpstr>
      <vt:lpstr>PHPs – HPs</vt:lpstr>
      <vt:lpstr>PHPs – HPs</vt:lpstr>
      <vt:lpstr>PHPs – PHPs</vt:lpstr>
      <vt:lpstr>Training algorithm – EG</vt:lpstr>
      <vt:lpstr>Training algorithm – Two-level PHPs</vt:lpstr>
      <vt:lpstr>Training algorithm – Multi-level PHPs</vt:lpstr>
      <vt:lpstr>Experiments – NanoCraft</vt:lpstr>
      <vt:lpstr>Experiments – NanoCraft</vt:lpstr>
      <vt:lpstr>Experiments – Long-Hand Addition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“PHPs” for Neural Programming</dc:title>
  <dc:creator>635615042@qq.com</dc:creator>
  <cp:lastModifiedBy>635615042@qq.com</cp:lastModifiedBy>
  <cp:revision>31</cp:revision>
  <dcterms:created xsi:type="dcterms:W3CDTF">2018-06-05T05:45:27Z</dcterms:created>
  <dcterms:modified xsi:type="dcterms:W3CDTF">2018-06-13T07:37:24Z</dcterms:modified>
</cp:coreProperties>
</file>