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36" y="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65DAE-4DBF-4D2E-AC5C-F0FC6DD5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88D42B-F7FD-4129-8CE7-F98F0C3F9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8184C-59B0-470C-B5D5-83113C3C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698-DDD7-45E1-8055-938A0FCE00D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6E81E-EF1E-4C54-A831-6FB3D0EA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2367FE-13EE-4C39-BCAB-E94B8576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025-234B-4B59-8F5A-C88C8DC26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34C77-635C-4357-B653-878370DC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01DB39-3739-4B66-B4BB-A988B5BB7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682480-790D-4CAA-BBA0-CAC92AD2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698-DDD7-45E1-8055-938A0FCE00D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8B2B34-BD8A-4501-A2BC-37439768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BEAF9-C0A7-4E36-A23E-D36AAB05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025-234B-4B59-8F5A-C88C8DC26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5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3C2C97-A892-487B-A31B-079CCD944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3B46C3-0569-402B-9060-D1D60794B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97B34-1573-4EE4-B375-CFBC2370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698-DDD7-45E1-8055-938A0FCE00D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EF2D2-9B26-424B-93D6-7A851C28C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548A53-FD3F-48CC-8C4C-6606BD00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025-234B-4B59-8F5A-C88C8DC26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B7910-140B-4AFD-A4EE-21B65F22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37B062-D856-41D5-A52B-13E8887D4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238C3-2B9D-4A65-A6EA-F90CB518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698-DDD7-45E1-8055-938A0FCE00D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8F9B0-18DA-42B5-A1C0-664AA5B7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4E277-F3B6-4F91-AA9A-BD7CB48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025-234B-4B59-8F5A-C88C8DC26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7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1AAC1-261A-4E98-B8B5-4CF3896A4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484C8-C8E6-4C89-B172-EBCA1A12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27E19-6DDF-4BCD-A807-198448E1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698-DDD7-45E1-8055-938A0FCE00D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D88418-638D-45A5-8CDB-B8B17700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222A3-897B-4303-983E-5FCC9539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025-234B-4B59-8F5A-C88C8DC26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0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F27F8-D11C-4849-8EF4-15844C7E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B8D63-3F57-408D-B458-EA08BA81E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C7A153-6E85-4BB0-A011-700DA2C18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CB5296-48C3-4094-97AC-F5F813CF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698-DDD7-45E1-8055-938A0FCE00D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D2F39-B961-4293-9D34-370F0E4B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0A89A-09A9-43BB-8B1D-15D59A34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025-234B-4B59-8F5A-C88C8DC26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901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4166E-0E44-46EF-902B-3CCC8B3AC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67DBF1-8132-4B73-8A4A-30F52984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C33368-05CD-45B0-A671-C792F994F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CEB101-6C47-43DF-BD7A-8BA839B77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AE345-682A-4F77-B4BB-FA902B4A6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9BF50D-C6F1-4411-A83B-300BD4A7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698-DDD7-45E1-8055-938A0FCE00D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3F5627-DE93-412E-AB1A-7F2C680A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302184-E7B2-4E32-933F-888BBB55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025-234B-4B59-8F5A-C88C8DC26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103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40129-07DF-4F90-A857-CBFF6A3C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C2B108-2A2C-494E-8FE3-3BC30C47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698-DDD7-45E1-8055-938A0FCE00D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047116-8710-4DEE-A569-94CD7EA0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6BFD4A-6C2C-4E3B-9942-0FA29699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025-234B-4B59-8F5A-C88C8DC26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57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D17413-9C12-49BF-B5BB-8EE97AE3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698-DDD7-45E1-8055-938A0FCE00D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28E9B6-B830-4263-9113-036CA3EC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A1462E-BF22-44E5-BB3A-9CDE88DC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025-234B-4B59-8F5A-C88C8DC26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2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5F8A2-38FC-4F40-B448-9293BA62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08A24-213F-4498-8C68-A4373F53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72613F-9927-4A45-B8CD-17BC55E63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7DFD71-EDCA-477F-AA91-0DF762CD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698-DDD7-45E1-8055-938A0FCE00D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776B78-1665-4D75-B248-FBF9B373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A01B12-8C18-4ECA-B0F4-64FA80EE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025-234B-4B59-8F5A-C88C8DC26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7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128A8-6609-4A32-93DB-9AEE5688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074361-0305-42EC-99AB-1C59F9022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A59631-9167-44CA-827A-E0353D684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77BDB-411F-4822-9FC5-C8E0B4E9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D698-DDD7-45E1-8055-938A0FCE00D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7F68B-D510-4C82-AE66-0276ED55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7D33E8-CB77-442A-8982-9594262F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A0025-234B-4B59-8F5A-C88C8DC26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1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E775EB-C042-41CB-A80A-C34E0D9A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C62708-272C-4592-B0C5-0DC9FF447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23A22F-3616-4F30-9CCD-6EC5721C6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D698-DDD7-45E1-8055-938A0FCE00DE}" type="datetimeFigureOut">
              <a:rPr lang="zh-CN" altLang="en-US" smtClean="0"/>
              <a:t>2018/7/24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01C04-11A2-4B72-B11D-331AB4FC8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39DAC8-DB58-4C88-BCC0-8BE0E2464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A0025-234B-4B59-8F5A-C88C8DC26A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20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050CC-CDE1-42DE-88B7-D7C97D37F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Natural Language Querying against Relational Database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F9B7B0-8062-4EC1-9497-5C4C60C596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Zhang </a:t>
            </a:r>
            <a:r>
              <a:rPr lang="en-US" altLang="zh-CN" dirty="0" err="1"/>
              <a:t>Huangzhao</a:t>
            </a:r>
            <a:r>
              <a:rPr lang="en-US" altLang="zh-CN" dirty="0"/>
              <a:t>, Yuan Pei College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02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1627D-B803-43AA-802A-26521190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988966-B6CF-4503-A6A8-27D505D373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LSTM + parser</a:t>
                </a:r>
              </a:p>
              <a:p>
                <a:r>
                  <a:rPr lang="en-US" altLang="zh-CN" dirty="0"/>
                  <a:t>The LSTM generates candidates for the parser.</a:t>
                </a:r>
              </a:p>
              <a:p>
                <a:r>
                  <a:rPr lang="en-US" altLang="zh-CN" dirty="0"/>
                  <a:t>The parser selects the output symbol, and updates its grammar vector and grammar status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) following BNF.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988966-B6CF-4503-A6A8-27D505D373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78F64BDB-C4C7-45B9-B6E6-4F20F4DA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031" y="4133030"/>
            <a:ext cx="7405938" cy="20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9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BF9E1-928B-4190-B540-05AC35F8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0AA72-A8E3-45F2-B0A1-BC42390A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1126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Short-term dependencies &amp; Long term dependencies</a:t>
            </a:r>
          </a:p>
          <a:p>
            <a:r>
              <a:rPr lang="en-US" altLang="zh-CN" dirty="0"/>
              <a:t>Short-term dependencies ensure that the generated SQL query can be compiled.</a:t>
            </a:r>
          </a:p>
          <a:p>
            <a:pPr lvl="1"/>
            <a:r>
              <a:rPr lang="en-US" altLang="zh-CN" dirty="0"/>
              <a:t>Generated from the BNF</a:t>
            </a:r>
          </a:p>
          <a:p>
            <a:r>
              <a:rPr lang="en-US" altLang="zh-CN" dirty="0"/>
              <a:t>Long-term dependencies ensure that the generated SQL query is executable.</a:t>
            </a:r>
          </a:p>
          <a:p>
            <a:pPr lvl="1"/>
            <a:r>
              <a:rPr lang="en-US" altLang="zh-CN" dirty="0"/>
              <a:t>Generated from the BNF and the schema of the DB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1F363C-D55B-4701-9696-E13E3B94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892"/>
            <a:ext cx="5983705" cy="404532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102360-2473-4142-9080-C1E941507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99729"/>
            <a:ext cx="5983704" cy="177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4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84C2B-A5AC-4B5D-9D64-C4B3EE72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- 2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81F83-E6BE-455D-AAB7-E8296602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 each timestep, the decoder chooses one rule from candidate short-term dependencies, and multiple rules from candidate long-term dependencies.</a:t>
            </a:r>
          </a:p>
          <a:p>
            <a:r>
              <a:rPr lang="en-US" altLang="zh-CN" dirty="0"/>
              <a:t>Short-term</a:t>
            </a:r>
          </a:p>
          <a:p>
            <a:pPr lvl="1"/>
            <a:r>
              <a:rPr lang="en-US" altLang="zh-CN" dirty="0"/>
              <a:t>State &amp; Current Word/Symbol columns are used for rule matching.</a:t>
            </a:r>
          </a:p>
          <a:p>
            <a:pPr lvl="1"/>
            <a:r>
              <a:rPr lang="en-US" altLang="zh-CN" dirty="0"/>
              <a:t>Next Word/Symbol column indicates the valid output of the next timestep.</a:t>
            </a:r>
          </a:p>
          <a:p>
            <a:pPr lvl="1"/>
            <a:r>
              <a:rPr lang="en-US" altLang="zh-CN" dirty="0"/>
              <a:t>Once there is a matching rule, the decoder generates a masking over the vocabulary dictionary.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BB3B8C-75FD-4415-A429-EA7A66032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821" y="1"/>
            <a:ext cx="5021179" cy="9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7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AD5E6-F9D1-4408-AF70-B5A60463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Mask - 3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B846B-64D9-4872-A871-2C997A42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Long-term</a:t>
            </a:r>
          </a:p>
          <a:p>
            <a:pPr lvl="1"/>
            <a:r>
              <a:rPr lang="en-US" altLang="zh-CN" dirty="0"/>
              <a:t>Updated based on the </a:t>
            </a:r>
            <a:r>
              <a:rPr lang="en-US" altLang="zh-CN" dirty="0">
                <a:solidFill>
                  <a:srgbClr val="FF0000"/>
                </a:solidFill>
              </a:rPr>
              <a:t>active symbols </a:t>
            </a:r>
            <a:r>
              <a:rPr lang="en-US" altLang="zh-CN" dirty="0"/>
              <a:t>chosen by the SQL parser, which is maintained in the grammar state vector.</a:t>
            </a:r>
          </a:p>
          <a:p>
            <a:pPr lvl="1"/>
            <a:r>
              <a:rPr lang="en-US" altLang="zh-CN" dirty="0"/>
              <a:t>When deactivated, the corresponding rule is removed.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024CC0-CFAA-4BD3-8306-DE6517FA7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623" y="76199"/>
            <a:ext cx="594937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BB4C4-93CE-4D26-9369-B612A066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Decoder - 2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EAD91-966B-4FE9-A437-97309A087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4C530A4-7E4A-4955-A23F-F52D5D4B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825625"/>
            <a:ext cx="107251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18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1D04B-FA0D-4992-8003-000BE050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Decoder - 3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FF0675-A062-4506-A9B8-3A2BB9741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97333D4-D1BD-4A20-9AAD-F2944CC81370}"/>
              </a:ext>
            </a:extLst>
          </p:cNvPr>
          <p:cNvGrpSpPr/>
          <p:nvPr/>
        </p:nvGrpSpPr>
        <p:grpSpPr>
          <a:xfrm>
            <a:off x="728662" y="1825625"/>
            <a:ext cx="10734675" cy="4710112"/>
            <a:chOff x="728662" y="1782763"/>
            <a:chExt cx="10734675" cy="471011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7E86E86-4A23-4344-B468-4E49F735F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662" y="2682875"/>
              <a:ext cx="10734675" cy="38100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E4B2264-2861-495B-A7E2-937B87264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662" y="1782763"/>
              <a:ext cx="10706100" cy="942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06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7E4B4-8D6C-4E4D-ADA1-C50C3C2F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13754-7A18-45E6-A1FD-B7C454801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queries</a:t>
            </a:r>
          </a:p>
          <a:p>
            <a:pPr marL="0" indent="0" algn="ctr">
              <a:buNone/>
            </a:pPr>
            <a:r>
              <a:rPr lang="en-US" altLang="zh-CN" dirty="0"/>
              <a:t>SELECT &lt;column array&gt; FROM &lt;table&gt;</a:t>
            </a:r>
          </a:p>
          <a:p>
            <a:pPr marL="0" indent="0" algn="ctr">
              <a:buNone/>
            </a:pPr>
            <a:r>
              <a:rPr lang="en-US" altLang="zh-CN" dirty="0"/>
              <a:t>WHERE &lt;column&gt; =/&gt; &lt;value&gt;</a:t>
            </a:r>
          </a:p>
          <a:p>
            <a:r>
              <a:rPr lang="en-US" altLang="zh-CN" dirty="0"/>
              <a:t>JOIN queries</a:t>
            </a:r>
          </a:p>
          <a:p>
            <a:pPr marL="0" indent="0" algn="ctr">
              <a:buNone/>
            </a:pPr>
            <a:r>
              <a:rPr lang="en-US" altLang="zh-CN" dirty="0"/>
              <a:t>SELECT AGG(&lt;table1 column array&gt;) FROM &lt;table1&gt;</a:t>
            </a:r>
          </a:p>
          <a:p>
            <a:pPr marL="0" indent="0" algn="ctr">
              <a:buNone/>
            </a:pPr>
            <a:r>
              <a:rPr lang="en-US" altLang="zh-CN" dirty="0"/>
              <a:t>INNER JOIN &lt;table2&gt; ON &lt;table1.key&gt; = &lt;table2.key&gt;</a:t>
            </a:r>
          </a:p>
          <a:p>
            <a:pPr marL="0" indent="0" algn="ctr">
              <a:buNone/>
            </a:pPr>
            <a:r>
              <a:rPr lang="en-US" altLang="zh-CN" dirty="0"/>
              <a:t>WHERE &lt;table2.column&gt; =/&gt; &lt;value&gt;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116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5426D-E513-4106-9211-55E8A309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- 2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64E9B-3FDB-491F-BC15-60BD46D49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Datasets</a:t>
            </a:r>
          </a:p>
          <a:p>
            <a:pPr lvl="1"/>
            <a:r>
              <a:rPr lang="en-US" altLang="zh-CN" dirty="0"/>
              <a:t>Geo880</a:t>
            </a:r>
          </a:p>
          <a:p>
            <a:pPr lvl="1"/>
            <a:r>
              <a:rPr lang="en-US" altLang="zh-CN" dirty="0"/>
              <a:t>Academic</a:t>
            </a:r>
          </a:p>
          <a:p>
            <a:pPr lvl="1"/>
            <a:r>
              <a:rPr lang="en-US" altLang="zh-CN" dirty="0"/>
              <a:t>IMDB</a:t>
            </a:r>
          </a:p>
          <a:p>
            <a:r>
              <a:rPr lang="en-US" altLang="zh-CN" dirty="0"/>
              <a:t>The SQL queries are manually labeled by volunteers.</a:t>
            </a:r>
          </a:p>
          <a:p>
            <a:r>
              <a:rPr lang="en-US" altLang="zh-CN" dirty="0"/>
              <a:t>Metrics</a:t>
            </a:r>
          </a:p>
          <a:p>
            <a:pPr lvl="1"/>
            <a:r>
              <a:rPr lang="en-US" altLang="zh-CN" dirty="0"/>
              <a:t>BLEU</a:t>
            </a:r>
          </a:p>
          <a:p>
            <a:pPr lvl="1"/>
            <a:r>
              <a:rPr lang="en-US" altLang="zh-CN" dirty="0"/>
              <a:t>Tuple accuracy</a:t>
            </a:r>
          </a:p>
          <a:p>
            <a:pPr lvl="1"/>
            <a:r>
              <a:rPr lang="en-US" altLang="zh-CN" dirty="0"/>
              <a:t>Tuple recall &amp; tuple precision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13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280B7-75FD-436C-A033-A1371D7F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CCFAFCF-CD6E-485D-81BD-78B239EE7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194" y="1690688"/>
            <a:ext cx="4102767" cy="187772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81EC81-0A62-4CF3-AAAD-12C06A8D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039" y="1697547"/>
            <a:ext cx="4102768" cy="18708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738652F-F182-4DAE-AFCB-9E492B291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039" y="4203507"/>
            <a:ext cx="4102768" cy="19138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C31899-CD23-4E2A-B488-19E6D748C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3507"/>
            <a:ext cx="5820246" cy="22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70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7EFE6-0D87-4C34-B9F1-A5299A36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3B2A5-8762-4B4A-B3BA-03A1A207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</a:t>
            </a:r>
          </a:p>
          <a:p>
            <a:pPr lvl="1"/>
            <a:r>
              <a:rPr lang="en-US" altLang="zh-CN" dirty="0"/>
              <a:t>NN + BNF grammar</a:t>
            </a:r>
          </a:p>
          <a:p>
            <a:r>
              <a:rPr lang="en-US" altLang="zh-CN" dirty="0"/>
              <a:t>Con</a:t>
            </a:r>
          </a:p>
          <a:p>
            <a:pPr lvl="1"/>
            <a:r>
              <a:rPr lang="en-US" altLang="zh-CN" dirty="0"/>
              <a:t>Rely on long-term dependency to ensure schema consistency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9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24314-F80E-4F41-9257-4D919018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A8D3F9-E1D3-4E2B-8DBF-26253FDC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major approaches</a:t>
            </a:r>
          </a:p>
          <a:p>
            <a:pPr lvl="1"/>
            <a:r>
              <a:rPr lang="en-US" altLang="zh-CN" dirty="0"/>
              <a:t>Generate the result directly &amp; Generate SQL queries</a:t>
            </a:r>
          </a:p>
          <a:p>
            <a:r>
              <a:rPr lang="en-US" altLang="zh-CN" dirty="0"/>
              <a:t>The paper</a:t>
            </a:r>
          </a:p>
          <a:p>
            <a:pPr lvl="1"/>
            <a:r>
              <a:rPr lang="en-US" altLang="zh-CN" dirty="0"/>
              <a:t>An Encoder-Decoder Framework Translating Natural Language to Database Queries</a:t>
            </a:r>
          </a:p>
          <a:p>
            <a:pPr lvl="1"/>
            <a:r>
              <a:rPr lang="en-US" altLang="zh-CN" dirty="0"/>
              <a:t>Additional symbol labels generated by CRF</a:t>
            </a:r>
          </a:p>
          <a:p>
            <a:pPr lvl="1"/>
            <a:r>
              <a:rPr lang="en-US" altLang="zh-CN" dirty="0"/>
              <a:t>Output masking by BNF grammar</a:t>
            </a:r>
          </a:p>
          <a:p>
            <a:r>
              <a:rPr lang="en-US" altLang="zh-CN" dirty="0"/>
              <a:t>My idea</a:t>
            </a:r>
          </a:p>
          <a:p>
            <a:pPr lvl="1"/>
            <a:r>
              <a:rPr lang="en-US" altLang="zh-CN" dirty="0"/>
              <a:t>Atomic relational algebra operations</a:t>
            </a:r>
          </a:p>
          <a:p>
            <a:pPr lvl="1"/>
            <a:r>
              <a:rPr lang="en-US" altLang="zh-CN" dirty="0"/>
              <a:t>Generate operation sequences hierarchically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769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EAF42-3834-4DAF-BD64-4A1FD85C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MY IDEA…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112CB-AB77-4756-8DAC-24FFEFF55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02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9F01D4-ED4C-4E9C-B0A4-D1152D59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 YOU!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3ABCA5-CF17-4023-AFCE-234BAF6DD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11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F5900-1DD0-4D34-9B02-DED52FC7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B86B4-E6C4-4B8F-BD7C-04A96244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Generate processing result directly</a:t>
            </a:r>
          </a:p>
          <a:p>
            <a:pPr lvl="1"/>
            <a:r>
              <a:rPr lang="en-US" altLang="zh-CN" dirty="0"/>
              <a:t>Get rid of grammar restraint</a:t>
            </a:r>
          </a:p>
          <a:p>
            <a:pPr lvl="1"/>
            <a:r>
              <a:rPr lang="en-US" altLang="zh-CN" dirty="0"/>
              <a:t>Linear computational complexity to the cardinality of the target data</a:t>
            </a:r>
          </a:p>
          <a:p>
            <a:pPr lvl="1"/>
            <a:r>
              <a:rPr lang="en-US" altLang="zh-CN" dirty="0"/>
              <a:t>Not reusable when data tuples are updated</a:t>
            </a:r>
          </a:p>
          <a:p>
            <a:r>
              <a:rPr lang="en-US" altLang="zh-CN" dirty="0"/>
              <a:t>Translate NL queries to SQL queries</a:t>
            </a:r>
          </a:p>
          <a:p>
            <a:pPr lvl="1"/>
            <a:r>
              <a:rPr lang="en-US" altLang="zh-CN" dirty="0"/>
              <a:t>Seq2seq</a:t>
            </a:r>
          </a:p>
          <a:p>
            <a:pPr lvl="1"/>
            <a:r>
              <a:rPr lang="en-US" altLang="zh-CN" dirty="0"/>
              <a:t>Reusable when the data tuples are updated</a:t>
            </a:r>
          </a:p>
          <a:p>
            <a:pPr lvl="1"/>
            <a:r>
              <a:rPr lang="en-US" altLang="zh-CN" dirty="0"/>
              <a:t>“More scalable and extensible”</a:t>
            </a:r>
          </a:p>
        </p:txBody>
      </p:sp>
    </p:spTree>
    <p:extLst>
      <p:ext uri="{BB962C8B-B14F-4D97-AF65-F5344CB8AC3E}">
        <p14:creationId xmlns:p14="http://schemas.microsoft.com/office/powerpoint/2010/main" val="265816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418A6F-D284-4955-9ED1-91E3AD20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152650"/>
            <a:ext cx="10315575" cy="2552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77F69AA-55EF-41B2-A9A4-517DADA3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DA558-8706-4BB0-ADBB-E1C5C5D4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37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04E29-D875-486F-9A1C-5C629FD0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the paper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980B78-5F7D-4E3D-9A37-83FF1BF3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In-general model</a:t>
            </a:r>
          </a:p>
          <a:p>
            <a:r>
              <a:rPr lang="en-US" altLang="zh-CN" dirty="0"/>
              <a:t>SQL BNF grammar</a:t>
            </a:r>
          </a:p>
          <a:p>
            <a:r>
              <a:rPr lang="en-US" altLang="zh-CN" dirty="0"/>
              <a:t>The encoder processes the input sequences with labels.</a:t>
            </a:r>
          </a:p>
          <a:p>
            <a:r>
              <a:rPr lang="en-US" altLang="zh-CN" dirty="0"/>
              <a:t>The decoder outputs sequences with masking.</a:t>
            </a:r>
          </a:p>
          <a:p>
            <a:r>
              <a:rPr lang="en-US" altLang="zh-CN" dirty="0"/>
              <a:t>Experiments &amp;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57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36C8C-5E34-4A15-9192-945AF753B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In-general model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11F737-C3B9-40B6-A8B1-2B36007BA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5565" cy="4351338"/>
          </a:xfrm>
        </p:spPr>
        <p:txBody>
          <a:bodyPr/>
          <a:lstStyle/>
          <a:p>
            <a:r>
              <a:rPr lang="en-US" altLang="zh-CN" dirty="0"/>
              <a:t>Task: NL query -&gt; SQL query</a:t>
            </a:r>
          </a:p>
          <a:p>
            <a:endParaRPr lang="en-US" altLang="zh-CN" dirty="0"/>
          </a:p>
          <a:p>
            <a:r>
              <a:rPr lang="en-US" altLang="zh-CN" dirty="0"/>
              <a:t>Seq2seq framework</a:t>
            </a:r>
          </a:p>
          <a:p>
            <a:r>
              <a:rPr lang="en-US" altLang="zh-CN" dirty="0"/>
              <a:t>Label the input tokens, e.g. column name, table name, constant value, etc.</a:t>
            </a:r>
          </a:p>
          <a:p>
            <a:r>
              <a:rPr lang="en-US" altLang="zh-CN" dirty="0"/>
              <a:t>Combine NNs with traditional grammar masking.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9E0745-4246-41B6-8155-48E08B86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765" y="1690688"/>
            <a:ext cx="6268235" cy="39066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A0CC72D-8ACE-41E0-B1AC-06661A762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265" y="2400300"/>
            <a:ext cx="1221433" cy="36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0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94947-624D-4BAC-BD15-FAAC6EF4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 BNF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4B028-D9FC-4BD1-B7AF-2D08E257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54881" cy="4351338"/>
          </a:xfrm>
        </p:spPr>
        <p:txBody>
          <a:bodyPr/>
          <a:lstStyle/>
          <a:p>
            <a:r>
              <a:rPr lang="en-US" altLang="zh-CN" dirty="0"/>
              <a:t>Root: &lt;query&gt;</a:t>
            </a:r>
          </a:p>
          <a:p>
            <a:r>
              <a:rPr lang="en-US" altLang="zh-CN" dirty="0"/>
              <a:t>Non-terminal: colored. E.g. &lt;select list&gt;.</a:t>
            </a:r>
          </a:p>
          <a:p>
            <a:r>
              <a:rPr lang="en-US" altLang="zh-CN" dirty="0"/>
              <a:t>Terminal: black.</a:t>
            </a:r>
            <a:r>
              <a:rPr lang="zh-CN" altLang="en-US" dirty="0"/>
              <a:t> 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SELECT, &lt;table name&gt;.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B002F6-1480-4FB8-B52B-264CD82B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081" y="1690688"/>
            <a:ext cx="8198919" cy="3028609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C7266D4-D91E-4A77-BDC2-1F8912C462C8}"/>
              </a:ext>
            </a:extLst>
          </p:cNvPr>
          <p:cNvSpPr txBox="1">
            <a:spLocks/>
          </p:cNvSpPr>
          <p:nvPr/>
        </p:nvSpPr>
        <p:spPr>
          <a:xfrm>
            <a:off x="4225390" y="5020808"/>
            <a:ext cx="7734300" cy="1457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000" dirty="0"/>
              <a:t>&lt;xxx&gt; – symbol.</a:t>
            </a:r>
          </a:p>
          <a:p>
            <a:pPr marL="0" indent="0" algn="ctr">
              <a:buNone/>
            </a:pPr>
            <a:r>
              <a:rPr lang="en-US" altLang="zh-CN" sz="2000" dirty="0"/>
              <a:t>[xxx] – optional, “+”.</a:t>
            </a:r>
          </a:p>
          <a:p>
            <a:pPr marL="0" indent="0" algn="ctr">
              <a:buNone/>
            </a:pPr>
            <a:r>
              <a:rPr lang="en-US" altLang="zh-CN" sz="2000" dirty="0"/>
              <a:t>{xxx} – multiple, “*”.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C51C858-269A-4875-88DD-FD63A0CE42DB}"/>
              </a:ext>
            </a:extLst>
          </p:cNvPr>
          <p:cNvSpPr/>
          <p:nvPr/>
        </p:nvSpPr>
        <p:spPr>
          <a:xfrm>
            <a:off x="6614562" y="3340100"/>
            <a:ext cx="1221338" cy="3937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9523C00-3B03-41FF-8477-126E20A2EA51}"/>
              </a:ext>
            </a:extLst>
          </p:cNvPr>
          <p:cNvSpPr/>
          <p:nvPr/>
        </p:nvSpPr>
        <p:spPr>
          <a:xfrm>
            <a:off x="7008262" y="4119733"/>
            <a:ext cx="1462638" cy="3937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F40A8A7-8BB0-4A48-91A1-AC5942420DB0}"/>
              </a:ext>
            </a:extLst>
          </p:cNvPr>
          <p:cNvSpPr/>
          <p:nvPr/>
        </p:nvSpPr>
        <p:spPr>
          <a:xfrm>
            <a:off x="7739580" y="4372429"/>
            <a:ext cx="2293419" cy="3936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0A0E74-A345-41C6-BA85-A37ECBF81C42}"/>
              </a:ext>
            </a:extLst>
          </p:cNvPr>
          <p:cNvSpPr/>
          <p:nvPr/>
        </p:nvSpPr>
        <p:spPr>
          <a:xfrm>
            <a:off x="10083798" y="4372429"/>
            <a:ext cx="2108201" cy="39369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39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1EBD6-150B-4A6A-B082-F1D03402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2B0ABF-295A-40D7-8ADA-07F889227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Label the input sequence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SQL BNF non-terminals.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&lt;derived column&gt;</a:t>
                </a:r>
              </a:p>
              <a:p>
                <a:pPr lvl="1"/>
                <a:r>
                  <a:rPr lang="en-US" altLang="zh-CN" dirty="0"/>
                  <a:t>&lt;table name&gt;</a:t>
                </a:r>
              </a:p>
              <a:p>
                <a:pPr lvl="1"/>
                <a:r>
                  <a:rPr lang="en-US" altLang="zh-CN" dirty="0"/>
                  <a:t>&lt;value expression&gt;</a:t>
                </a:r>
              </a:p>
              <a:p>
                <a:pPr lvl="1"/>
                <a:r>
                  <a:rPr lang="en-US" altLang="zh-CN" dirty="0"/>
                  <a:t>&lt;string expression&gt;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2B0ABF-295A-40D7-8ADA-07F889227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3B01BA6-6C61-477E-9D79-07C6FE1C9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656301"/>
              </p:ext>
            </p:extLst>
          </p:nvPr>
        </p:nvGraphicFramePr>
        <p:xfrm>
          <a:off x="2451100" y="2459566"/>
          <a:ext cx="6629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200">
                  <a:extLst>
                    <a:ext uri="{9D8B030D-6E8A-4147-A177-3AD203B41FA5}">
                      <a16:colId xmlns:a16="http://schemas.microsoft.com/office/drawing/2014/main" val="109748382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04764254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65227567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00974816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41976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Find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IJCAI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authors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86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&lt;string expression&gt;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&lt;table name&gt;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20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62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543A-5F63-403C-B283-D53CD497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Label - 2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751B8-9A39-4EFD-97BE-AA2F9FCD8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9526" cy="4351338"/>
          </a:xfrm>
        </p:spPr>
        <p:txBody>
          <a:bodyPr/>
          <a:lstStyle/>
          <a:p>
            <a:r>
              <a:rPr lang="en-US" altLang="zh-CN" dirty="0"/>
              <a:t>The labels are generated by a CRF model.</a:t>
            </a:r>
          </a:p>
          <a:p>
            <a:r>
              <a:rPr lang="en-US" altLang="zh-CN" dirty="0"/>
              <a:t>The CRF model is trained with a small group of manually labeled samples.</a:t>
            </a:r>
          </a:p>
          <a:p>
            <a:pPr lvl="1"/>
            <a:r>
              <a:rPr lang="en-US" altLang="zh-CN" dirty="0"/>
              <a:t>(Datasets such as ATIS may help with the CRF training …)</a:t>
            </a:r>
          </a:p>
          <a:p>
            <a:r>
              <a:rPr lang="en-US" altLang="zh-CN" dirty="0"/>
              <a:t>The vectorized token representations have several additional bits for their labels.</a:t>
            </a:r>
          </a:p>
          <a:p>
            <a:r>
              <a:rPr lang="en-US" altLang="zh-CN" dirty="0"/>
              <a:t>During the encoding phase, the encoder only considers the NL query sequence, </a:t>
            </a:r>
            <a:r>
              <a:rPr lang="en-US" altLang="zh-CN" dirty="0">
                <a:solidFill>
                  <a:srgbClr val="FF0000"/>
                </a:solidFill>
              </a:rPr>
              <a:t>regardless of the schema</a:t>
            </a:r>
            <a:r>
              <a:rPr lang="en-US" altLang="zh-CN" dirty="0"/>
              <a:t>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C3B68A-78C7-47E7-94B4-5A71A0A7A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726" y="2801297"/>
            <a:ext cx="3914274" cy="23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8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631</Words>
  <Application>Microsoft Office PowerPoint</Application>
  <PresentationFormat>宽屏</PresentationFormat>
  <Paragraphs>112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Natural Language Querying against Relational Database</vt:lpstr>
      <vt:lpstr>Overview</vt:lpstr>
      <vt:lpstr>Approaches</vt:lpstr>
      <vt:lpstr>PowerPoint 演示文稿</vt:lpstr>
      <vt:lpstr>Overview of the paper</vt:lpstr>
      <vt:lpstr>In-general model</vt:lpstr>
      <vt:lpstr>SQL BNF</vt:lpstr>
      <vt:lpstr>Label</vt:lpstr>
      <vt:lpstr>Label - 2</vt:lpstr>
      <vt:lpstr>Decoder</vt:lpstr>
      <vt:lpstr>Mask</vt:lpstr>
      <vt:lpstr>Mask - 2</vt:lpstr>
      <vt:lpstr>Mask - 3</vt:lpstr>
      <vt:lpstr>Decoder - 2</vt:lpstr>
      <vt:lpstr>Decoder - 3</vt:lpstr>
      <vt:lpstr>Experiments</vt:lpstr>
      <vt:lpstr>Experiments - 2</vt:lpstr>
      <vt:lpstr>Results</vt:lpstr>
      <vt:lpstr>Reflection</vt:lpstr>
      <vt:lpstr>ABOUT MY IDEA…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Querying against Relational Database</dc:title>
  <dc:creator>635615042@qq.com</dc:creator>
  <cp:lastModifiedBy>635615042@qq.com</cp:lastModifiedBy>
  <cp:revision>19</cp:revision>
  <dcterms:created xsi:type="dcterms:W3CDTF">2018-07-23T13:13:27Z</dcterms:created>
  <dcterms:modified xsi:type="dcterms:W3CDTF">2018-07-24T08:15:43Z</dcterms:modified>
</cp:coreProperties>
</file>