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3" r:id="rId9"/>
    <p:sldId id="264" r:id="rId10"/>
    <p:sldId id="266" r:id="rId11"/>
    <p:sldId id="270" r:id="rId12"/>
    <p:sldId id="267" r:id="rId13"/>
    <p:sldId id="268" r:id="rId14"/>
    <p:sldId id="271" r:id="rId15"/>
    <p:sldId id="269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77D17-5617-4F8A-A53D-7C07B1371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887564-78E9-4877-863E-8BBFE2593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86854-5ED5-42FA-A959-F0452E374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9CA-8DC8-4F33-8C5D-832F97B72CB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08AF7-97DE-4E71-BDDB-80D51933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A4EAFA-A62B-4FA4-91C6-C5D372A7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BDE-89BD-4BF9-9E82-BBA39427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64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567BA-A3F7-4BBF-8CB7-DC00835F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14E7B2-BD64-4F90-ABA7-1516237F8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3E0357-6F7B-4A27-BFD7-5760F012A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9CA-8DC8-4F33-8C5D-832F97B72CB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62A40-74A0-4138-8401-DE24DA0B8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6FDF13-495B-4969-B24A-0E9020C09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BDE-89BD-4BF9-9E82-BBA39427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49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404DF6-7750-4D95-A64F-3A015B4CA5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70E3CB-C098-4C94-B988-20B91A895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4AB14D-BA56-4D83-979B-F2676DC5C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9CA-8DC8-4F33-8C5D-832F97B72CB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94747-3D50-4B82-85C4-359890E5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538A3A-755E-4760-AD18-4993D154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BDE-89BD-4BF9-9E82-BBA39427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29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6E942-F4DF-49E8-AFAC-044023F3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286CA-A0D9-424F-A8ED-84580EBC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D1B2B-52EA-438C-85CE-E713C8D1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9CA-8DC8-4F33-8C5D-832F97B72CB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C60BA9-8820-44A2-86C3-C69838F8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B7D93-67D7-4299-A3A4-823F92AE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BDE-89BD-4BF9-9E82-BBA39427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4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AECE0-1AF6-4127-A083-473367E22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B615E-A19F-4ED6-8F2F-60C6A98A2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79206-CEF6-4A05-A309-325F0EFD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9CA-8DC8-4F33-8C5D-832F97B72CB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FF6AAF-3223-48F2-924B-4DC2DE15C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0E33B2-FA82-4AF5-A1C4-C05D1298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BDE-89BD-4BF9-9E82-BBA39427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85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E79C8-6171-4A36-8639-02A7ACC5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87252-4EC8-4B2D-9D6B-1FE8E5BE4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EE688A-BF2B-4863-B661-17F75B8B6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1247E-4F8F-4A77-BAD6-C2AA294C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9CA-8DC8-4F33-8C5D-832F97B72CB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97637A-3906-4F81-A033-2099C8E5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4EED23-ADF1-43F9-8AD2-B8794705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BDE-89BD-4BF9-9E82-BBA39427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900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33274-0FAD-4EED-8722-999214957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200E62-3674-4134-9C9A-1C1D94060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32D28C-A240-4E2E-BFCA-629788FE9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5C9296B-57E2-4E48-8670-EEC8B24FB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2611A7A-CD19-429A-A08E-8B157ECFD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AB4323-D48C-456F-AA60-23B4017B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9CA-8DC8-4F33-8C5D-832F97B72CB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D9E32C-F045-4C71-8FBF-BF403B5C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284FC66-FA9D-43C8-BC18-C49AA074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BDE-89BD-4BF9-9E82-BBA39427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45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7A58E-B8F4-4FF1-8CB4-6ADB1656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38AB05-72BA-41DE-A627-D45F59A6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9CA-8DC8-4F33-8C5D-832F97B72CB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111F7E0-FF8E-4C10-944A-CE375293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4BC2D6-731B-4F29-A2D0-CFB5ABA9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BDE-89BD-4BF9-9E82-BBA39427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4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314004-AC88-48F6-9AA2-950F92A7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9CA-8DC8-4F33-8C5D-832F97B72CB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DF4088-8125-4636-BA8B-6F2F8053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EEF857-03F2-4DE8-A26F-D8499A8C4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BDE-89BD-4BF9-9E82-BBA39427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507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2A1F23-4084-4CB9-A94A-C43476DD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4065E0-0268-4FA0-A9B0-EA11A08C5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F557AE-E169-440A-8740-1A4F9C4DF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64DDE-4730-4B3B-9C41-29CC2F6D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9CA-8DC8-4F33-8C5D-832F97B72CB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B617FE-9BFB-42E0-8B09-EC6CC69EC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F99D2-4E7A-4955-9944-3646C56C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BDE-89BD-4BF9-9E82-BBA39427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40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149DF-F169-4F83-B12B-0AE2F1E27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FCB4585-44D2-42B6-83FA-8F0DA4AF3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60A71-35D5-48DA-997C-6C8710CB2E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6233C6-BF72-43C8-B814-7CDEC550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59CA-8DC8-4F33-8C5D-832F97B72CB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A9741-A185-4CEE-98FA-EF48B16D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22BD8A-B6F7-420F-AD92-8CCCF01F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91BDE-89BD-4BF9-9E82-BBA39427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12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4680594-180E-4AAC-B0C1-036D1BE49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47D299-7EBE-45FB-A9AA-D25BBF2F8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D82894-C991-461E-9218-E430D415C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F59CA-8DC8-4F33-8C5D-832F97B72CB4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873D60-313C-419A-8E88-F5FF0199C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CF9D21-A411-48C0-8D16-F0F81F79A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91BDE-89BD-4BF9-9E82-BBA394276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281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F47C82E-4650-4DED-AEC0-614FA423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742839"/>
            <a:ext cx="11345858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88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0D449-B816-4BC5-81E3-CC55D8B4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SWE-bench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CF4DBBA-7C14-4FC0-8F06-13FDCE0C5B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2702"/>
            <a:ext cx="10515600" cy="371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8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0D449-B816-4BC5-81E3-CC55D8B4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1E08B8F-D0C6-41C7-9C98-471E44EA1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Models</a:t>
            </a:r>
            <a:br>
              <a:rPr lang="en-US" altLang="zh-CN" dirty="0"/>
            </a:br>
            <a:r>
              <a:rPr lang="en-US" altLang="zh-CN" dirty="0"/>
              <a:t>	GPT-4 turbo </a:t>
            </a:r>
            <a:r>
              <a:rPr lang="en-US" altLang="zh-CN" dirty="0">
                <a:latin typeface="Consolas" panose="020B0609020204030204" pitchFamily="49" charset="0"/>
              </a:rPr>
              <a:t>gpt-4-1106-preview</a:t>
            </a:r>
            <a:r>
              <a:rPr lang="en-US" altLang="zh-CN" dirty="0">
                <a:latin typeface="+mn-ea"/>
              </a:rPr>
              <a:t> (128k context)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>
                <a:latin typeface="Consolas" panose="020B0609020204030204" pitchFamily="49" charset="0"/>
              </a:rPr>
              <a:t>	</a:t>
            </a:r>
            <a:r>
              <a:rPr lang="en-US" altLang="zh-CN" dirty="0"/>
              <a:t>Claude 3 Opus </a:t>
            </a:r>
            <a:r>
              <a:rPr lang="en-US" altLang="zh-CN" dirty="0">
                <a:latin typeface="Consolas" panose="020B0609020204030204" pitchFamily="49" charset="0"/>
              </a:rPr>
              <a:t>claude-3-opus-20240229</a:t>
            </a:r>
            <a:r>
              <a:rPr lang="en-US" altLang="zh-CN" dirty="0">
                <a:latin typeface="+mn-ea"/>
              </a:rPr>
              <a:t> (200k context)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	$4 budget per instance.</a:t>
            </a:r>
          </a:p>
          <a:p>
            <a:pPr marL="0" indent="0">
              <a:buNone/>
            </a:pPr>
            <a:r>
              <a:rPr lang="en-US" altLang="zh-CN" b="1" dirty="0">
                <a:latin typeface="+mn-ea"/>
              </a:rPr>
              <a:t>Dataset</a:t>
            </a:r>
            <a:br>
              <a:rPr lang="en-US" altLang="zh-CN" b="1" dirty="0">
                <a:latin typeface="+mn-ea"/>
              </a:rPr>
            </a:br>
            <a:r>
              <a:rPr lang="en-US" altLang="zh-CN" b="1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SWE-bench</a:t>
            </a:r>
            <a:br>
              <a:rPr lang="en-US" altLang="zh-CN" dirty="0">
                <a:latin typeface="+mn-ea"/>
              </a:rPr>
            </a:br>
            <a:r>
              <a:rPr lang="en-US" altLang="zh-CN" dirty="0">
                <a:latin typeface="+mn-ea"/>
              </a:rPr>
              <a:t>	SWE-bench Lite (subset; self-contained functional bug fixes)</a:t>
            </a:r>
            <a:endParaRPr lang="en-US" altLang="zh-CN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33127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06A04-D3CF-4831-9E46-94B02E710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AD976A8-482F-46EF-B938-5D547E0A7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3089" y="1825625"/>
            <a:ext cx="89258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27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E1F118-5CA5-4D68-9991-078AA5CCB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 study results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5F9D654-2E87-4058-8CE3-79E75ADE3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6414"/>
            <a:ext cx="10515600" cy="314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16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51FB9-4435-426D-A4C1-9EA28BDD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Edit variants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E7F4C3-7953-4CAE-8B3E-FE17B3478F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687" y="1825625"/>
            <a:ext cx="88546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6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1C1A1-B984-4DF0-A753-2BA76833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variants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8F98C3B-3342-4D6F-A43A-DD30AFD1FB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437" y="1825625"/>
            <a:ext cx="98231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3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89FB7-9601-483F-8EF4-B1DF058F3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Agent behavior analysis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F2A68C0-78C6-4814-B118-090059C60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036" y="1825625"/>
            <a:ext cx="8483927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4976413-6F76-493D-BD46-92E446ED25FD}"/>
              </a:ext>
            </a:extLst>
          </p:cNvPr>
          <p:cNvSpPr txBox="1"/>
          <p:nvPr/>
        </p:nvSpPr>
        <p:spPr>
          <a:xfrm>
            <a:off x="577516" y="3816628"/>
            <a:ext cx="152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Reproduction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1A6651-1807-4F04-BB14-0E9E0EE626E2}"/>
              </a:ext>
            </a:extLst>
          </p:cNvPr>
          <p:cNvSpPr txBox="1"/>
          <p:nvPr/>
        </p:nvSpPr>
        <p:spPr>
          <a:xfrm>
            <a:off x="753846" y="5309937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Localization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4F4295-FB08-4EFE-B3AA-329F70E13750}"/>
              </a:ext>
            </a:extLst>
          </p:cNvPr>
          <p:cNvSpPr txBox="1"/>
          <p:nvPr/>
        </p:nvSpPr>
        <p:spPr>
          <a:xfrm>
            <a:off x="6095999" y="2300545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Edit + Run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6593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B64B0-17ED-4676-9D3E-AB1793F3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Agent behavior analysis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D547E4-A3DE-47F3-848E-BE8922EC1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1419" y="1825625"/>
            <a:ext cx="868916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8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69231-77BC-401F-9A23-C88737245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End.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F4C575-093A-4F07-A29C-EBA26750F2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669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6F6F3-3472-4CA9-9086-AA0682880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BF32D0-9568-4234-8D2E-6083C027D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Motivation</a:t>
            </a:r>
            <a:br>
              <a:rPr lang="en-US" altLang="zh-CN" b="1" dirty="0"/>
            </a:br>
            <a:r>
              <a:rPr lang="en-US" altLang="zh-CN" dirty="0"/>
              <a:t>SE tasks need both </a:t>
            </a:r>
            <a:r>
              <a:rPr lang="en-US" altLang="zh-CN" b="1" dirty="0"/>
              <a:t>code generation </a:t>
            </a:r>
            <a:r>
              <a:rPr lang="en-US" altLang="zh-CN" dirty="0"/>
              <a:t>and </a:t>
            </a:r>
            <a:r>
              <a:rPr lang="en-US" altLang="zh-CN" b="1" dirty="0"/>
              <a:t>computer interaction</a:t>
            </a:r>
            <a:r>
              <a:rPr lang="en-US" altLang="zh-CN" dirty="0"/>
              <a:t>.</a:t>
            </a:r>
          </a:p>
          <a:p>
            <a:pPr marL="0" indent="0">
              <a:buNone/>
            </a:pPr>
            <a:r>
              <a:rPr lang="en-US" altLang="zh-CN" b="1" dirty="0"/>
              <a:t>Novelty</a:t>
            </a:r>
            <a:br>
              <a:rPr lang="en-US" altLang="zh-CN" dirty="0"/>
            </a:br>
            <a:r>
              <a:rPr lang="en-US" altLang="zh-CN" dirty="0"/>
              <a:t>A custom-built </a:t>
            </a:r>
            <a:r>
              <a:rPr lang="en-US" altLang="zh-CN" b="1" dirty="0"/>
              <a:t>agent-computer interface</a:t>
            </a:r>
            <a:r>
              <a:rPr lang="en-US" altLang="zh-CN" dirty="0"/>
              <a:t> for LM-computer interaction (code file creation and editing, repository navigating, program execution...)</a:t>
            </a:r>
          </a:p>
          <a:p>
            <a:pPr marL="0" indent="0">
              <a:buNone/>
            </a:pPr>
            <a:r>
              <a:rPr lang="en-US" altLang="zh-CN" b="1" dirty="0"/>
              <a:t>Experiments</a:t>
            </a:r>
            <a:br>
              <a:rPr lang="en-US" altLang="zh-CN" dirty="0"/>
            </a:br>
            <a:r>
              <a:rPr lang="en-US" altLang="zh-CN" dirty="0"/>
              <a:t>On SWE-bench, SWE-agent solves 12.5% issues (SOTA: (RAG) 3.8%).</a:t>
            </a:r>
          </a:p>
        </p:txBody>
      </p:sp>
    </p:spTree>
    <p:extLst>
      <p:ext uri="{BB962C8B-B14F-4D97-AF65-F5344CB8AC3E}">
        <p14:creationId xmlns:p14="http://schemas.microsoft.com/office/powerpoint/2010/main" val="419402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B8A67-4712-4FBC-A129-100554FD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87121-117C-40CC-A4D7-890E13F9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/>
              <a:t>LM interacting with computer environments</a:t>
            </a:r>
            <a:br>
              <a:rPr lang="en-US" altLang="zh-CN" dirty="0"/>
            </a:br>
            <a:r>
              <a:rPr lang="en-US" altLang="zh-CN" dirty="0"/>
              <a:t>	Potential but less explored idea.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01CCE8-3CFB-4FC2-A9BD-DFB2B272B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40" y="2941217"/>
            <a:ext cx="11364720" cy="323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9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B8A67-4712-4FBC-A129-100554FDE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C87121-117C-40CC-A4D7-890E13F9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Why do LMs need custom ACIs instead of existing UIs?</a:t>
            </a:r>
          </a:p>
          <a:p>
            <a:pPr marL="0" indent="0">
              <a:buNone/>
            </a:pPr>
            <a:r>
              <a:rPr lang="en-US" altLang="zh-CN" dirty="0"/>
              <a:t>	Existing UIs (e.g. shells, IDEs) are unsuitable for agents.</a:t>
            </a:r>
          </a:p>
          <a:p>
            <a:pPr marL="0" indent="0">
              <a:buNone/>
            </a:pPr>
            <a:r>
              <a:rPr lang="en-US" altLang="zh-CN" dirty="0"/>
              <a:t>		No efficient commands for small edits.</a:t>
            </a:r>
          </a:p>
          <a:p>
            <a:pPr marL="0" indent="0">
              <a:buNone/>
            </a:pPr>
            <a:r>
              <a:rPr lang="en-US" altLang="zh-CN" dirty="0"/>
              <a:t>		No feedback for successful action.</a:t>
            </a:r>
          </a:p>
          <a:p>
            <a:pPr marL="0" indent="0">
              <a:buNone/>
            </a:pPr>
            <a:r>
              <a:rPr lang="en-US" altLang="zh-CN" dirty="0"/>
              <a:t>		Accidental feedback can hurt LLMs' performance...</a:t>
            </a:r>
          </a:p>
          <a:p>
            <a:pPr marL="0" indent="0">
              <a:buNone/>
            </a:pPr>
            <a:r>
              <a:rPr lang="en-US" altLang="zh-CN" dirty="0"/>
              <a:t>	Experimental results show their performance.</a:t>
            </a:r>
          </a:p>
          <a:p>
            <a:pPr marL="0" indent="0">
              <a:buNone/>
            </a:pPr>
            <a:r>
              <a:rPr lang="en-US" altLang="zh-CN" b="1" dirty="0"/>
              <a:t>Main contribution</a:t>
            </a:r>
          </a:p>
          <a:p>
            <a:pPr marL="0" indent="0">
              <a:buNone/>
            </a:pPr>
            <a:r>
              <a:rPr lang="en-US" altLang="zh-CN" dirty="0"/>
              <a:t>	Importance of Agent-Computer Interface design.</a:t>
            </a:r>
          </a:p>
          <a:p>
            <a:pPr marL="0" indent="0">
              <a:buNone/>
            </a:pPr>
            <a:r>
              <a:rPr lang="en-US" altLang="zh-CN" dirty="0"/>
              <a:t>	A SOTA system, SWE-agent, for real-world SE tasks.</a:t>
            </a:r>
          </a:p>
        </p:txBody>
      </p:sp>
    </p:spTree>
    <p:extLst>
      <p:ext uri="{BB962C8B-B14F-4D97-AF65-F5344CB8AC3E}">
        <p14:creationId xmlns:p14="http://schemas.microsoft.com/office/powerpoint/2010/main" val="7384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0B605-6436-493F-8344-1A0C5535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SWE-agent interaction example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79BD0DA-13C0-4E4B-8E30-F80098EFC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448" y="1825625"/>
            <a:ext cx="84991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44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7A0D4-B7A0-4CB8-AF9D-5EB1F666B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Agent-Computer Interface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925F3-74D2-4914-9EC5-D3DC0315D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b="1" dirty="0"/>
                  <a:t>ACI Components</a:t>
                </a:r>
                <a:br>
                  <a:rPr lang="en-US" altLang="zh-CN" b="1" dirty="0"/>
                </a:br>
                <a:r>
                  <a:rPr lang="en-US" altLang="zh-CN" dirty="0"/>
                  <a:t>Commands, environment change, history, prompt...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ACI design procedure</a:t>
                </a:r>
                <a:br>
                  <a:rPr lang="en-US" altLang="zh-CN" dirty="0"/>
                </a:br>
                <a:r>
                  <a:rPr lang="en-US" altLang="zh-CN" dirty="0"/>
                  <a:t>Agent behavior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manual inspect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 improvement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CN" dirty="0"/>
                  <a:t> grid search.</a:t>
                </a:r>
              </a:p>
              <a:p>
                <a:pPr marL="0" indent="0">
                  <a:buNone/>
                </a:pPr>
                <a:r>
                  <a:rPr lang="en-US" altLang="zh-CN" b="1" dirty="0"/>
                  <a:t>ACI design principles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Simple actions.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Efficient actions.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Informative environment feedback.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/>
                  <a:t>Guardrails can stop error propagation.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925F3-74D2-4914-9EC5-D3DC0315D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87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0B605-6436-493F-8344-1A0C5535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SWE-agent interaction example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79BD0DA-13C0-4E4B-8E30-F80098EFC1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6448" y="1825625"/>
            <a:ext cx="8499104" cy="43513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9AE7A1C-D04A-43B8-9DF4-4B63091EFBE1}"/>
              </a:ext>
            </a:extLst>
          </p:cNvPr>
          <p:cNvSpPr txBox="1"/>
          <p:nvPr/>
        </p:nvSpPr>
        <p:spPr>
          <a:xfrm>
            <a:off x="528507" y="2114025"/>
            <a:ext cx="1811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new commands</a:t>
            </a:r>
          </a:p>
          <a:p>
            <a:r>
              <a:rPr lang="en-US" altLang="zh-CN" dirty="0"/>
              <a:t>shell commands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EB9CB6-8F68-484A-8C87-9C3AFB3C57AC}"/>
              </a:ext>
            </a:extLst>
          </p:cNvPr>
          <p:cNvSpPr txBox="1"/>
          <p:nvPr/>
        </p:nvSpPr>
        <p:spPr>
          <a:xfrm>
            <a:off x="310393" y="3072131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extra success info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C275765-6B2C-4486-BF53-F90E2EAF70C7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1266745" y="2774049"/>
            <a:ext cx="0" cy="2980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9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A9009-9D6E-4926-9D4C-6D8C1B02B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SWE-agent new commands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C4812D1-8DD3-4181-B9A6-56E69E8B4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551" y="1825625"/>
            <a:ext cx="7128898" cy="43513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3803AF0-FEE3-4435-B8F4-21ADBB07EE33}"/>
                  </a:ext>
                </a:extLst>
              </p:cNvPr>
              <p:cNvSpPr txBox="1"/>
              <p:nvPr/>
            </p:nvSpPr>
            <p:spPr>
              <a:xfrm>
                <a:off x="7113767" y="1506022"/>
                <a:ext cx="1430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r>
                  <a:rPr lang="en-US" altLang="zh-CN" dirty="0"/>
                  <a:t> results</a:t>
                </a:r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3803AF0-FEE3-4435-B8F4-21ADBB07E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767" y="1506022"/>
                <a:ext cx="143020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7C5F0D-7ADC-44A7-8C8E-0E07F44BFBA9}"/>
                  </a:ext>
                </a:extLst>
              </p:cNvPr>
              <p:cNvSpPr txBox="1"/>
              <p:nvPr/>
            </p:nvSpPr>
            <p:spPr>
              <a:xfrm>
                <a:off x="3766657" y="1506022"/>
                <a:ext cx="13115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lines</a:t>
                </a:r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D7C5F0D-7ADC-44A7-8C8E-0E07F44BF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657" y="1506022"/>
                <a:ext cx="1311578" cy="369332"/>
              </a:xfrm>
              <a:prstGeom prst="rect">
                <a:avLst/>
              </a:prstGeom>
              <a:blipFill>
                <a:blip r:embed="rId4"/>
                <a:stretch>
                  <a:fillRect t="-8197" r="-372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02CE6800-BEA3-4804-8270-7F31AFAAA3E1}"/>
              </a:ext>
            </a:extLst>
          </p:cNvPr>
          <p:cNvSpPr txBox="1"/>
          <p:nvPr/>
        </p:nvSpPr>
        <p:spPr>
          <a:xfrm>
            <a:off x="838200" y="4915949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</a:rPr>
              <a:t>scroll_up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scroll_down</a:t>
            </a:r>
            <a:br>
              <a:rPr lang="en-US" altLang="zh-CN" dirty="0">
                <a:latin typeface="Consolas" panose="020B0609020204030204" pitchFamily="49" charset="0"/>
              </a:rPr>
            </a:br>
            <a:r>
              <a:rPr lang="en-US" altLang="zh-CN" dirty="0" err="1">
                <a:latin typeface="Consolas" panose="020B0609020204030204" pitchFamily="49" charset="0"/>
              </a:rPr>
              <a:t>goto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567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B4D95-9FCA-4F98-A26B-72AE7FE96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SWE-agent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3DAB49-0AA6-4093-B41B-3A5307D5F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048" y="1825625"/>
            <a:ext cx="10175903" cy="43513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FD22B32-9280-4128-A4D1-3DAA1C7CF0E4}"/>
              </a:ext>
            </a:extLst>
          </p:cNvPr>
          <p:cNvSpPr txBox="1"/>
          <p:nvPr/>
        </p:nvSpPr>
        <p:spPr>
          <a:xfrm>
            <a:off x="6275067" y="431095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create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9EA4A7-84BB-4F77-BD69-34365DCCBF84}"/>
              </a:ext>
            </a:extLst>
          </p:cNvPr>
          <p:cNvSpPr txBox="1"/>
          <p:nvPr/>
        </p:nvSpPr>
        <p:spPr>
          <a:xfrm>
            <a:off x="9947610" y="394162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Automatic linting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6373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304</Words>
  <Application>Microsoft Office PowerPoint</Application>
  <PresentationFormat>宽屏</PresentationFormat>
  <Paragraphs>50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等线</vt:lpstr>
      <vt:lpstr>等线 Light</vt:lpstr>
      <vt:lpstr>Arial</vt:lpstr>
      <vt:lpstr>Cambria Math</vt:lpstr>
      <vt:lpstr>Consolas</vt:lpstr>
      <vt:lpstr>Office 主题​​</vt:lpstr>
      <vt:lpstr>PowerPoint 演示文稿</vt:lpstr>
      <vt:lpstr>Abstract</vt:lpstr>
      <vt:lpstr>Introduction</vt:lpstr>
      <vt:lpstr>Introduction</vt:lpstr>
      <vt:lpstr>SWE-agent interaction example</vt:lpstr>
      <vt:lpstr>Agent-Computer Interface</vt:lpstr>
      <vt:lpstr>SWE-agent interaction example</vt:lpstr>
      <vt:lpstr>SWE-agent new commands</vt:lpstr>
      <vt:lpstr>SWE-agent</vt:lpstr>
      <vt:lpstr>SWE-bench</vt:lpstr>
      <vt:lpstr>Experimental setup</vt:lpstr>
      <vt:lpstr>Experimental results</vt:lpstr>
      <vt:lpstr>Ablation study results</vt:lpstr>
      <vt:lpstr>Edit variants</vt:lpstr>
      <vt:lpstr>Search variants</vt:lpstr>
      <vt:lpstr>Agent behavior analysis</vt:lpstr>
      <vt:lpstr>Agent behavior analysis</vt:lpstr>
      <vt:lpstr>The End.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84</cp:revision>
  <dcterms:created xsi:type="dcterms:W3CDTF">2024-05-27T05:52:34Z</dcterms:created>
  <dcterms:modified xsi:type="dcterms:W3CDTF">2024-05-27T14:57:40Z</dcterms:modified>
</cp:coreProperties>
</file>