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A4B57-9588-4514-BC92-DD4F3F3EFEFD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2D70B-5D3C-46A9-8DED-37D4DC23B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2D70B-5D3C-46A9-8DED-37D4DC23B4A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842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816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75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924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3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4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73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45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5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514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22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1EC65-2245-45A2-A081-BAFA2E128DDF}" type="datetimeFigureOut">
              <a:rPr lang="zh-CN" altLang="en-US" smtClean="0"/>
              <a:t>2019/12/12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45FC4-E55A-4068-BFAE-6B83C06D7E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Verifiable Robustness of Deep Learning Models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Zhang </a:t>
            </a:r>
            <a:r>
              <a:rPr lang="en-US" altLang="zh-CN" dirty="0" err="1" smtClean="0"/>
              <a:t>Huangzhao</a:t>
            </a:r>
            <a:endParaRPr lang="en-US" altLang="zh-CN" dirty="0"/>
          </a:p>
          <a:p>
            <a:r>
              <a:rPr lang="en-US" altLang="zh-CN" dirty="0"/>
              <a:t>z</a:t>
            </a:r>
            <a:r>
              <a:rPr lang="en-US" altLang="zh-CN" dirty="0" smtClean="0"/>
              <a:t>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6173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Adversarial Attack on GNN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NETTACK – Edge adding/dropping + feature perturbation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/>
              <a:t>[7] </a:t>
            </a:r>
            <a:r>
              <a:rPr lang="en-US" altLang="zh-CN" sz="1400" dirty="0" err="1"/>
              <a:t>Zügner</a:t>
            </a:r>
            <a:r>
              <a:rPr lang="en-US" altLang="zh-CN" sz="1400" dirty="0"/>
              <a:t> D, </a:t>
            </a:r>
            <a:r>
              <a:rPr lang="en-US" altLang="zh-CN" sz="1400" dirty="0" err="1"/>
              <a:t>Akbarnejad</a:t>
            </a:r>
            <a:r>
              <a:rPr lang="en-US" altLang="zh-CN" sz="1400" dirty="0"/>
              <a:t> A, </a:t>
            </a:r>
            <a:r>
              <a:rPr lang="en-US" altLang="zh-CN" sz="1400" dirty="0" err="1"/>
              <a:t>Günnemann</a:t>
            </a:r>
            <a:r>
              <a:rPr lang="en-US" altLang="zh-CN" sz="1400" dirty="0"/>
              <a:t> S. Adversarial attacks on neural networks for graph data[C]. SIGKDD 2018.</a:t>
            </a:r>
          </a:p>
          <a:p>
            <a:r>
              <a:rPr lang="en-US" altLang="zh-CN" dirty="0" err="1" smtClean="0"/>
              <a:t>DefNet</a:t>
            </a:r>
            <a:r>
              <a:rPr lang="en-US" altLang="zh-CN" dirty="0" smtClean="0"/>
              <a:t> – CGAN + model refining</a:t>
            </a:r>
          </a:p>
          <a:p>
            <a:pPr marL="0" indent="0">
              <a:buNone/>
            </a:pPr>
            <a:r>
              <a:rPr lang="en-US" altLang="zh-CN" sz="1400" dirty="0" smtClean="0"/>
              <a:t>[8] </a:t>
            </a:r>
            <a:r>
              <a:rPr lang="en-US" altLang="zh-CN" sz="1400" dirty="0"/>
              <a:t>Wang X, Liu X, Hsieh C J. </a:t>
            </a:r>
            <a:r>
              <a:rPr lang="en-US" altLang="zh-CN" sz="1400" dirty="0" err="1"/>
              <a:t>GraphDefense</a:t>
            </a:r>
            <a:r>
              <a:rPr lang="en-US" altLang="zh-CN" sz="1400" dirty="0"/>
              <a:t>: Towards Robust Graph Convolutional Networks[J]. </a:t>
            </a:r>
            <a:r>
              <a:rPr lang="en-US" altLang="zh-CN" sz="1400" dirty="0" err="1" smtClean="0"/>
              <a:t>arXiv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2019.</a:t>
            </a:r>
            <a:endParaRPr lang="zh-CN" altLang="en-US" sz="1400" dirty="0" smtClean="0"/>
          </a:p>
          <a:p>
            <a:endParaRPr lang="en-US" altLang="zh-CN" dirty="0" smtClean="0"/>
          </a:p>
          <a:p>
            <a:r>
              <a:rPr lang="en-US" altLang="zh-CN" dirty="0" err="1" smtClean="0"/>
              <a:t>HotFlip</a:t>
            </a:r>
            <a:r>
              <a:rPr lang="en-US" altLang="zh-CN" dirty="0" smtClean="0"/>
              <a:t> on GNN?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016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Robustness Verification </a:t>
            </a:r>
            <a:r>
              <a:rPr lang="en-US" altLang="zh-CN" dirty="0" smtClean="0"/>
              <a:t>on </a:t>
            </a:r>
            <a:r>
              <a:rPr lang="en-US" altLang="zh-CN" dirty="0" smtClean="0"/>
              <a:t>GNN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Apply IBP directly on GNN?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34670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Robustness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The model should give the same/similar outputs as the inputs are slightly perturbed.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Minimax problem</a:t>
                </a:r>
              </a:p>
              <a:p>
                <a:pPr lvl="1"/>
                <a:r>
                  <a:rPr lang="en-US" altLang="zh-CN" dirty="0" smtClean="0"/>
                  <a:t>Maximization – To find the most powerful perturbation (worst case).</a:t>
                </a:r>
              </a:p>
              <a:p>
                <a:pPr lvl="1"/>
                <a:r>
                  <a:rPr lang="en-US" altLang="zh-CN" dirty="0" smtClean="0"/>
                  <a:t>Minimization – To make the model performs well under the worst case.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7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Attack &amp; Adversarial Examples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/>
              <p:cNvSpPr txBox="1">
                <a:spLocks/>
              </p:cNvSpPr>
              <p:nvPr/>
            </p:nvSpPr>
            <p:spPr>
              <a:xfrm>
                <a:off x="838200" y="1825625"/>
                <a:ext cx="6653813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 smtClean="0"/>
                  <a:t>Adversarial examples</a:t>
                </a:r>
              </a:p>
              <a:p>
                <a:r>
                  <a:rPr lang="en-US" altLang="zh-CN" dirty="0" smtClean="0"/>
                  <a:t>Adversarial attack</a:t>
                </a:r>
              </a:p>
              <a:p>
                <a:pPr lvl="1"/>
                <a:r>
                  <a:rPr lang="en-US" altLang="zh-CN" dirty="0" smtClean="0"/>
                  <a:t>The process to generate adversarial examples, given the original examples.</a:t>
                </a:r>
              </a:p>
              <a:p>
                <a:pPr lvl="1"/>
                <a:r>
                  <a:rPr lang="en-US" altLang="zh-CN" dirty="0" smtClean="0"/>
                  <a:t>Computing a lower bound of the inner maximization problem.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6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6653813" cy="4351338"/>
              </a:xfrm>
              <a:prstGeom prst="rect">
                <a:avLst/>
              </a:prstGeom>
              <a:blipFill>
                <a:blip r:embed="rId2"/>
                <a:stretch>
                  <a:fillRect l="-1650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https://ss2.baidu.com/6ONYsjip0QIZ8tyhnq/it/u=256367228,767088589&amp;fm=173&amp;s=C604DC03D5372FA953B1F50B0300C062&amp;w=479&amp;h=386&amp;img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4" r="9323"/>
          <a:stretch/>
        </p:blipFill>
        <p:spPr bwMode="auto">
          <a:xfrm>
            <a:off x="7492013" y="1825625"/>
            <a:ext cx="3861787" cy="367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5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Robustness Verification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Testing – To give a confidence of the model being correct under perturbations upon the original inputs, or to give a perturbed example causing erroneous outputs.</a:t>
                </a:r>
              </a:p>
              <a:p>
                <a:pPr lvl="1"/>
                <a:r>
                  <a:rPr lang="en-US" altLang="zh-CN" dirty="0" smtClean="0"/>
                  <a:t>Case driven</a:t>
                </a:r>
              </a:p>
              <a:p>
                <a:r>
                  <a:rPr lang="en-US" altLang="zh-CN" dirty="0" smtClean="0"/>
                  <a:t>Verification – To make sure the model always gives the correct outputs under any possible perturbations upon the original inputs.</a:t>
                </a:r>
              </a:p>
              <a:p>
                <a:pPr lvl="1"/>
                <a:r>
                  <a:rPr lang="en-US" altLang="zh-CN" dirty="0" smtClean="0"/>
                  <a:t>Computing an upper bound of the inner </a:t>
                </a:r>
                <a:r>
                  <a:rPr lang="en-US" altLang="zh-CN" dirty="0" smtClean="0"/>
                  <a:t>maximization problem.</a:t>
                </a:r>
                <a:endParaRPr lang="en-US" altLang="zh-CN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𝑡𝑔𝑡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𝑡𝑔𝑡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521" r="-1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15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Robustness Verification (2)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Maximization – Upper bound.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𝑡𝑔𝑡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𝑡𝑔𝑡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Minimization – Lower bound.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𝑡𝑔𝑡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=1,⋯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Interval bound propagation – To compute bounds layer by layer.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07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Adversarial Training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Adversarial training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dirty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dirty="0" smtClean="0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Lower bound based – Adversarial examples</a:t>
                </a:r>
              </a:p>
              <a:p>
                <a:pPr lvl="1"/>
                <a:r>
                  <a:rPr lang="en-US" altLang="zh-CN" dirty="0" smtClean="0"/>
                  <a:t>Upper bound based – Interval bound propagation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Possible Research 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Adversarial attack algorithms towards NLP.</a:t>
            </a:r>
          </a:p>
          <a:p>
            <a:r>
              <a:rPr lang="en-US" altLang="zh-CN" dirty="0" smtClean="0"/>
              <a:t>Robustness verification on </a:t>
            </a:r>
            <a:r>
              <a:rPr lang="en-US" altLang="zh-CN" dirty="0" smtClean="0"/>
              <a:t>NLP.</a:t>
            </a:r>
          </a:p>
          <a:p>
            <a:r>
              <a:rPr lang="en-US" altLang="zh-CN" dirty="0" smtClean="0"/>
              <a:t>Adversarial attack algorithms towards GNN.</a:t>
            </a:r>
          </a:p>
          <a:p>
            <a:r>
              <a:rPr lang="en-US" altLang="zh-CN" dirty="0" smtClean="0"/>
              <a:t>Robustness verification on GNN.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504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Adversarial Attack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HotFlip</a:t>
            </a:r>
            <a:r>
              <a:rPr lang="en-US" altLang="zh-CN" dirty="0" smtClean="0"/>
              <a:t> – </a:t>
            </a:r>
            <a:r>
              <a:rPr lang="en-US" altLang="zh-CN" dirty="0" smtClean="0"/>
              <a:t>FGSM + Discretization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1400" dirty="0" smtClean="0"/>
              <a:t>[1] </a:t>
            </a:r>
            <a:r>
              <a:rPr lang="en-US" altLang="zh-CN" sz="1400" dirty="0" err="1" smtClean="0"/>
              <a:t>Ebrahimi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J, Rao A, Lowd D, et al. </a:t>
            </a:r>
            <a:r>
              <a:rPr lang="en-US" altLang="zh-CN" sz="1400" dirty="0" err="1"/>
              <a:t>HotFlip</a:t>
            </a:r>
            <a:r>
              <a:rPr lang="en-US" altLang="zh-CN" sz="1400" dirty="0"/>
              <a:t>: White-Box Adversarial Examples for Text </a:t>
            </a:r>
            <a:r>
              <a:rPr lang="en-US" altLang="zh-CN" sz="1400" dirty="0" smtClean="0"/>
              <a:t>Classification[C]. ACL 2018.</a:t>
            </a:r>
          </a:p>
          <a:p>
            <a:r>
              <a:rPr lang="en-US" altLang="zh-CN" dirty="0" smtClean="0"/>
              <a:t>GA – Genetic algorithm</a:t>
            </a:r>
          </a:p>
          <a:p>
            <a:pPr marL="0" indent="0">
              <a:buNone/>
            </a:pPr>
            <a:r>
              <a:rPr lang="en-US" altLang="zh-CN" sz="1400" dirty="0" smtClean="0"/>
              <a:t>[2] </a:t>
            </a:r>
            <a:r>
              <a:rPr lang="en-US" altLang="zh-CN" sz="1400" dirty="0" err="1" smtClean="0"/>
              <a:t>Alzantot</a:t>
            </a:r>
            <a:r>
              <a:rPr lang="en-US" altLang="zh-CN" sz="1400" dirty="0" smtClean="0"/>
              <a:t> </a:t>
            </a:r>
            <a:r>
              <a:rPr lang="en-US" altLang="zh-CN" sz="1400" dirty="0"/>
              <a:t>M, Sharma Y, </a:t>
            </a:r>
            <a:r>
              <a:rPr lang="en-US" altLang="zh-CN" sz="1400" dirty="0" err="1"/>
              <a:t>Elgohary</a:t>
            </a:r>
            <a:r>
              <a:rPr lang="en-US" altLang="zh-CN" sz="1400" dirty="0"/>
              <a:t> A, et al. Generating Natural Language Adversarial </a:t>
            </a:r>
            <a:r>
              <a:rPr lang="en-US" altLang="zh-CN" sz="1400" dirty="0" smtClean="0"/>
              <a:t>Examples[C]. EMNLP 2018.</a:t>
            </a:r>
          </a:p>
          <a:p>
            <a:r>
              <a:rPr lang="en-US" altLang="zh-CN" dirty="0" smtClean="0"/>
              <a:t>MHA – M-H sampling</a:t>
            </a:r>
          </a:p>
          <a:p>
            <a:pPr marL="0" indent="0">
              <a:buNone/>
            </a:pPr>
            <a:r>
              <a:rPr lang="en-US" altLang="zh-CN" sz="1400" dirty="0" smtClean="0"/>
              <a:t>[3] Zhang </a:t>
            </a:r>
            <a:r>
              <a:rPr lang="en-US" altLang="zh-CN" sz="1400" dirty="0"/>
              <a:t>H, Zhou H, Miao N, et al. Generating fluent adversarial examples for natural </a:t>
            </a:r>
            <a:r>
              <a:rPr lang="en-US" altLang="zh-CN" sz="1400" dirty="0" smtClean="0"/>
              <a:t>languages[C]. ACL 2019.</a:t>
            </a:r>
          </a:p>
          <a:p>
            <a:r>
              <a:rPr lang="en-US" altLang="zh-CN" dirty="0" smtClean="0"/>
              <a:t>MHM – M-H sampling</a:t>
            </a:r>
          </a:p>
          <a:p>
            <a:pPr marL="0" indent="0">
              <a:buNone/>
            </a:pPr>
            <a:r>
              <a:rPr lang="en-US" altLang="zh-CN" sz="1400" dirty="0" smtClean="0"/>
              <a:t>[4] Zhang H, Li Z, Li G, et al. Generating adversarial examples for holding robustness of source code processing. AAAI 2020.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Simulated annealing + </a:t>
            </a:r>
            <a:r>
              <a:rPr lang="en-US" altLang="zh-CN" dirty="0" err="1" smtClean="0"/>
              <a:t>HotFlip</a:t>
            </a:r>
            <a:r>
              <a:rPr lang="en-US" altLang="zh-CN" dirty="0" smtClean="0"/>
              <a:t> = 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34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en-US" altLang="zh-CN" dirty="0" smtClean="0"/>
              <a:t>. Robustness Verification in NLP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Interval bound propagation – Directly apply IBP.</a:t>
            </a:r>
          </a:p>
          <a:p>
            <a:pPr marL="0" indent="0">
              <a:buNone/>
            </a:pPr>
            <a:r>
              <a:rPr lang="en-US" altLang="zh-CN" sz="1400" dirty="0" smtClean="0"/>
              <a:t>[5] Huang </a:t>
            </a:r>
            <a:r>
              <a:rPr lang="en-US" altLang="zh-CN" sz="1400" dirty="0"/>
              <a:t>P S, </a:t>
            </a:r>
            <a:r>
              <a:rPr lang="en-US" altLang="zh-CN" sz="1400" dirty="0" err="1"/>
              <a:t>Stanforth</a:t>
            </a:r>
            <a:r>
              <a:rPr lang="en-US" altLang="zh-CN" sz="1400" dirty="0"/>
              <a:t> R, </a:t>
            </a:r>
            <a:r>
              <a:rPr lang="en-US" altLang="zh-CN" sz="1400" dirty="0" err="1"/>
              <a:t>Welbl</a:t>
            </a:r>
            <a:r>
              <a:rPr lang="en-US" altLang="zh-CN" sz="1400" dirty="0"/>
              <a:t> J, et al. Achieving Verified Robustness to Symbol Substitutions via Interval Bound </a:t>
            </a:r>
            <a:r>
              <a:rPr lang="en-US" altLang="zh-CN" sz="1400" dirty="0" smtClean="0"/>
              <a:t>Propagation[C]. EMNLP 2019.</a:t>
            </a:r>
          </a:p>
          <a:p>
            <a:r>
              <a:rPr lang="en-US" altLang="zh-CN" dirty="0" smtClean="0"/>
              <a:t>POPQORN – Nonlinear relaxation + IBP on RNNs</a:t>
            </a:r>
          </a:p>
          <a:p>
            <a:pPr marL="0" indent="0">
              <a:buNone/>
            </a:pPr>
            <a:r>
              <a:rPr lang="en-US" altLang="zh-CN" sz="1400" dirty="0" smtClean="0"/>
              <a:t>[6] </a:t>
            </a:r>
            <a:r>
              <a:rPr lang="en-US" altLang="zh-CN" sz="1400" dirty="0" err="1"/>
              <a:t>Ko</a:t>
            </a:r>
            <a:r>
              <a:rPr lang="en-US" altLang="zh-CN" sz="1400" dirty="0"/>
              <a:t> C Y, </a:t>
            </a:r>
            <a:r>
              <a:rPr lang="en-US" altLang="zh-CN" sz="1400" dirty="0" err="1"/>
              <a:t>Lyu</a:t>
            </a:r>
            <a:r>
              <a:rPr lang="en-US" altLang="zh-CN" sz="1400" dirty="0"/>
              <a:t> Z, </a:t>
            </a:r>
            <a:r>
              <a:rPr lang="en-US" altLang="zh-CN" sz="1400" dirty="0" err="1"/>
              <a:t>Weng</a:t>
            </a:r>
            <a:r>
              <a:rPr lang="en-US" altLang="zh-CN" sz="1400" dirty="0"/>
              <a:t> L, et al. POPQORN: Quantifying Robustness of Recurrent Neural </a:t>
            </a:r>
            <a:r>
              <a:rPr lang="en-US" altLang="zh-CN" sz="1400" dirty="0" smtClean="0"/>
              <a:t>Networks[C]. ICML 2019.</a:t>
            </a:r>
            <a:endParaRPr lang="en-US" altLang="zh-CN" sz="1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05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456</Words>
  <Application>Microsoft Office PowerPoint</Application>
  <PresentationFormat>宽屏</PresentationFormat>
  <Paragraphs>67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Office 主题​​</vt:lpstr>
      <vt:lpstr>Verifiable Robustness of Deep Learning Models</vt:lpstr>
      <vt:lpstr>Robustness</vt:lpstr>
      <vt:lpstr>Adversarial Attack &amp; Adversarial Examples</vt:lpstr>
      <vt:lpstr>Robustness Verification </vt:lpstr>
      <vt:lpstr>Robustness Verification (2)</vt:lpstr>
      <vt:lpstr>Adversarial Training</vt:lpstr>
      <vt:lpstr>Possible Research Directions</vt:lpstr>
      <vt:lpstr>1. Adversarial Attack in NLP</vt:lpstr>
      <vt:lpstr>2. Robustness Verification in NLP</vt:lpstr>
      <vt:lpstr>3. Adversarial Attack on GNN</vt:lpstr>
      <vt:lpstr>4. Robustness Verification on GNN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Verifiable Robustness of Deep Learning Models</dc:title>
  <dc:creator>LENOVO</dc:creator>
  <cp:lastModifiedBy>LENOVO</cp:lastModifiedBy>
  <cp:revision>10</cp:revision>
  <dcterms:created xsi:type="dcterms:W3CDTF">2019-12-12T07:25:57Z</dcterms:created>
  <dcterms:modified xsi:type="dcterms:W3CDTF">2019-12-12T08:45:34Z</dcterms:modified>
</cp:coreProperties>
</file>