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8" r:id="rId4"/>
    <p:sldId id="271" r:id="rId5"/>
    <p:sldId id="270" r:id="rId6"/>
    <p:sldId id="272" r:id="rId7"/>
    <p:sldId id="273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Loss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1.04</c:v>
                </c:pt>
                <c:pt idx="1">
                  <c:v>1.17</c:v>
                </c:pt>
                <c:pt idx="2">
                  <c:v>1.28</c:v>
                </c:pt>
                <c:pt idx="3">
                  <c:v>1.38</c:v>
                </c:pt>
                <c:pt idx="4">
                  <c:v>1.47</c:v>
                </c:pt>
                <c:pt idx="5">
                  <c:v>1.54</c:v>
                </c:pt>
                <c:pt idx="6">
                  <c:v>1.62</c:v>
                </c:pt>
                <c:pt idx="7">
                  <c:v>1.69</c:v>
                </c:pt>
                <c:pt idx="8">
                  <c:v>1.75</c:v>
                </c:pt>
                <c:pt idx="9">
                  <c:v>1.81</c:v>
                </c:pt>
                <c:pt idx="10">
                  <c:v>1.86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08-4B32-AE51-F9CF082C1C9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0079279"/>
        <c:axId val="780083023"/>
      </c:lineChart>
      <c:catAx>
        <c:axId val="780079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Flip</a:t>
                </a:r>
                <a:r>
                  <a:rPr lang="en-US" altLang="zh-CN" baseline="0" dirty="0" smtClean="0"/>
                  <a:t> #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83023"/>
        <c:crosses val="autoZero"/>
        <c:auto val="1"/>
        <c:lblAlgn val="ctr"/>
        <c:lblOffset val="100"/>
        <c:noMultiLvlLbl val="0"/>
      </c:catAx>
      <c:valAx>
        <c:axId val="780083023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Cross-Entropy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7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Accuracy</a:t>
            </a:r>
            <a:endParaRPr lang="en-US" dirty="0"/>
          </a:p>
        </c:rich>
      </c:tx>
      <c:layout>
        <c:manualLayout>
          <c:xMode val="edge"/>
          <c:yMode val="edge"/>
          <c:x val="0.28034977983543352"/>
          <c:y val="3.19082917171602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81</c:v>
                </c:pt>
                <c:pt idx="1">
                  <c:v>75.8</c:v>
                </c:pt>
                <c:pt idx="2">
                  <c:v>69.7</c:v>
                </c:pt>
                <c:pt idx="3">
                  <c:v>66.599999999999994</c:v>
                </c:pt>
                <c:pt idx="4">
                  <c:v>63.5</c:v>
                </c:pt>
                <c:pt idx="5">
                  <c:v>60.5</c:v>
                </c:pt>
                <c:pt idx="6">
                  <c:v>58</c:v>
                </c:pt>
                <c:pt idx="7">
                  <c:v>55.7</c:v>
                </c:pt>
                <c:pt idx="8">
                  <c:v>52.8</c:v>
                </c:pt>
                <c:pt idx="9">
                  <c:v>50.5</c:v>
                </c:pt>
                <c:pt idx="10">
                  <c:v>48.1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51-4E51-B57E-BB297CF6E3E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0079279"/>
        <c:axId val="780083023"/>
      </c:lineChart>
      <c:catAx>
        <c:axId val="780079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Flip</a:t>
                </a:r>
                <a:r>
                  <a:rPr lang="en-US" altLang="zh-CN" baseline="0" dirty="0" smtClean="0"/>
                  <a:t> #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83023"/>
        <c:crosses val="autoZero"/>
        <c:auto val="1"/>
        <c:lblAlgn val="ctr"/>
        <c:lblOffset val="100"/>
        <c:noMultiLvlLbl val="0"/>
      </c:catAx>
      <c:valAx>
        <c:axId val="780083023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Accuracy</a:t>
                </a:r>
                <a:r>
                  <a:rPr lang="en-US" altLang="zh-CN" baseline="0" dirty="0" smtClean="0"/>
                  <a:t> (%)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7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Perturbation distance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0.22</c:v>
                </c:pt>
                <c:pt idx="2">
                  <c:v>0.40500000000000003</c:v>
                </c:pt>
                <c:pt idx="3">
                  <c:v>0.58699999999999997</c:v>
                </c:pt>
                <c:pt idx="4">
                  <c:v>0.752</c:v>
                </c:pt>
                <c:pt idx="5">
                  <c:v>0.90400000000000003</c:v>
                </c:pt>
                <c:pt idx="6">
                  <c:v>1.05</c:v>
                </c:pt>
                <c:pt idx="7">
                  <c:v>1.204</c:v>
                </c:pt>
                <c:pt idx="8">
                  <c:v>1.35</c:v>
                </c:pt>
                <c:pt idx="9">
                  <c:v>1.4890000000000001</c:v>
                </c:pt>
                <c:pt idx="10">
                  <c:v>1.6259999999999999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A0-44F7-A171-32161337DF5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0079279"/>
        <c:axId val="780083023"/>
      </c:lineChart>
      <c:catAx>
        <c:axId val="780079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Flip</a:t>
                </a:r>
                <a:r>
                  <a:rPr lang="en-US" altLang="zh-CN" baseline="0" dirty="0" smtClean="0"/>
                  <a:t> #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83023"/>
        <c:crosses val="autoZero"/>
        <c:auto val="1"/>
        <c:lblAlgn val="ctr"/>
        <c:lblOffset val="100"/>
        <c:noMultiLvlLbl val="0"/>
      </c:catAx>
      <c:valAx>
        <c:axId val="78008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Distance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7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0.00E+00</c:formatCode>
                <c:ptCount val="7"/>
                <c:pt idx="0" formatCode="General">
                  <c:v>0</c:v>
                </c:pt>
                <c:pt idx="1">
                  <c:v>1.0000000000000001E-5</c:v>
                </c:pt>
                <c:pt idx="2">
                  <c:v>3.3300000000000003E-5</c:v>
                </c:pt>
                <c:pt idx="3">
                  <c:v>1E-4</c:v>
                </c:pt>
                <c:pt idx="4">
                  <c:v>3.3300000000000002E-4</c:v>
                </c:pt>
                <c:pt idx="5">
                  <c:v>1E-3</c:v>
                </c:pt>
                <c:pt idx="6">
                  <c:v>3.3300000000000001E-3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1.04</c:v>
                </c:pt>
                <c:pt idx="1">
                  <c:v>1.05</c:v>
                </c:pt>
                <c:pt idx="2">
                  <c:v>1.07</c:v>
                </c:pt>
                <c:pt idx="3">
                  <c:v>1.1200000000000001</c:v>
                </c:pt>
                <c:pt idx="4">
                  <c:v>1.31</c:v>
                </c:pt>
                <c:pt idx="5">
                  <c:v>1.76</c:v>
                </c:pt>
                <c:pt idx="6">
                  <c:v>2.5299999999999998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F-48D3-9801-807A45E0A48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0079279"/>
        <c:axId val="780083023"/>
      </c:lineChart>
      <c:catAx>
        <c:axId val="780079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Epsilon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83023"/>
        <c:crosses val="autoZero"/>
        <c:auto val="1"/>
        <c:lblAlgn val="ctr"/>
        <c:lblOffset val="100"/>
        <c:noMultiLvlLbl val="0"/>
      </c:catAx>
      <c:valAx>
        <c:axId val="780083023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Cross-Entropy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7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Accuracy</a:t>
            </a:r>
            <a:endParaRPr lang="en-US" dirty="0"/>
          </a:p>
        </c:rich>
      </c:tx>
      <c:layout>
        <c:manualLayout>
          <c:xMode val="edge"/>
          <c:yMode val="edge"/>
          <c:x val="0.28034977983543352"/>
          <c:y val="3.19082917171602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0.00E+00</c:formatCode>
                <c:ptCount val="7"/>
                <c:pt idx="0" formatCode="General">
                  <c:v>0</c:v>
                </c:pt>
                <c:pt idx="1">
                  <c:v>1.0000000000000001E-5</c:v>
                </c:pt>
                <c:pt idx="2">
                  <c:v>3.3300000000000003E-5</c:v>
                </c:pt>
                <c:pt idx="3">
                  <c:v>1E-4</c:v>
                </c:pt>
                <c:pt idx="4">
                  <c:v>3.3300000000000002E-4</c:v>
                </c:pt>
                <c:pt idx="5">
                  <c:v>1E-3</c:v>
                </c:pt>
                <c:pt idx="6">
                  <c:v>3.3300000000000001E-3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81</c:v>
                </c:pt>
                <c:pt idx="1">
                  <c:v>80.8</c:v>
                </c:pt>
                <c:pt idx="2">
                  <c:v>80.7</c:v>
                </c:pt>
                <c:pt idx="3">
                  <c:v>78.599999999999994</c:v>
                </c:pt>
                <c:pt idx="4">
                  <c:v>73</c:v>
                </c:pt>
                <c:pt idx="5">
                  <c:v>54.1</c:v>
                </c:pt>
                <c:pt idx="6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B8-4E75-8790-F59E2BDD46D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0079279"/>
        <c:axId val="780083023"/>
      </c:lineChart>
      <c:catAx>
        <c:axId val="780079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Epsilon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83023"/>
        <c:crosses val="autoZero"/>
        <c:auto val="1"/>
        <c:lblAlgn val="ctr"/>
        <c:lblOffset val="100"/>
        <c:noMultiLvlLbl val="0"/>
      </c:catAx>
      <c:valAx>
        <c:axId val="78008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Accuracy</a:t>
                </a:r>
                <a:r>
                  <a:rPr lang="en-US" altLang="zh-CN" baseline="0" dirty="0" smtClean="0"/>
                  <a:t> (%)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7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Perturbation distance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0.00E+00</c:formatCode>
                <c:ptCount val="7"/>
                <c:pt idx="0" formatCode="General">
                  <c:v>0</c:v>
                </c:pt>
                <c:pt idx="1">
                  <c:v>1.0000000000000001E-5</c:v>
                </c:pt>
                <c:pt idx="2">
                  <c:v>3.3300000000000003E-5</c:v>
                </c:pt>
                <c:pt idx="3">
                  <c:v>1E-4</c:v>
                </c:pt>
                <c:pt idx="4">
                  <c:v>3.3300000000000002E-4</c:v>
                </c:pt>
                <c:pt idx="5">
                  <c:v>1E-3</c:v>
                </c:pt>
                <c:pt idx="6">
                  <c:v>3.3300000000000001E-3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0.53600000000000003</c:v>
                </c:pt>
                <c:pt idx="2">
                  <c:v>1.7529999999999999</c:v>
                </c:pt>
                <c:pt idx="3">
                  <c:v>5.0190000000000001</c:v>
                </c:pt>
                <c:pt idx="4">
                  <c:v>14.379</c:v>
                </c:pt>
                <c:pt idx="5">
                  <c:v>30.917000000000002</c:v>
                </c:pt>
                <c:pt idx="6">
                  <c:v>51.930999999999997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93-49F8-8C2D-3C602096FF4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0079279"/>
        <c:axId val="780083023"/>
      </c:lineChart>
      <c:catAx>
        <c:axId val="780079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Epsilon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83023"/>
        <c:crosses val="autoZero"/>
        <c:auto val="1"/>
        <c:lblAlgn val="ctr"/>
        <c:lblOffset val="100"/>
        <c:noMultiLvlLbl val="0"/>
      </c:catAx>
      <c:valAx>
        <c:axId val="78008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Distance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007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4B57-9588-4514-BC92-DD4F3F3EFEFD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2D70B-5D3C-46A9-8DED-37D4DC23B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2D70B-5D3C-46A9-8DED-37D4DC23B4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1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2D70B-5D3C-46A9-8DED-37D4DC23B4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2D70B-5D3C-46A9-8DED-37D4DC23B4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8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2D70B-5D3C-46A9-8DED-37D4DC23B4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9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1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5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3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3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1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EC65-2245-45A2-A081-BAFA2E128DDF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Robust Node Classification on Citation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Shen </a:t>
            </a:r>
            <a:r>
              <a:rPr lang="en-US" altLang="zh-CN" dirty="0" err="1" smtClean="0"/>
              <a:t>Sijie</a:t>
            </a:r>
            <a:r>
              <a:rPr lang="en-US" altLang="zh-CN" dirty="0"/>
              <a:t>, sjshen@pku.edu.cn</a:t>
            </a:r>
          </a:p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Huangzhao</a:t>
            </a:r>
            <a:r>
              <a:rPr lang="en-US" altLang="zh-CN" dirty="0" smtClean="0"/>
              <a:t>,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Adversarial training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Lower bound based – Adversarial examples</a:t>
                </a:r>
              </a:p>
              <a:p>
                <a:pPr lvl="1"/>
                <a:r>
                  <a:rPr lang="en-US" altLang="zh-CN" dirty="0" smtClean="0"/>
                  <a:t>Upper bound based – Interval bound propagation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Possible Research 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attack algorithms towards NLP.</a:t>
            </a:r>
          </a:p>
          <a:p>
            <a:r>
              <a:rPr lang="en-US" altLang="zh-CN" dirty="0" smtClean="0"/>
              <a:t>Robustness verification on NLP.</a:t>
            </a:r>
          </a:p>
          <a:p>
            <a:r>
              <a:rPr lang="en-US" altLang="zh-CN" dirty="0" smtClean="0"/>
              <a:t>Adversarial attack algorithms towards GNN.</a:t>
            </a:r>
          </a:p>
          <a:p>
            <a:r>
              <a:rPr lang="en-US" altLang="zh-CN" dirty="0" smtClean="0"/>
              <a:t>Robustness verification on GNN.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0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Adversarial Attack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HotFlip</a:t>
            </a:r>
            <a:r>
              <a:rPr lang="en-US" altLang="zh-CN" dirty="0" smtClean="0"/>
              <a:t> – FGSM + Discretization</a:t>
            </a:r>
          </a:p>
          <a:p>
            <a:pPr marL="0" indent="0">
              <a:buNone/>
            </a:pPr>
            <a:r>
              <a:rPr lang="en-US" altLang="zh-CN" sz="1400" dirty="0" smtClean="0"/>
              <a:t>[1] </a:t>
            </a:r>
            <a:r>
              <a:rPr lang="en-US" altLang="zh-CN" sz="1400" dirty="0" err="1" smtClean="0"/>
              <a:t>Ebrahimi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J, Rao A, Lowd D, et al. </a:t>
            </a:r>
            <a:r>
              <a:rPr lang="en-US" altLang="zh-CN" sz="1400" dirty="0" err="1"/>
              <a:t>HotFlip</a:t>
            </a:r>
            <a:r>
              <a:rPr lang="en-US" altLang="zh-CN" sz="1400" dirty="0"/>
              <a:t>: White-Box Adversarial Examples for Text </a:t>
            </a:r>
            <a:r>
              <a:rPr lang="en-US" altLang="zh-CN" sz="1400" dirty="0" smtClean="0"/>
              <a:t>Classification[C]. ACL 2018.</a:t>
            </a:r>
          </a:p>
          <a:p>
            <a:r>
              <a:rPr lang="en-US" altLang="zh-CN" dirty="0" smtClean="0"/>
              <a:t>GA – Genetic algorithm</a:t>
            </a:r>
          </a:p>
          <a:p>
            <a:pPr marL="0" indent="0">
              <a:buNone/>
            </a:pPr>
            <a:r>
              <a:rPr lang="en-US" altLang="zh-CN" sz="1400" dirty="0" smtClean="0"/>
              <a:t>[2] </a:t>
            </a:r>
            <a:r>
              <a:rPr lang="en-US" altLang="zh-CN" sz="1400" dirty="0" err="1" smtClean="0"/>
              <a:t>Alzantot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M, Sharma Y, </a:t>
            </a:r>
            <a:r>
              <a:rPr lang="en-US" altLang="zh-CN" sz="1400" dirty="0" err="1"/>
              <a:t>Elgohary</a:t>
            </a:r>
            <a:r>
              <a:rPr lang="en-US" altLang="zh-CN" sz="1400" dirty="0"/>
              <a:t> A, et al. Generating Natural Language Adversarial </a:t>
            </a:r>
            <a:r>
              <a:rPr lang="en-US" altLang="zh-CN" sz="1400" dirty="0" smtClean="0"/>
              <a:t>Examples[C]. EMNLP 2018.</a:t>
            </a:r>
          </a:p>
          <a:p>
            <a:r>
              <a:rPr lang="en-US" altLang="zh-CN" dirty="0" smtClean="0"/>
              <a:t>MHA – M-H sampling</a:t>
            </a:r>
          </a:p>
          <a:p>
            <a:pPr marL="0" indent="0">
              <a:buNone/>
            </a:pPr>
            <a:r>
              <a:rPr lang="en-US" altLang="zh-CN" sz="1400" dirty="0" smtClean="0"/>
              <a:t>[3] Zhang </a:t>
            </a:r>
            <a:r>
              <a:rPr lang="en-US" altLang="zh-CN" sz="1400" dirty="0"/>
              <a:t>H, Zhou H, Miao N, et al. Generating fluent adversarial examples for natural </a:t>
            </a:r>
            <a:r>
              <a:rPr lang="en-US" altLang="zh-CN" sz="1400" dirty="0" smtClean="0"/>
              <a:t>languages[C]. ACL 2019.</a:t>
            </a:r>
          </a:p>
          <a:p>
            <a:r>
              <a:rPr lang="en-US" altLang="zh-CN" dirty="0" smtClean="0"/>
              <a:t>MHM – M-H sampling</a:t>
            </a:r>
          </a:p>
          <a:p>
            <a:pPr marL="0" indent="0">
              <a:buNone/>
            </a:pPr>
            <a:r>
              <a:rPr lang="en-US" altLang="zh-CN" sz="1400" dirty="0" smtClean="0"/>
              <a:t>[4] Zhang H, Li Z, Li G, et al. Generating adversarial examples for holding robustness of source code processing. AAAI 2020.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Simulated annealing + </a:t>
            </a:r>
            <a:r>
              <a:rPr lang="en-US" altLang="zh-CN" dirty="0" err="1" smtClean="0"/>
              <a:t>HotFlip</a:t>
            </a:r>
            <a:r>
              <a:rPr lang="en-US" altLang="zh-CN" dirty="0" smtClean="0"/>
              <a:t> =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3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Robustness Verification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Interval bound propagation – Directly apply IBP.</a:t>
            </a:r>
          </a:p>
          <a:p>
            <a:pPr marL="0" indent="0">
              <a:buNone/>
            </a:pPr>
            <a:r>
              <a:rPr lang="en-US" altLang="zh-CN" sz="1400" dirty="0" smtClean="0"/>
              <a:t>[5] Huang </a:t>
            </a:r>
            <a:r>
              <a:rPr lang="en-US" altLang="zh-CN" sz="1400" dirty="0"/>
              <a:t>P S, </a:t>
            </a:r>
            <a:r>
              <a:rPr lang="en-US" altLang="zh-CN" sz="1400" dirty="0" err="1"/>
              <a:t>Stanforth</a:t>
            </a:r>
            <a:r>
              <a:rPr lang="en-US" altLang="zh-CN" sz="1400" dirty="0"/>
              <a:t> R, </a:t>
            </a:r>
            <a:r>
              <a:rPr lang="en-US" altLang="zh-CN" sz="1400" dirty="0" err="1"/>
              <a:t>Welbl</a:t>
            </a:r>
            <a:r>
              <a:rPr lang="en-US" altLang="zh-CN" sz="1400" dirty="0"/>
              <a:t> J, et al. Achieving Verified Robustness to Symbol Substitutions via Interval Bound </a:t>
            </a:r>
            <a:r>
              <a:rPr lang="en-US" altLang="zh-CN" sz="1400" dirty="0" smtClean="0"/>
              <a:t>Propagation[C]. EMNLP 2019.</a:t>
            </a:r>
          </a:p>
          <a:p>
            <a:r>
              <a:rPr lang="en-US" altLang="zh-CN" dirty="0" smtClean="0"/>
              <a:t>POPQORN – Nonlinear relaxation + IBP on RNNs</a:t>
            </a:r>
          </a:p>
          <a:p>
            <a:pPr marL="0" indent="0">
              <a:buNone/>
            </a:pPr>
            <a:r>
              <a:rPr lang="en-US" altLang="zh-CN" sz="1400" dirty="0" smtClean="0"/>
              <a:t>[6] </a:t>
            </a:r>
            <a:r>
              <a:rPr lang="en-US" altLang="zh-CN" sz="1400" dirty="0" err="1"/>
              <a:t>Ko</a:t>
            </a:r>
            <a:r>
              <a:rPr lang="en-US" altLang="zh-CN" sz="1400" dirty="0"/>
              <a:t> C Y, </a:t>
            </a:r>
            <a:r>
              <a:rPr lang="en-US" altLang="zh-CN" sz="1400" dirty="0" err="1"/>
              <a:t>Lyu</a:t>
            </a:r>
            <a:r>
              <a:rPr lang="en-US" altLang="zh-CN" sz="1400" dirty="0"/>
              <a:t> Z, </a:t>
            </a:r>
            <a:r>
              <a:rPr lang="en-US" altLang="zh-CN" sz="1400" dirty="0" err="1"/>
              <a:t>Weng</a:t>
            </a:r>
            <a:r>
              <a:rPr lang="en-US" altLang="zh-CN" sz="1400" dirty="0"/>
              <a:t> L, et al. POPQORN: Quantifying Robustness of Recurrent Neural </a:t>
            </a:r>
            <a:r>
              <a:rPr lang="en-US" altLang="zh-CN" sz="1400" dirty="0" smtClean="0"/>
              <a:t>Networks[C]. ICML 2019.</a:t>
            </a: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0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Adversarial Attack on GNN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NETTACK – Edge adding/dropping + feature perturbation</a:t>
            </a:r>
          </a:p>
          <a:p>
            <a:pPr marL="0" indent="0">
              <a:buNone/>
            </a:pPr>
            <a:r>
              <a:rPr lang="en-US" altLang="zh-CN" sz="1400" dirty="0"/>
              <a:t>[7] </a:t>
            </a:r>
            <a:r>
              <a:rPr lang="en-US" altLang="zh-CN" sz="1400" dirty="0" err="1"/>
              <a:t>Zügner</a:t>
            </a:r>
            <a:r>
              <a:rPr lang="en-US" altLang="zh-CN" sz="1400" dirty="0"/>
              <a:t> D, </a:t>
            </a:r>
            <a:r>
              <a:rPr lang="en-US" altLang="zh-CN" sz="1400" dirty="0" err="1"/>
              <a:t>Akbarnejad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Günnemann</a:t>
            </a:r>
            <a:r>
              <a:rPr lang="en-US" altLang="zh-CN" sz="1400" dirty="0"/>
              <a:t> S. Adversarial attacks on neural networks for graph data[C]. SIGKDD 2018.</a:t>
            </a:r>
          </a:p>
          <a:p>
            <a:r>
              <a:rPr lang="en-US" altLang="zh-CN" dirty="0" err="1" smtClean="0"/>
              <a:t>DefNet</a:t>
            </a:r>
            <a:r>
              <a:rPr lang="en-US" altLang="zh-CN" dirty="0" smtClean="0"/>
              <a:t> – CGAN + model refining</a:t>
            </a:r>
          </a:p>
          <a:p>
            <a:pPr marL="0" indent="0">
              <a:buNone/>
            </a:pPr>
            <a:r>
              <a:rPr lang="en-US" altLang="zh-CN" sz="1400" dirty="0" smtClean="0"/>
              <a:t>[8] </a:t>
            </a:r>
            <a:r>
              <a:rPr lang="en-US" altLang="zh-CN" sz="1400" dirty="0"/>
              <a:t>Wang X, Liu X, Hsieh C J. </a:t>
            </a:r>
            <a:r>
              <a:rPr lang="en-US" altLang="zh-CN" sz="1400" dirty="0" err="1"/>
              <a:t>GraphDefense</a:t>
            </a:r>
            <a:r>
              <a:rPr lang="en-US" altLang="zh-CN" sz="1400" dirty="0"/>
              <a:t>: Towards Robust Graph Convolutional Networks[J]. </a:t>
            </a:r>
            <a:r>
              <a:rPr lang="en-US" altLang="zh-CN" sz="1400" dirty="0" err="1" smtClean="0"/>
              <a:t>arXiv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2019.</a:t>
            </a:r>
            <a:endParaRPr lang="zh-CN" altLang="en-US" sz="1400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HotFlip</a:t>
            </a:r>
            <a:r>
              <a:rPr lang="en-US" altLang="zh-CN" dirty="0" smtClean="0"/>
              <a:t> on GNN?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Robustness Verification on GNN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Apply IBP directly on GNN?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46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task is to </a:t>
            </a:r>
            <a:r>
              <a:rPr lang="en-US" altLang="zh-CN" dirty="0"/>
              <a:t>determine the </a:t>
            </a:r>
            <a:r>
              <a:rPr lang="en-US" altLang="zh-CN" dirty="0" smtClean="0"/>
              <a:t>labels of the nodes by </a:t>
            </a:r>
            <a:r>
              <a:rPr lang="en-US" altLang="zh-CN" dirty="0"/>
              <a:t>looking at the </a:t>
            </a:r>
            <a:r>
              <a:rPr lang="en-US" altLang="zh-CN" dirty="0" smtClean="0"/>
              <a:t>features of themselves and </a:t>
            </a:r>
            <a:r>
              <a:rPr lang="en-US" altLang="zh-CN" dirty="0"/>
              <a:t>their </a:t>
            </a:r>
            <a:r>
              <a:rPr lang="en-US" altLang="zh-CN" dirty="0" smtClean="0"/>
              <a:t>neighbors (or the whole graph).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0763" y="3542191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0,1,0,0,0,…0,1,0,0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3579" y="4855138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0,0,1,0,1,…0,0,0,0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8317" y="4094087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,1,0,0,0,…0,0,0,1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86095" y="3071675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01505" y="5349014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0,0,0,0,0,…1,0,0,0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>
            <a:stCxn id="5" idx="2"/>
            <a:endCxn id="7" idx="1"/>
          </p:cNvCxnSpPr>
          <p:nvPr/>
        </p:nvCxnSpPr>
        <p:spPr>
          <a:xfrm rot="16200000" flipH="1">
            <a:off x="4288654" y="2889682"/>
            <a:ext cx="316638" cy="256268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6" idx="0"/>
            <a:endCxn id="5" idx="2"/>
          </p:cNvCxnSpPr>
          <p:nvPr/>
        </p:nvCxnSpPr>
        <p:spPr>
          <a:xfrm rot="16200000" flipV="1">
            <a:off x="3095822" y="4082515"/>
            <a:ext cx="842431" cy="7028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8" idx="1"/>
            <a:endCxn id="7" idx="0"/>
          </p:cNvCxnSpPr>
          <p:nvPr/>
        </p:nvCxnSpPr>
        <p:spPr>
          <a:xfrm rot="10800000" flipV="1">
            <a:off x="7153183" y="3306933"/>
            <a:ext cx="332912" cy="78715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6" idx="3"/>
            <a:endCxn id="9" idx="1"/>
          </p:cNvCxnSpPr>
          <p:nvPr/>
        </p:nvCxnSpPr>
        <p:spPr>
          <a:xfrm>
            <a:off x="5293311" y="5090396"/>
            <a:ext cx="2308194" cy="49387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9" idx="0"/>
            <a:endCxn id="8" idx="2"/>
          </p:cNvCxnSpPr>
          <p:nvPr/>
        </p:nvCxnSpPr>
        <p:spPr>
          <a:xfrm rot="16200000" flipV="1">
            <a:off x="8065255" y="4387898"/>
            <a:ext cx="1806823" cy="1154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8" idx="1"/>
            <a:endCxn id="5" idx="3"/>
          </p:cNvCxnSpPr>
          <p:nvPr/>
        </p:nvCxnSpPr>
        <p:spPr>
          <a:xfrm rot="10800000" flipV="1">
            <a:off x="4590495" y="3306933"/>
            <a:ext cx="2895600" cy="4705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620523" y="3632422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378301" y="2615030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632969" y="3084964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335785" y="4393472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8498889" y="4885666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66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 Node Classification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model should give the same/similar outputs as the </a:t>
                </a:r>
                <a:r>
                  <a:rPr lang="en-US" altLang="zh-CN" dirty="0" smtClean="0"/>
                  <a:t>inputs (</a:t>
                </a:r>
                <a:r>
                  <a:rPr lang="en-US" altLang="zh-CN" dirty="0"/>
                  <a:t>nodes, features or edges, </a:t>
                </a:r>
                <a:r>
                  <a:rPr lang="en-US" altLang="zh-CN" i="1" dirty="0"/>
                  <a:t>etc</a:t>
                </a:r>
                <a:r>
                  <a:rPr lang="en-US" altLang="zh-CN" dirty="0"/>
                  <a:t>.) </a:t>
                </a:r>
                <a:r>
                  <a:rPr lang="en-US" altLang="zh-CN" dirty="0" smtClean="0"/>
                  <a:t>are </a:t>
                </a:r>
                <a:r>
                  <a:rPr lang="en-US" altLang="zh-CN" dirty="0"/>
                  <a:t>slightly perturbed.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740763" y="3899624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0,1,0,0,0,…0,1,0,0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43579" y="5212571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0,0,1,0,1,…0,0,0,0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8317" y="4451520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,1,0,0,0,…0,0,0,1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86095" y="3429108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01505" y="5706447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0,0,0,0,0,…1,0,0,0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曲线连接符 31"/>
          <p:cNvCxnSpPr>
            <a:stCxn id="27" idx="2"/>
            <a:endCxn id="29" idx="1"/>
          </p:cNvCxnSpPr>
          <p:nvPr/>
        </p:nvCxnSpPr>
        <p:spPr>
          <a:xfrm rot="16200000" flipH="1">
            <a:off x="4288654" y="3247115"/>
            <a:ext cx="316638" cy="256268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8" idx="0"/>
            <a:endCxn id="27" idx="2"/>
          </p:cNvCxnSpPr>
          <p:nvPr/>
        </p:nvCxnSpPr>
        <p:spPr>
          <a:xfrm rot="16200000" flipV="1">
            <a:off x="3095822" y="4439948"/>
            <a:ext cx="842431" cy="7028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0" idx="1"/>
            <a:endCxn id="29" idx="0"/>
          </p:cNvCxnSpPr>
          <p:nvPr/>
        </p:nvCxnSpPr>
        <p:spPr>
          <a:xfrm rot="10800000" flipV="1">
            <a:off x="7153183" y="3664366"/>
            <a:ext cx="332912" cy="78715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8" idx="3"/>
            <a:endCxn id="31" idx="1"/>
          </p:cNvCxnSpPr>
          <p:nvPr/>
        </p:nvCxnSpPr>
        <p:spPr>
          <a:xfrm>
            <a:off x="5293311" y="5447829"/>
            <a:ext cx="2308194" cy="49387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1" idx="0"/>
            <a:endCxn id="30" idx="2"/>
          </p:cNvCxnSpPr>
          <p:nvPr/>
        </p:nvCxnSpPr>
        <p:spPr>
          <a:xfrm rot="16200000" flipV="1">
            <a:off x="8065255" y="4745331"/>
            <a:ext cx="1806823" cy="1154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30" idx="1"/>
            <a:endCxn id="27" idx="3"/>
          </p:cNvCxnSpPr>
          <p:nvPr/>
        </p:nvCxnSpPr>
        <p:spPr>
          <a:xfrm rot="10800000" flipV="1">
            <a:off x="4590495" y="3664366"/>
            <a:ext cx="2895600" cy="4705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620523" y="3989855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378301" y="2972463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632969" y="344239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335785" y="4750905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498889" y="5243099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033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 Node Classification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model should give the same/similar outputs as the </a:t>
                </a:r>
                <a:r>
                  <a:rPr lang="en-US" altLang="zh-CN" dirty="0" smtClean="0"/>
                  <a:t>inputs (nodes, features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or edges, </a:t>
                </a:r>
                <a:r>
                  <a:rPr lang="en-US" altLang="zh-CN" i="1" dirty="0" smtClean="0"/>
                  <a:t>etc</a:t>
                </a:r>
                <a:r>
                  <a:rPr lang="en-US" altLang="zh-CN" dirty="0" smtClean="0"/>
                  <a:t>.) </a:t>
                </a:r>
                <a:r>
                  <a:rPr lang="en-US" altLang="zh-CN" dirty="0"/>
                  <a:t>are slightly perturbed.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740763" y="3899624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0,1,0,0,0,…0,1,0,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43579" y="5212571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0,0,1,0,1,…0,0,0,0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8317" y="4451520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,1,0,0,0,…0,0,0,1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86095" y="3429108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01505" y="5706447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0,0,0,0,0,…1,0,0,0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曲线连接符 31"/>
          <p:cNvCxnSpPr>
            <a:stCxn id="27" idx="2"/>
            <a:endCxn id="29" idx="1"/>
          </p:cNvCxnSpPr>
          <p:nvPr/>
        </p:nvCxnSpPr>
        <p:spPr>
          <a:xfrm rot="16200000" flipH="1">
            <a:off x="4288654" y="3247115"/>
            <a:ext cx="316638" cy="256268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8" idx="0"/>
            <a:endCxn id="27" idx="2"/>
          </p:cNvCxnSpPr>
          <p:nvPr/>
        </p:nvCxnSpPr>
        <p:spPr>
          <a:xfrm rot="16200000" flipV="1">
            <a:off x="3095822" y="4439948"/>
            <a:ext cx="842431" cy="7028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0" idx="1"/>
            <a:endCxn id="29" idx="0"/>
          </p:cNvCxnSpPr>
          <p:nvPr/>
        </p:nvCxnSpPr>
        <p:spPr>
          <a:xfrm rot="10800000" flipV="1">
            <a:off x="7153183" y="3664366"/>
            <a:ext cx="332912" cy="787154"/>
          </a:xfrm>
          <a:prstGeom prst="curvedConnector2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8" idx="3"/>
            <a:endCxn id="31" idx="1"/>
          </p:cNvCxnSpPr>
          <p:nvPr/>
        </p:nvCxnSpPr>
        <p:spPr>
          <a:xfrm>
            <a:off x="5293311" y="5447829"/>
            <a:ext cx="2308194" cy="49387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1" idx="0"/>
            <a:endCxn id="30" idx="2"/>
          </p:cNvCxnSpPr>
          <p:nvPr/>
        </p:nvCxnSpPr>
        <p:spPr>
          <a:xfrm rot="16200000" flipV="1">
            <a:off x="8065255" y="4745331"/>
            <a:ext cx="1806823" cy="1154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30" idx="1"/>
            <a:endCxn id="27" idx="3"/>
          </p:cNvCxnSpPr>
          <p:nvPr/>
        </p:nvCxnSpPr>
        <p:spPr>
          <a:xfrm rot="10800000" flipV="1">
            <a:off x="4590495" y="3664366"/>
            <a:ext cx="2895600" cy="4705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620523" y="3989855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78301" y="2972463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632969" y="344239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335785" y="4750905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98889" y="5243099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20" name="曲线连接符 19"/>
          <p:cNvCxnSpPr>
            <a:stCxn id="31" idx="0"/>
            <a:endCxn id="29" idx="3"/>
          </p:cNvCxnSpPr>
          <p:nvPr/>
        </p:nvCxnSpPr>
        <p:spPr>
          <a:xfrm rot="16200000" flipV="1">
            <a:off x="8292376" y="4972452"/>
            <a:ext cx="1019669" cy="44832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5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 Node Classification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Minimax </a:t>
                </a:r>
                <a:r>
                  <a:rPr lang="en-US" altLang="zh-CN" dirty="0"/>
                  <a:t>problem</a:t>
                </a:r>
              </a:p>
              <a:p>
                <a:pPr lvl="1"/>
                <a:r>
                  <a:rPr lang="en-US" altLang="zh-CN" dirty="0"/>
                  <a:t>Maximization – To find the most powerful perturbation (worst case).</a:t>
                </a:r>
              </a:p>
              <a:p>
                <a:pPr lvl="1"/>
                <a:r>
                  <a:rPr lang="en-US" altLang="zh-CN" dirty="0"/>
                  <a:t>Minimization – To make the model performs well under the worst case.</a:t>
                </a:r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40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Attack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0281" cy="4351338"/>
              </a:xfrm>
            </p:spPr>
            <p:txBody>
              <a:bodyPr/>
              <a:lstStyle/>
              <a:p>
                <a:r>
                  <a:rPr lang="en-US" altLang="zh-CN" dirty="0"/>
                  <a:t>Adversarial examples</a:t>
                </a:r>
              </a:p>
              <a:p>
                <a:r>
                  <a:rPr lang="en-US" altLang="zh-CN" dirty="0"/>
                  <a:t>Adversarial attack</a:t>
                </a:r>
              </a:p>
              <a:p>
                <a:pPr lvl="1"/>
                <a:r>
                  <a:rPr lang="en-US" altLang="zh-CN" dirty="0"/>
                  <a:t>The process to generate adversarial examples, given the original examples.</a:t>
                </a:r>
              </a:p>
              <a:p>
                <a:pPr lvl="1"/>
                <a:r>
                  <a:rPr lang="en-US" altLang="zh-CN" dirty="0"/>
                  <a:t>Computing a lower bound of the inner maximization problem.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0281" cy="4351338"/>
              </a:xfrm>
              <a:blipFill>
                <a:blip r:embed="rId2"/>
                <a:stretch>
                  <a:fillRect l="-1852" t="-2521" r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ss2.baidu.com/6ONYsjip0QIZ8tyhnq/it/u=256367228,767088589&amp;fm=173&amp;s=C604DC03D5372FA953B1F50B0300C062&amp;w=479&amp;h=386&amp;img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r="9323"/>
          <a:stretch/>
        </p:blipFill>
        <p:spPr bwMode="auto">
          <a:xfrm>
            <a:off x="7492013" y="365125"/>
            <a:ext cx="3861787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54985" y="4782505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0,1,0,0,0,…0,1,0,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9125" y="6042184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0,0,1,0,1,…0,0,0,0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6599" y="5378789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,1,0,0,0,…0,0,0,1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4581" y="4498421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0,0,0,0,1,…0,0,0,0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33156" y="6065545"/>
            <a:ext cx="2849732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0,0,0,0,0,…1,0,0,0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曲线连接符 9"/>
          <p:cNvCxnSpPr>
            <a:stCxn id="5" idx="2"/>
            <a:endCxn id="7" idx="1"/>
          </p:cNvCxnSpPr>
          <p:nvPr/>
        </p:nvCxnSpPr>
        <p:spPr>
          <a:xfrm rot="16200000" flipH="1">
            <a:off x="6352712" y="4880160"/>
            <a:ext cx="361026" cy="110674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6" idx="0"/>
            <a:endCxn id="5" idx="2"/>
          </p:cNvCxnSpPr>
          <p:nvPr/>
        </p:nvCxnSpPr>
        <p:spPr>
          <a:xfrm rot="16200000" flipV="1">
            <a:off x="5852340" y="5380533"/>
            <a:ext cx="789163" cy="53414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8" idx="1"/>
            <a:endCxn id="7" idx="0"/>
          </p:cNvCxnSpPr>
          <p:nvPr/>
        </p:nvCxnSpPr>
        <p:spPr>
          <a:xfrm rot="10800000" flipV="1">
            <a:off x="8511465" y="4733679"/>
            <a:ext cx="173116" cy="645110"/>
          </a:xfrm>
          <a:prstGeom prst="curvedConnector2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3"/>
            <a:endCxn id="9" idx="1"/>
          </p:cNvCxnSpPr>
          <p:nvPr/>
        </p:nvCxnSpPr>
        <p:spPr>
          <a:xfrm>
            <a:off x="7938857" y="6277442"/>
            <a:ext cx="994299" cy="233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9" idx="0"/>
            <a:endCxn id="8" idx="2"/>
          </p:cNvCxnSpPr>
          <p:nvPr/>
        </p:nvCxnSpPr>
        <p:spPr>
          <a:xfrm rot="16200000" flipV="1">
            <a:off x="9685431" y="5392953"/>
            <a:ext cx="1096608" cy="24857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8" idx="1"/>
            <a:endCxn id="5" idx="3"/>
          </p:cNvCxnSpPr>
          <p:nvPr/>
        </p:nvCxnSpPr>
        <p:spPr>
          <a:xfrm rot="10800000" flipV="1">
            <a:off x="7404717" y="4733679"/>
            <a:ext cx="1279864" cy="284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78805" y="4917124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76787" y="4041776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447191" y="4325278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81331" y="5580518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830540" y="560219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21" name="曲线连接符 20"/>
          <p:cNvCxnSpPr>
            <a:stCxn id="9" idx="0"/>
            <a:endCxn id="7" idx="3"/>
          </p:cNvCxnSpPr>
          <p:nvPr/>
        </p:nvCxnSpPr>
        <p:spPr>
          <a:xfrm rot="16200000" flipV="1">
            <a:off x="9921428" y="5628950"/>
            <a:ext cx="451498" cy="42169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Attack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Fast Gradient Sign Method</a:t>
                </a:r>
                <a:r>
                  <a:rPr lang="en-US" altLang="zh-CN" baseline="30000" dirty="0" smtClean="0"/>
                  <a:t>[1]</a:t>
                </a:r>
                <a:r>
                  <a:rPr lang="en-US" altLang="zh-CN" dirty="0" smtClean="0"/>
                  <a:t> – A huge jump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 smtClean="0"/>
                  <a:t> norm ball.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Non-ignorable perturbation.</a:t>
                </a:r>
              </a:p>
              <a:p>
                <a:pPr lvl="1"/>
                <a:r>
                  <a:rPr lang="en-US" altLang="zh-CN" dirty="0" smtClean="0"/>
                  <a:t>Discreteness – Feature matrix (sometimes) &amp; adjacent matrix.</a:t>
                </a:r>
              </a:p>
              <a:p>
                <a:r>
                  <a:rPr lang="en-US" altLang="zh-CN" dirty="0" smtClean="0"/>
                  <a:t>“</a:t>
                </a:r>
                <a:r>
                  <a:rPr lang="en-US" altLang="zh-CN" dirty="0" err="1" smtClean="0"/>
                  <a:t>GraphFlip</a:t>
                </a:r>
                <a:r>
                  <a:rPr lang="en-US" altLang="zh-CN" dirty="0" smtClean="0"/>
                  <a:t>” – Inspired by </a:t>
                </a:r>
                <a:r>
                  <a:rPr lang="en-US" altLang="zh-CN" dirty="0" err="1" smtClean="0"/>
                  <a:t>HotFlip</a:t>
                </a:r>
                <a:r>
                  <a:rPr lang="en-US" altLang="zh-CN" baseline="30000" dirty="0" smtClean="0"/>
                  <a:t>[2]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Find the most influential feature/edge in the matrix.</a:t>
                </a:r>
              </a:p>
              <a:p>
                <a:pPr lvl="1"/>
                <a:r>
                  <a:rPr lang="en-US" altLang="zh-CN" dirty="0" smtClean="0"/>
                  <a:t>Flip – 0-&gt;1 or 1-&gt;0.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38199" y="6176963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Ian J. </a:t>
            </a:r>
            <a:r>
              <a:rPr lang="en-US" altLang="zh-CN" sz="1400" dirty="0" err="1"/>
              <a:t>Goodfellow</a:t>
            </a:r>
            <a:r>
              <a:rPr lang="en-US" altLang="zh-CN" sz="1400" dirty="0"/>
              <a:t>, Jonathon </a:t>
            </a:r>
            <a:r>
              <a:rPr lang="en-US" altLang="zh-CN" sz="1400" dirty="0" err="1"/>
              <a:t>Shlens</a:t>
            </a:r>
            <a:r>
              <a:rPr lang="en-US" altLang="zh-CN" sz="1400" dirty="0"/>
              <a:t>, Christian </a:t>
            </a:r>
            <a:r>
              <a:rPr lang="en-US" altLang="zh-CN" sz="1400" dirty="0" err="1" smtClean="0"/>
              <a:t>Szegedy</a:t>
            </a:r>
            <a:r>
              <a:rPr lang="en-US" altLang="zh-CN" sz="1400" dirty="0" smtClean="0"/>
              <a:t>. Explaining </a:t>
            </a:r>
            <a:r>
              <a:rPr lang="en-US" altLang="zh-CN" sz="1400" dirty="0"/>
              <a:t>and Harnessing Adversarial Examples</a:t>
            </a:r>
            <a:r>
              <a:rPr lang="en-US" altLang="zh-CN" sz="1400" dirty="0" smtClean="0"/>
              <a:t>. arXiv:1412.6572.</a:t>
            </a:r>
          </a:p>
          <a:p>
            <a:r>
              <a:rPr lang="en-US" altLang="zh-CN" sz="1400" dirty="0" smtClean="0"/>
              <a:t>[2</a:t>
            </a:r>
            <a:r>
              <a:rPr lang="en-US" altLang="zh-CN" sz="1400" dirty="0"/>
              <a:t>] </a:t>
            </a:r>
            <a:r>
              <a:rPr lang="en-US" altLang="zh-CN" sz="1400" dirty="0" err="1"/>
              <a:t>Javid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Ebrahimi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Anyi</a:t>
            </a:r>
            <a:r>
              <a:rPr lang="en-US" altLang="zh-CN" sz="1400" dirty="0"/>
              <a:t> Rao, Daniel Lowd, </a:t>
            </a:r>
            <a:r>
              <a:rPr lang="en-US" altLang="zh-CN" sz="1400" dirty="0" err="1"/>
              <a:t>Dejing</a:t>
            </a:r>
            <a:r>
              <a:rPr lang="en-US" altLang="zh-CN" sz="1400" dirty="0"/>
              <a:t> Dou. </a:t>
            </a:r>
            <a:r>
              <a:rPr lang="en-US" altLang="zh-CN" sz="1400" dirty="0" err="1"/>
              <a:t>HotFlip</a:t>
            </a:r>
            <a:r>
              <a:rPr lang="en-US" altLang="zh-CN" sz="1400" dirty="0"/>
              <a:t>: White-Box Adversarial Examples for Text </a:t>
            </a:r>
            <a:r>
              <a:rPr lang="en-US" altLang="zh-CN" sz="1400" dirty="0" smtClean="0"/>
              <a:t>Classification</a:t>
            </a:r>
            <a:r>
              <a:rPr lang="en-US" altLang="zh-CN" sz="1400" dirty="0"/>
              <a:t>. </a:t>
            </a:r>
            <a:r>
              <a:rPr lang="en-US" altLang="zh-CN" sz="1400" dirty="0" smtClean="0"/>
              <a:t>arXiv:1712.06751.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2708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Attack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GraphFlip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FGSM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861664234"/>
              </p:ext>
            </p:extLst>
          </p:nvPr>
        </p:nvGraphicFramePr>
        <p:xfrm>
          <a:off x="2939990" y="1687511"/>
          <a:ext cx="3054411" cy="264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40162415"/>
              </p:ext>
            </p:extLst>
          </p:nvPr>
        </p:nvGraphicFramePr>
        <p:xfrm>
          <a:off x="5994401" y="1687511"/>
          <a:ext cx="3054411" cy="264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599521494"/>
              </p:ext>
            </p:extLst>
          </p:nvPr>
        </p:nvGraphicFramePr>
        <p:xfrm>
          <a:off x="9048812" y="1687511"/>
          <a:ext cx="3054411" cy="264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691608340"/>
              </p:ext>
            </p:extLst>
          </p:nvPr>
        </p:nvGraphicFramePr>
        <p:xfrm>
          <a:off x="2939990" y="4075606"/>
          <a:ext cx="3054411" cy="278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807277839"/>
              </p:ext>
            </p:extLst>
          </p:nvPr>
        </p:nvGraphicFramePr>
        <p:xfrm>
          <a:off x="5994401" y="4075606"/>
          <a:ext cx="3054411" cy="278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442563747"/>
              </p:ext>
            </p:extLst>
          </p:nvPr>
        </p:nvGraphicFramePr>
        <p:xfrm>
          <a:off x="9048812" y="4075606"/>
          <a:ext cx="3054411" cy="278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7209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Robustness Verification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Maximization – Upper bound.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𝑡𝑔𝑡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𝑡𝑔𝑡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Minimization – Lower bound.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𝑡𝑔𝑡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Interval bound propagation – To compute bounds layer by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672</Words>
  <Application>Microsoft Office PowerPoint</Application>
  <PresentationFormat>宽屏</PresentationFormat>
  <Paragraphs>145</Paragraphs>
  <Slides>15</Slides>
  <Notes>4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Robust Node Classification on Citation Networks</vt:lpstr>
      <vt:lpstr>Node Classification</vt:lpstr>
      <vt:lpstr>Robust Node Classification</vt:lpstr>
      <vt:lpstr>Robust Node Classification</vt:lpstr>
      <vt:lpstr>Robust Node Classification (2)</vt:lpstr>
      <vt:lpstr>Adversarial Attack</vt:lpstr>
      <vt:lpstr>Adversarial Attack (2)</vt:lpstr>
      <vt:lpstr>Adversarial Attack (3)</vt:lpstr>
      <vt:lpstr>Robustness Verification (2)</vt:lpstr>
      <vt:lpstr>Adversarial Training</vt:lpstr>
      <vt:lpstr>Possible Research Directions</vt:lpstr>
      <vt:lpstr>1. Adversarial Attack in NLP</vt:lpstr>
      <vt:lpstr>2. Robustness Verification in NLP</vt:lpstr>
      <vt:lpstr>3. Adversarial Attack on GNN</vt:lpstr>
      <vt:lpstr>4. Robustness Verification on GNN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Verifiable Robustness of Deep Learning Models</dc:title>
  <dc:creator>LENOVO</dc:creator>
  <cp:lastModifiedBy>LENOVO</cp:lastModifiedBy>
  <cp:revision>20</cp:revision>
  <dcterms:created xsi:type="dcterms:W3CDTF">2019-12-12T07:25:57Z</dcterms:created>
  <dcterms:modified xsi:type="dcterms:W3CDTF">2019-12-21T01:42:13Z</dcterms:modified>
</cp:coreProperties>
</file>