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07CC-E241-47A3-9745-1ABC7A54C552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86BB-DD85-4BE6-A88D-9911EBAF0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2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07CC-E241-47A3-9745-1ABC7A54C552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86BB-DD85-4BE6-A88D-9911EBAF0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35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07CC-E241-47A3-9745-1ABC7A54C552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86BB-DD85-4BE6-A88D-9911EBAF0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07CC-E241-47A3-9745-1ABC7A54C552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86BB-DD85-4BE6-A88D-9911EBAF0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10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07CC-E241-47A3-9745-1ABC7A54C552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86BB-DD85-4BE6-A88D-9911EBAF0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4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07CC-E241-47A3-9745-1ABC7A54C552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86BB-DD85-4BE6-A88D-9911EBAF0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07CC-E241-47A3-9745-1ABC7A54C552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86BB-DD85-4BE6-A88D-9911EBAF0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20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07CC-E241-47A3-9745-1ABC7A54C552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86BB-DD85-4BE6-A88D-9911EBAF0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76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07CC-E241-47A3-9745-1ABC7A54C552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86BB-DD85-4BE6-A88D-9911EBAF0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1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07CC-E241-47A3-9745-1ABC7A54C552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86BB-DD85-4BE6-A88D-9911EBAF0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15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07CC-E241-47A3-9745-1ABC7A54C552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86BB-DD85-4BE6-A88D-9911EBAF0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8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07CC-E241-47A3-9745-1ABC7A54C552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86BB-DD85-4BE6-A88D-9911EBAF0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0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800" dirty="0" smtClean="0"/>
              <a:t>Sequence Adversarial Example Generation</a:t>
            </a:r>
            <a:endParaRPr lang="zh-CN" altLang="en-US" sz="3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95001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张煌昭 </a:t>
            </a:r>
            <a:r>
              <a:rPr lang="en-US" altLang="zh-CN" dirty="0" smtClean="0"/>
              <a:t>1901111303 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2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Natural Language Adversary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Motivations</a:t>
            </a:r>
          </a:p>
          <a:p>
            <a:pPr lvl="1"/>
            <a:r>
              <a:rPr lang="en-US" altLang="zh-CN" dirty="0" smtClean="0"/>
              <a:t>How to make use of gradient information to perturb in the discrete sentence space is a hard problem.</a:t>
            </a:r>
          </a:p>
          <a:p>
            <a:pPr lvl="1"/>
            <a:r>
              <a:rPr lang="en-US" altLang="zh-CN" dirty="0" smtClean="0"/>
              <a:t>The generated adversarial examples are sometimes not fluent, which can be filtered out by syntax/semantic checking.</a:t>
            </a:r>
            <a:endParaRPr lang="en-US" altLang="zh-CN" dirty="0"/>
          </a:p>
          <a:p>
            <a:r>
              <a:rPr lang="en-US" altLang="zh-CN" dirty="0" smtClean="0"/>
              <a:t>Proposed method – Metropolis-Hastings Attacker (MHA)</a:t>
            </a:r>
          </a:p>
          <a:p>
            <a:pPr lvl="1"/>
            <a:r>
              <a:rPr lang="en-US" altLang="zh-CN" dirty="0" smtClean="0"/>
              <a:t>White-box availability – Guide transition proposal with gradients.</a:t>
            </a:r>
          </a:p>
          <a:p>
            <a:pPr lvl="1"/>
            <a:r>
              <a:rPr lang="en-US" altLang="zh-CN" dirty="0" smtClean="0"/>
              <a:t>Fluency – Incorporate language model into stationary distribution.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25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MHA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Stationary distribution –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l-GR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𝐿𝑀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dirty="0" smtClean="0"/>
              </a:p>
              <a:p>
                <a:pPr lvl="1"/>
                <a:r>
                  <a:rPr lang="en-US" altLang="zh-CN" dirty="0" smtClean="0"/>
                  <a:t>Language model –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𝐿𝑀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forces the sampled examples to be fluent.</a:t>
                </a:r>
              </a:p>
              <a:p>
                <a:pPr lvl="1"/>
                <a:r>
                  <a:rPr lang="en-US" altLang="zh-CN" dirty="0" smtClean="0"/>
                  <a:t>Predicted probability –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attacking target.</a:t>
                </a:r>
                <a:endParaRPr lang="zh-CN" altLang="en-US" dirty="0"/>
              </a:p>
              <a:p>
                <a:r>
                  <a:rPr lang="en-US" altLang="zh-CN" dirty="0" smtClean="0"/>
                  <a:t>Transition distribution 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dirty="0" smtClean="0"/>
              </a:p>
              <a:p>
                <a:pPr lvl="1"/>
                <a:r>
                  <a:rPr lang="en-US" altLang="zh-CN" dirty="0" smtClean="0"/>
                  <a:t>Replacement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Pre-selection – Form the candidate set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altLang="zh-CN" dirty="0" smtClean="0"/>
                  <a:t> based on the score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Insertion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Deletion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3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MHA Adversarial Attack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MHA is more efficient.</a:t>
            </a:r>
          </a:p>
          <a:p>
            <a:r>
              <a:rPr lang="en-US" altLang="zh-CN" dirty="0" smtClean="0"/>
              <a:t>MHA generates more fluent examples.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5" y="690563"/>
            <a:ext cx="42386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MHA Adversarial 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175" cy="4351338"/>
          </a:xfrm>
        </p:spPr>
        <p:txBody>
          <a:bodyPr/>
          <a:lstStyle/>
          <a:p>
            <a:r>
              <a:rPr lang="en-US" altLang="zh-CN" dirty="0" smtClean="0"/>
              <a:t>MHA adversarial training can improve robustness against </a:t>
            </a:r>
            <a:r>
              <a:rPr lang="en-US" altLang="zh-CN" dirty="0" err="1" smtClean="0"/>
              <a:t>GeneticAttack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MHA adversarial training may improve performance of the model.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2172494"/>
            <a:ext cx="41624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 Code Adversary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89" y="3043833"/>
            <a:ext cx="7704221" cy="19149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6176962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Zhang H</a:t>
            </a:r>
            <a:r>
              <a:rPr lang="en-US" altLang="zh-CN" sz="1400" dirty="0" smtClean="0"/>
              <a:t>, Li Z, Li, G, et al. Generating adversarial examples for holding robustness of source code processing[C] //To appear in Proceedings of the AAAI Conference on Artificial Intelligence. 2020.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269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 Code Adversary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Motivations</a:t>
            </a:r>
          </a:p>
          <a:p>
            <a:pPr lvl="1"/>
            <a:r>
              <a:rPr lang="en-US" altLang="zh-CN" dirty="0" smtClean="0"/>
              <a:t>How to perturb in the discrete source space is a hard problem.</a:t>
            </a:r>
          </a:p>
          <a:p>
            <a:pPr lvl="1"/>
            <a:r>
              <a:rPr lang="en-US" altLang="zh-CN" dirty="0" smtClean="0"/>
              <a:t>The generated adversarial examples must be </a:t>
            </a:r>
            <a:r>
              <a:rPr lang="en-US" altLang="zh-CN" dirty="0" err="1" smtClean="0"/>
              <a:t>compilable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The execution results of the generated adversarial code must be correct.</a:t>
            </a:r>
            <a:endParaRPr lang="en-US" altLang="zh-CN" dirty="0"/>
          </a:p>
          <a:p>
            <a:r>
              <a:rPr lang="en-US" altLang="zh-CN" dirty="0" smtClean="0"/>
              <a:t>Proposed method – Metropolis-Hastings Modifier (MHM)</a:t>
            </a:r>
          </a:p>
          <a:p>
            <a:pPr lvl="1"/>
            <a:r>
              <a:rPr lang="en-US" altLang="zh-CN" dirty="0" err="1" smtClean="0"/>
              <a:t>Compilability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executability</a:t>
            </a:r>
            <a:r>
              <a:rPr lang="en-US" altLang="zh-CN" dirty="0" smtClean="0"/>
              <a:t> – Synonymous modification upon the original source code snippet.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6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Stationary distribution –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l-GR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 smtClean="0"/>
              </a:p>
              <a:p>
                <a:pPr lvl="1"/>
                <a:r>
                  <a:rPr lang="en-US" altLang="zh-CN" dirty="0" smtClean="0"/>
                  <a:t>Predicted </a:t>
                </a:r>
                <a:r>
                  <a:rPr lang="en-US" altLang="zh-CN" dirty="0" smtClean="0"/>
                  <a:t>probability –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attacking target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Lexical, grammatical and syntactical constraints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ensure </a:t>
                </a:r>
                <a:r>
                  <a:rPr lang="en-US" altLang="zh-CN" dirty="0" smtClean="0"/>
                  <a:t>the sampled examples to be </a:t>
                </a:r>
                <a:r>
                  <a:rPr lang="en-US" altLang="zh-CN" dirty="0" err="1" smtClean="0"/>
                  <a:t>compilable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en-US" altLang="zh-CN" dirty="0" smtClean="0"/>
                  <a:t>Transition distribution – Identifier renaming.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 lvl="1"/>
                <a:r>
                  <a:rPr lang="en-US" altLang="zh-CN" dirty="0" err="1" smtClean="0"/>
                  <a:t>Replacable</a:t>
                </a:r>
                <a:r>
                  <a:rPr lang="en-US" altLang="zh-CN" dirty="0" smtClean="0"/>
                  <a:t> source identifier set –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Candidate target identifier set –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Uniform distributed selection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2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MHM Adversarial Attack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MHM always generates valid adversarial source code examples.</a:t>
            </a:r>
          </a:p>
          <a:p>
            <a:r>
              <a:rPr lang="en-US" altLang="zh-CN" dirty="0" smtClean="0"/>
              <a:t>MHM effectively attacks source code classifier.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4524811"/>
            <a:ext cx="4238625" cy="16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MHM Adversarial Attack (2)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937" y="1690688"/>
            <a:ext cx="4612318" cy="506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MHM Adversarial 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MHM adversarial training can improve robustness of source code processing models.</a:t>
            </a:r>
          </a:p>
          <a:p>
            <a:r>
              <a:rPr lang="en-US" altLang="zh-CN" dirty="0" smtClean="0"/>
              <a:t>MHM adversarial training may improve performance of the source code processing model.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87" y="4439603"/>
            <a:ext cx="4162425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adversary</a:t>
            </a:r>
          </a:p>
          <a:p>
            <a:r>
              <a:rPr lang="en-US" altLang="zh-CN" dirty="0" smtClean="0"/>
              <a:t>Metropolis-Hastings sampling</a:t>
            </a:r>
          </a:p>
          <a:p>
            <a:r>
              <a:rPr lang="en-US" altLang="zh-CN" dirty="0" smtClean="0"/>
              <a:t>M-H based natural language adversarial example generation</a:t>
            </a:r>
          </a:p>
          <a:p>
            <a:pPr lvl="1"/>
            <a:r>
              <a:rPr lang="en-US" altLang="zh-CN" sz="1400" b="1" dirty="0"/>
              <a:t>Zhang H</a:t>
            </a:r>
            <a:r>
              <a:rPr lang="en-US" altLang="zh-CN" sz="1400" dirty="0"/>
              <a:t>, Zhou H, Miao N, et al. Generating fluent adversarial examples for natural languages[C]//Proceedings of the 57th Annual Meeting of the Association for Computational Linguistics. 2019: 5564-5569.</a:t>
            </a:r>
            <a:endParaRPr lang="en-US" altLang="zh-CN" sz="1400" dirty="0" smtClean="0"/>
          </a:p>
          <a:p>
            <a:r>
              <a:rPr lang="en-US" altLang="zh-CN" dirty="0" smtClean="0"/>
              <a:t>M-H based source code adversarial example generation</a:t>
            </a:r>
          </a:p>
          <a:p>
            <a:pPr lvl="1"/>
            <a:r>
              <a:rPr lang="en-US" altLang="zh-CN" sz="1400" b="1" dirty="0" smtClean="0"/>
              <a:t>Zhang H</a:t>
            </a:r>
            <a:r>
              <a:rPr lang="en-US" altLang="zh-CN" sz="1400" dirty="0" smtClean="0"/>
              <a:t>, Li Z, Li, G, et al. Generating adversarial examples for holding robustness of source code processing[C] //To appear in Proceedings of the AAAI Conference on Artificial Intelligence. 2020.</a:t>
            </a:r>
            <a:endParaRPr lang="en-US" altLang="zh-CN" sz="1400" dirty="0"/>
          </a:p>
          <a:p>
            <a:r>
              <a:rPr lang="en-US" altLang="zh-CN" dirty="0" smtClean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24809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Simulated annealing based </a:t>
            </a:r>
            <a:r>
              <a:rPr lang="en-US" altLang="zh-CN" dirty="0" err="1" smtClean="0"/>
              <a:t>HotFlip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HotFlip</a:t>
            </a:r>
            <a:r>
              <a:rPr lang="en-US" altLang="zh-CN" dirty="0" smtClean="0"/>
              <a:t> jumps as far as allowed along the gradient direction.</a:t>
            </a:r>
          </a:p>
          <a:p>
            <a:pPr lvl="1"/>
            <a:r>
              <a:rPr lang="en-US" altLang="zh-CN" dirty="0" smtClean="0"/>
              <a:t>Hill-climbing is not a appropriate approach for non-convex loss surfaces.</a:t>
            </a:r>
          </a:p>
          <a:p>
            <a:pPr lvl="1"/>
            <a:r>
              <a:rPr lang="en-US" altLang="zh-CN" dirty="0" smtClean="0"/>
              <a:t>SA encourages jumping to different hill at the first stages.</a:t>
            </a:r>
          </a:p>
          <a:p>
            <a:r>
              <a:rPr lang="en-US" altLang="zh-CN" dirty="0" smtClean="0"/>
              <a:t>“Universal” MHM</a:t>
            </a:r>
          </a:p>
          <a:p>
            <a:pPr lvl="1"/>
            <a:r>
              <a:rPr lang="en-US" altLang="zh-CN" dirty="0" smtClean="0"/>
              <a:t>MHM renames the identifiers to perturb the source code.</a:t>
            </a:r>
          </a:p>
          <a:p>
            <a:pPr lvl="1"/>
            <a:r>
              <a:rPr lang="en-US" altLang="zh-CN" dirty="0" smtClean="0"/>
              <a:t>Synonymous transformations – “for” =&gt; “while”</a:t>
            </a:r>
            <a:endParaRPr lang="zh-CN" altLang="en-US" dirty="0" smtClean="0"/>
          </a:p>
          <a:p>
            <a:r>
              <a:rPr lang="en-US" altLang="zh-CN" dirty="0" smtClean="0"/>
              <a:t>Graph-structured data</a:t>
            </a:r>
          </a:p>
          <a:p>
            <a:pPr lvl="1"/>
            <a:r>
              <a:rPr lang="en-US" altLang="zh-CN" dirty="0" smtClean="0"/>
              <a:t>Edge dropping/adding</a:t>
            </a:r>
          </a:p>
          <a:p>
            <a:pPr lvl="1"/>
            <a:r>
              <a:rPr lang="en-US" altLang="zh-CN" dirty="0" smtClean="0"/>
              <a:t>Feature matrix perturbation</a:t>
            </a:r>
          </a:p>
        </p:txBody>
      </p:sp>
    </p:spTree>
    <p:extLst>
      <p:ext uri="{BB962C8B-B14F-4D97-AF65-F5344CB8AC3E}">
        <p14:creationId xmlns:p14="http://schemas.microsoft.com/office/powerpoint/2010/main" val="20240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4933025" y="2838319"/>
            <a:ext cx="2325950" cy="2325950"/>
          </a:xfrm>
          <a:prstGeom prst="smileyFace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Examples &amp; </a:t>
            </a:r>
            <a:r>
              <a:rPr lang="en-US" altLang="zh-CN" dirty="0" smtClean="0"/>
              <a:t>Adversarial Attack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53813" cy="4351338"/>
              </a:xfrm>
            </p:spPr>
            <p:txBody>
              <a:bodyPr/>
              <a:lstStyle/>
              <a:p>
                <a:r>
                  <a:rPr lang="en-US" altLang="zh-CN" dirty="0" smtClean="0"/>
                  <a:t>Adversarial examples</a:t>
                </a:r>
              </a:p>
              <a:p>
                <a:pPr lvl="1"/>
                <a:r>
                  <a:rPr lang="en-US" altLang="zh-CN" dirty="0" smtClean="0"/>
                  <a:t>Noise-like – Unnoticeable to human beings.</a:t>
                </a:r>
              </a:p>
              <a:p>
                <a:pPr lvl="1"/>
                <a:r>
                  <a:rPr lang="en-US" altLang="zh-CN" dirty="0" smtClean="0"/>
                  <a:t>Causing erroneous outputs on NNs.</a:t>
                </a:r>
              </a:p>
              <a:p>
                <a:r>
                  <a:rPr lang="en-US" altLang="zh-CN" dirty="0" smtClean="0"/>
                  <a:t>Adversarial attack</a:t>
                </a:r>
              </a:p>
              <a:p>
                <a:pPr lvl="1"/>
                <a:r>
                  <a:rPr lang="en-US" altLang="zh-CN" dirty="0" smtClean="0"/>
                  <a:t>The process to generate adversarial examples, given the original examples.</a:t>
                </a:r>
              </a:p>
              <a:p>
                <a:pPr lvl="1"/>
                <a:r>
                  <a:rPr lang="en-US" altLang="zh-CN" dirty="0" smtClean="0"/>
                  <a:t>Computing a lower bound of the </a:t>
                </a:r>
                <a:r>
                  <a:rPr lang="en-US" altLang="zh-CN" dirty="0" smtClean="0"/>
                  <a:t>maximization </a:t>
                </a:r>
                <a:r>
                  <a:rPr lang="en-US" altLang="zh-CN" dirty="0" smtClean="0"/>
                  <a:t>problem.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53813" cy="4351338"/>
              </a:xfrm>
              <a:blipFill>
                <a:blip r:embed="rId2"/>
                <a:stretch>
                  <a:fillRect l="-1650" t="-2521" r="-1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ss2.baidu.com/6ONYsjip0QIZ8tyhnq/it/u=256367228,767088589&amp;fm=173&amp;s=C604DC03D5372FA953B1F50B0300C062&amp;w=479&amp;h=386&amp;img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" r="9323"/>
          <a:stretch/>
        </p:blipFill>
        <p:spPr bwMode="auto">
          <a:xfrm>
            <a:off x="7492013" y="1825625"/>
            <a:ext cx="3861787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4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Training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Trivial data augmentation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Train the model on the original training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</a:p>
              <a:p>
                <a:pPr lvl="1"/>
                <a:r>
                  <a:rPr lang="en-US" altLang="zh-CN" dirty="0" smtClean="0"/>
                  <a:t>Generate a set of adversarial examples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</a:p>
              <a:p>
                <a:pPr lvl="1"/>
                <a:r>
                  <a:rPr lang="en-US" altLang="zh-CN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 forming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;</a:t>
                </a:r>
              </a:p>
              <a:p>
                <a:pPr lvl="1"/>
                <a:r>
                  <a:rPr lang="en-US" altLang="zh-CN" dirty="0" smtClean="0"/>
                  <a:t>Train the model from scratch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Dynamic generation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dirty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dirty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Train the model in the traditional way in the very first epochs.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Increase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 during training.</a:t>
                </a:r>
              </a:p>
              <a:p>
                <a:pPr lvl="1"/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0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Sequence Adversarial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7" y="1781236"/>
            <a:ext cx="6405979" cy="20278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016" y="3897844"/>
            <a:ext cx="4402584" cy="26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Sequence Adversarial Examples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Challenges</a:t>
            </a:r>
          </a:p>
          <a:p>
            <a:pPr lvl="1"/>
            <a:r>
              <a:rPr lang="en-US" altLang="zh-CN" dirty="0" smtClean="0"/>
              <a:t>Discreteness of sequence space – Replacement, insertion, deletion.</a:t>
            </a:r>
          </a:p>
          <a:p>
            <a:pPr lvl="1"/>
            <a:r>
              <a:rPr lang="en-US" altLang="zh-CN" dirty="0" smtClean="0"/>
              <a:t>Correctness – Word/char-level operation should be error-free.</a:t>
            </a:r>
          </a:p>
          <a:p>
            <a:pPr lvl="1"/>
            <a:r>
              <a:rPr lang="en-US" altLang="zh-CN" dirty="0" smtClean="0"/>
              <a:t>Noticeability – Word/char-level operation should be unnoticeable.</a:t>
            </a:r>
            <a:endParaRPr lang="zh-CN" altLang="en-US" dirty="0" smtClean="0"/>
          </a:p>
          <a:p>
            <a:r>
              <a:rPr lang="en-US" altLang="zh-CN" dirty="0" smtClean="0"/>
              <a:t>Previous works</a:t>
            </a:r>
          </a:p>
          <a:p>
            <a:pPr lvl="1"/>
            <a:r>
              <a:rPr lang="en-US" altLang="zh-CN" dirty="0" err="1" smtClean="0"/>
              <a:t>HotFlip</a:t>
            </a:r>
            <a:r>
              <a:rPr lang="en-US" altLang="zh-CN" dirty="0" smtClean="0"/>
              <a:t> – Character flipping.</a:t>
            </a:r>
          </a:p>
          <a:p>
            <a:pPr lvl="2"/>
            <a:r>
              <a:rPr lang="en-US" altLang="zh-CN" sz="1400" dirty="0" err="1"/>
              <a:t>Ebrahimi</a:t>
            </a:r>
            <a:r>
              <a:rPr lang="en-US" altLang="zh-CN" sz="1400" dirty="0"/>
              <a:t> J, Rao A, Lowd D, et al. </a:t>
            </a:r>
            <a:r>
              <a:rPr lang="en-US" altLang="zh-CN" sz="1400" dirty="0" err="1"/>
              <a:t>HotFlip</a:t>
            </a:r>
            <a:r>
              <a:rPr lang="en-US" altLang="zh-CN" sz="1400" dirty="0"/>
              <a:t>: White-Box Adversarial Examples for Text Classification[C]//Proceedings of the 56th Annual Meeting of the Association for Computational Linguistics (Volume 2: Short Papers). 2018: </a:t>
            </a:r>
            <a:r>
              <a:rPr lang="en-US" altLang="zh-CN" sz="1400" dirty="0" smtClean="0"/>
              <a:t>31-36.</a:t>
            </a:r>
          </a:p>
          <a:p>
            <a:pPr lvl="1"/>
            <a:r>
              <a:rPr lang="en-US" altLang="zh-CN" dirty="0" err="1" smtClean="0"/>
              <a:t>GeneticAttack</a:t>
            </a:r>
            <a:r>
              <a:rPr lang="en-US" altLang="zh-CN" dirty="0" smtClean="0"/>
              <a:t> – Genetic algorithm.</a:t>
            </a:r>
          </a:p>
          <a:p>
            <a:pPr lvl="2"/>
            <a:r>
              <a:rPr lang="en-US" altLang="zh-CN" sz="1400" dirty="0" err="1"/>
              <a:t>Alzantot</a:t>
            </a:r>
            <a:r>
              <a:rPr lang="en-US" altLang="zh-CN" sz="1400" dirty="0"/>
              <a:t> M, Sharma Y, </a:t>
            </a:r>
            <a:r>
              <a:rPr lang="en-US" altLang="zh-CN" sz="1400" dirty="0" err="1"/>
              <a:t>Elgohary</a:t>
            </a:r>
            <a:r>
              <a:rPr lang="en-US" altLang="zh-CN" sz="1400" dirty="0"/>
              <a:t> A, et al. Generating Natural Language Adversarial Examples[C]//Proceedings of the 2018 Conference on Empirical Methods in Natural Language Processing. 2018: 2890-2896.</a:t>
            </a:r>
            <a:endParaRPr lang="en-US" altLang="zh-CN" sz="14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28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Metropolis-Hastings Sampling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M-H sampling – Given any </a:t>
                </a:r>
                <a:r>
                  <a:rPr lang="en-US" altLang="zh-CN" dirty="0"/>
                  <a:t>aperiodic and </a:t>
                </a:r>
                <a:r>
                  <a:rPr lang="en-US" altLang="zh-CN" dirty="0" smtClean="0"/>
                  <a:t>ergodic transition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and the stationary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M-H can eventually (after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iterations) draw a sequence of examples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through iteratively state transition.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– </a:t>
                </a:r>
                <a:r>
                  <a:rPr lang="en-US" altLang="zh-CN" dirty="0" smtClean="0"/>
                  <a:t>Stationary distribution (target distribution)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– Transition distribution.</a:t>
                </a:r>
              </a:p>
              <a:p>
                <a:pPr lvl="1"/>
                <a:r>
                  <a:rPr lang="en-US" altLang="zh-CN" dirty="0" smtClean="0"/>
                  <a:t>Transition proposal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 smtClean="0"/>
                  <a:t> – Acceptance rate</a:t>
                </a:r>
                <a:endParaRPr lang="en-US" altLang="zh-C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 smtClean="0"/>
              </a:p>
              <a:p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0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Metropolis-Hastings Sampling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4329506"/>
                  </p:ext>
                </p:extLst>
              </p:nvPr>
            </p:nvGraphicFramePr>
            <p:xfrm>
              <a:off x="838200" y="1825625"/>
              <a:ext cx="10515600" cy="4102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15600">
                      <a:extLst>
                        <a:ext uri="{9D8B030D-6E8A-4147-A177-3AD203B41FA5}">
                          <a16:colId xmlns:a16="http://schemas.microsoft.com/office/drawing/2014/main" val="3333875128"/>
                        </a:ext>
                      </a:extLst>
                    </a:gridCol>
                  </a:tblGrid>
                  <a:tr h="3116126"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Sample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 from common distribution (Gaussian)</a:t>
                          </a: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, do</a:t>
                          </a: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          a. Sample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 from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  <m:d>
                                <m:dPr>
                                  <m:ctrlPr>
                                    <a:rPr lang="en-US" altLang="zh-CN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altLang="zh-CN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          b. Sample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 from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endParaRPr lang="en-US" altLang="zh-CN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          c. Calculate acceptance rate,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endParaRPr lang="en-US" altLang="zh-CN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          d. 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, then ACCEPT transition from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altLang="zh-CN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altLang="zh-CN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          e. Else, REJECT transition from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</a:rPr>
                            <a:t>, and stay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</m:oMath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  <m:r>
                                    <a:rPr lang="en-US" altLang="zh-CN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en-US" altLang="zh-CN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3.   Return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 as examples from target distribution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oMath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953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4329506"/>
                  </p:ext>
                </p:extLst>
              </p:nvPr>
            </p:nvGraphicFramePr>
            <p:xfrm>
              <a:off x="838200" y="1825625"/>
              <a:ext cx="10515600" cy="4102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15600">
                      <a:extLst>
                        <a:ext uri="{9D8B030D-6E8A-4147-A177-3AD203B41FA5}">
                          <a16:colId xmlns:a16="http://schemas.microsoft.com/office/drawing/2014/main" val="3333875128"/>
                        </a:ext>
                      </a:extLst>
                    </a:gridCol>
                  </a:tblGrid>
                  <a:tr h="41026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8" t="-1039" r="-232" b="-26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953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11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Natural Language Adversary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3182144"/>
            <a:ext cx="6591300" cy="1638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2910681"/>
            <a:ext cx="7324725" cy="2181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6176962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Zhang H</a:t>
            </a:r>
            <a:r>
              <a:rPr lang="en-US" altLang="zh-CN" sz="1400" dirty="0"/>
              <a:t>, Zhou H, Miao N, et al. Generating fluent adversarial examples for natural languages[C]//Proceedings of the 57th Annual Meeting of the Association for Computational Linguistics. 2019: 5564-5569</a:t>
            </a:r>
            <a:r>
              <a:rPr lang="en-US" altLang="zh-CN" sz="1400" dirty="0" smtClean="0"/>
              <a:t>.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8118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692</Words>
  <Application>Microsoft Office PowerPoint</Application>
  <PresentationFormat>宽屏</PresentationFormat>
  <Paragraphs>119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Sequence Adversarial Example Generation</vt:lpstr>
      <vt:lpstr>Overview</vt:lpstr>
      <vt:lpstr>Adversarial Examples &amp; Adversarial Attack</vt:lpstr>
      <vt:lpstr>Adversarial Training</vt:lpstr>
      <vt:lpstr>Sequence Adversarial Examples</vt:lpstr>
      <vt:lpstr>Sequence Adversarial Examples (2)</vt:lpstr>
      <vt:lpstr>Metropolis-Hastings Sampling</vt:lpstr>
      <vt:lpstr>Metropolis-Hastings Sampling (2)</vt:lpstr>
      <vt:lpstr>Natural Language Adversary</vt:lpstr>
      <vt:lpstr>Natural Language Adversary (2)</vt:lpstr>
      <vt:lpstr>MHA</vt:lpstr>
      <vt:lpstr>MHA Adversarial Attack</vt:lpstr>
      <vt:lpstr>MHA Adversarial Training</vt:lpstr>
      <vt:lpstr>Source Code Adversary</vt:lpstr>
      <vt:lpstr>Source Code Adversary (2)</vt:lpstr>
      <vt:lpstr>MHM</vt:lpstr>
      <vt:lpstr>MHM Adversarial Attack</vt:lpstr>
      <vt:lpstr>MHM Adversarial Attack (2)</vt:lpstr>
      <vt:lpstr>MHM Adversarial Training</vt:lpstr>
      <vt:lpstr>Future Works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Adversarial Example Generation via Metropolis-Hastings Sampling</dc:title>
  <dc:creator>LENOVO</dc:creator>
  <cp:lastModifiedBy>LENOVO</cp:lastModifiedBy>
  <cp:revision>18</cp:revision>
  <dcterms:created xsi:type="dcterms:W3CDTF">2019-12-24T09:13:59Z</dcterms:created>
  <dcterms:modified xsi:type="dcterms:W3CDTF">2019-12-25T05:45:46Z</dcterms:modified>
</cp:coreProperties>
</file>