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3" r:id="rId8"/>
    <p:sldId id="264" r:id="rId9"/>
    <p:sldId id="266" r:id="rId10"/>
    <p:sldId id="268" r:id="rId11"/>
    <p:sldId id="267" r:id="rId12"/>
    <p:sldId id="269" r:id="rId13"/>
    <p:sldId id="270" r:id="rId14"/>
    <p:sldId id="273" r:id="rId15"/>
    <p:sldId id="272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F130-7CEA-42A6-BA2D-8F96DB383CD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EF4D-1966-468E-AB04-69DA9A215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00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F130-7CEA-42A6-BA2D-8F96DB383CD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EF4D-1966-468E-AB04-69DA9A215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150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F130-7CEA-42A6-BA2D-8F96DB383CD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EF4D-1966-468E-AB04-69DA9A215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25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F130-7CEA-42A6-BA2D-8F96DB383CD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EF4D-1966-468E-AB04-69DA9A215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49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F130-7CEA-42A6-BA2D-8F96DB383CD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EF4D-1966-468E-AB04-69DA9A215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26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F130-7CEA-42A6-BA2D-8F96DB383CD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EF4D-1966-468E-AB04-69DA9A215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06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F130-7CEA-42A6-BA2D-8F96DB383CD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EF4D-1966-468E-AB04-69DA9A215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78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F130-7CEA-42A6-BA2D-8F96DB383CD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EF4D-1966-468E-AB04-69DA9A215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0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F130-7CEA-42A6-BA2D-8F96DB383CD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EF4D-1966-468E-AB04-69DA9A215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519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F130-7CEA-42A6-BA2D-8F96DB383CD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EF4D-1966-468E-AB04-69DA9A215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1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F130-7CEA-42A6-BA2D-8F96DB383CD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4EF4D-1966-468E-AB04-69DA9A215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45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5F130-7CEA-42A6-BA2D-8F96DB383CDD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4EF4D-1966-468E-AB04-69DA9A2154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09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Adversarial examples in Source Code Processing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Huangzhao</a:t>
            </a:r>
            <a:r>
              <a:rPr lang="en-US" altLang="zh-CN" dirty="0" smtClean="0"/>
              <a:t> Zhang (</a:t>
            </a:r>
            <a:r>
              <a:rPr lang="zh-CN" altLang="en-US" dirty="0" smtClean="0"/>
              <a:t>张煌昭</a:t>
            </a:r>
            <a:r>
              <a:rPr lang="en-US" altLang="zh-CN" dirty="0" smtClean="0"/>
              <a:t>), 1901111303</a:t>
            </a:r>
          </a:p>
          <a:p>
            <a:r>
              <a:rPr lang="en-US" altLang="zh-CN" dirty="0" smtClean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31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Metropolis-Hastings modifier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 smtClean="0"/>
                  <a:t>Markov chain Monte Carlo sampling </a:t>
                </a:r>
              </a:p>
              <a:p>
                <a:pPr lvl="1"/>
                <a:r>
                  <a:rPr lang="en-US" altLang="zh-CN" dirty="0" smtClean="0"/>
                  <a:t>Markov chain – Sampling from stationary distribution.</a:t>
                </a:r>
              </a:p>
              <a:p>
                <a:pPr lvl="2"/>
                <a:r>
                  <a:rPr lang="en-US" altLang="zh-CN" dirty="0" smtClean="0"/>
                  <a:t>States –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Transition matrix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 smtClean="0"/>
              </a:p>
              <a:p>
                <a:pPr lvl="2"/>
                <a:r>
                  <a:rPr lang="en-US" altLang="zh-CN" dirty="0" smtClean="0"/>
                  <a:t>Stationary distribution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Monte Carlo – Sampling from any distribution.</a:t>
                </a:r>
              </a:p>
              <a:p>
                <a:pPr lvl="2"/>
                <a:r>
                  <a:rPr lang="en-US" altLang="zh-CN" dirty="0" smtClean="0"/>
                  <a:t>Reject sampling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MCMC – Sampling from any stationary distribution.</a:t>
                </a:r>
              </a:p>
              <a:p>
                <a:pPr lvl="2"/>
                <a:r>
                  <a:rPr lang="en-US" altLang="zh-CN" dirty="0" smtClean="0"/>
                  <a:t>Stationary distribution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2"/>
                <a:r>
                  <a:rPr lang="en-US" altLang="zh-CN" dirty="0" smtClean="0"/>
                  <a:t>Transition proposal – Any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probability jumping from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 lvl="2"/>
                <a:r>
                  <a:rPr lang="en-US" altLang="zh-CN" dirty="0" smtClean="0"/>
                  <a:t>Acceptance rate 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Metropolis-Hastings sampling – Improved MCMC.</a:t>
                </a:r>
              </a:p>
              <a:p>
                <a:pPr lvl="1"/>
                <a:r>
                  <a:rPr lang="en-US" altLang="zh-CN" dirty="0" smtClean="0"/>
                  <a:t>Acceptance rate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2904285"/>
            <a:ext cx="2057400" cy="142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7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Metropolis-Hastings modifier </a:t>
            </a:r>
            <a:r>
              <a:rPr lang="en-US" altLang="zh-CN" dirty="0" smtClean="0"/>
              <a:t>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310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Metropolis-Hastings modifier [7]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– Sampling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with constraints.</a:t>
                </a:r>
              </a:p>
              <a:p>
                <a:pPr lvl="1"/>
                <a:r>
                  <a:rPr lang="en-US" altLang="zh-CN" dirty="0" smtClean="0"/>
                  <a:t>Stationary distribution – 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Compilation rule term </a:t>
                </a:r>
                <a:r>
                  <a:rPr lang="en-US" altLang="zh-CN" dirty="0" smtClean="0"/>
                  <a:t>+ Attack target term.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Transition proposal – Identifier renaming.</a:t>
                </a:r>
              </a:p>
              <a:p>
                <a:pPr lvl="2"/>
                <a:r>
                  <a:rPr lang="en-US" altLang="zh-CN" dirty="0" smtClean="0"/>
                  <a:t>Rules are embedded within the renaming operation, i.e., the renamed code are ensured to be correct.</a:t>
                </a:r>
              </a:p>
              <a:p>
                <a:pPr lvl="2"/>
                <a:r>
                  <a:rPr lang="en-US" altLang="zh-CN" dirty="0" smtClean="0"/>
                  <a:t>Random renaming without considering gradients.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31033" cy="4351338"/>
              </a:xfrm>
              <a:blipFill>
                <a:blip r:embed="rId2"/>
                <a:stretch>
                  <a:fillRect l="-1734" t="-2521" r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23875" y="6523794"/>
            <a:ext cx="1162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[7] </a:t>
            </a:r>
            <a:r>
              <a:rPr lang="en-US" altLang="zh-CN" sz="1200" dirty="0" err="1" smtClean="0"/>
              <a:t>Huangzhao</a:t>
            </a:r>
            <a:r>
              <a:rPr lang="en-US" altLang="zh-CN" sz="1200" dirty="0" smtClean="0"/>
              <a:t> Zhang, </a:t>
            </a:r>
            <a:r>
              <a:rPr lang="en-US" altLang="zh-CN" sz="1200" dirty="0" err="1" smtClean="0"/>
              <a:t>Zhuo</a:t>
            </a:r>
            <a:r>
              <a:rPr lang="en-US" altLang="zh-CN" sz="1200" dirty="0" smtClean="0"/>
              <a:t> Li, Ge Li, Lei Ma, Yang Liu, </a:t>
            </a:r>
            <a:r>
              <a:rPr lang="en-US" altLang="zh-CN" sz="1200" dirty="0" err="1" smtClean="0"/>
              <a:t>Zhi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Jin</a:t>
            </a:r>
            <a:r>
              <a:rPr lang="en-US" altLang="zh-CN" sz="1200" dirty="0" smtClean="0"/>
              <a:t>. Generating Adversarial Examples for Holding Robustness of Source Code Processing Models. AAAI (poster) 2020</a:t>
            </a:r>
            <a:endParaRPr lang="zh-CN" altLang="en-US" sz="12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9233" y="2646362"/>
            <a:ext cx="4184567" cy="270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1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Current Work &amp; Future 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What I have been doing after MHM –</a:t>
                </a:r>
              </a:p>
              <a:p>
                <a:pPr lvl="1"/>
                <a:r>
                  <a:rPr lang="en-US" altLang="zh-CN" dirty="0" smtClean="0"/>
                  <a:t>Gradient incorporated.</a:t>
                </a:r>
              </a:p>
              <a:p>
                <a:pPr lvl="2"/>
                <a:r>
                  <a:rPr lang="en-US" altLang="zh-CN" dirty="0" smtClean="0"/>
                  <a:t>Submitted to TOSEM</a:t>
                </a:r>
                <a:endParaRPr lang="en-US" altLang="zh-CN" dirty="0"/>
              </a:p>
              <a:p>
                <a:pPr lvl="1"/>
                <a:r>
                  <a:rPr lang="en-US" altLang="zh-CN" dirty="0" smtClean="0"/>
                  <a:t>Semantic-preserving code transformation.</a:t>
                </a:r>
              </a:p>
              <a:p>
                <a:pPr lvl="2"/>
                <a:r>
                  <a:rPr lang="en-US" altLang="zh-CN" dirty="0" smtClean="0"/>
                  <a:t>Token-level – Identifier renaming, etc.</a:t>
                </a:r>
              </a:p>
              <a:p>
                <a:pPr lvl="2"/>
                <a:r>
                  <a:rPr lang="en-US" altLang="zh-CN" dirty="0" smtClean="0"/>
                  <a:t>Statement-level – Independent statement swapping, etc.</a:t>
                </a:r>
              </a:p>
              <a:p>
                <a:pPr lvl="2"/>
                <a:r>
                  <a:rPr lang="en-US" altLang="zh-CN" dirty="0" smtClean="0"/>
                  <a:t>Block-level – While-loop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zh-CN" dirty="0" smtClean="0"/>
                  <a:t> for-loop, etc.</a:t>
                </a:r>
              </a:p>
              <a:p>
                <a:pPr lvl="2"/>
                <a:r>
                  <a:rPr lang="en-US" altLang="zh-CN" dirty="0" smtClean="0"/>
                  <a:t>…</a:t>
                </a:r>
              </a:p>
              <a:p>
                <a:pPr lvl="1"/>
                <a:r>
                  <a:rPr lang="en-US" altLang="zh-CN" dirty="0" smtClean="0"/>
                  <a:t>Attack against pre-trained model.</a:t>
                </a:r>
              </a:p>
              <a:p>
                <a:pPr lvl="2"/>
                <a:r>
                  <a:rPr lang="en-US" altLang="zh-CN" dirty="0" smtClean="0"/>
                  <a:t>Attack </a:t>
                </a:r>
                <a:r>
                  <a:rPr lang="en-US" altLang="zh-CN" dirty="0" err="1" smtClean="0"/>
                  <a:t>CodeBERT</a:t>
                </a:r>
                <a:r>
                  <a:rPr lang="en-US" altLang="zh-CN" dirty="0" smtClean="0"/>
                  <a:t> &amp; </a:t>
                </a:r>
                <a:r>
                  <a:rPr lang="en-US" altLang="zh-CN" dirty="0" err="1" smtClean="0"/>
                  <a:t>GraphCodeBERT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44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Current Work &amp; Future Work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Future work</a:t>
                </a:r>
              </a:p>
              <a:p>
                <a:pPr lvl="1"/>
                <a:r>
                  <a:rPr lang="en-US" altLang="zh-CN" dirty="0" smtClean="0"/>
                  <a:t>Non-heuristic semantic-preserving pattern.</a:t>
                </a:r>
              </a:p>
              <a:p>
                <a:pPr lvl="2"/>
                <a:r>
                  <a:rPr lang="en-US" altLang="zh-CN" dirty="0" smtClean="0"/>
                  <a:t>Pattern mining from code corpus.</a:t>
                </a:r>
              </a:p>
              <a:p>
                <a:pPr lvl="1"/>
                <a:r>
                  <a:rPr lang="en-US" altLang="zh-CN" dirty="0" smtClean="0"/>
                  <a:t>Explanation to source code processing models.</a:t>
                </a:r>
              </a:p>
              <a:p>
                <a:pPr lvl="2"/>
                <a:r>
                  <a:rPr lang="en-US" altLang="zh-CN" dirty="0" smtClean="0"/>
                  <a:t>Why does the model classify a certain example to a certain class?</a:t>
                </a:r>
              </a:p>
              <a:p>
                <a:pPr lvl="2"/>
                <a:r>
                  <a:rPr lang="en-US" altLang="zh-CN" dirty="0" smtClean="0"/>
                  <a:t>Which part in the example causes the classification?</a:t>
                </a:r>
              </a:p>
              <a:p>
                <a:pPr lvl="2"/>
                <a:r>
                  <a:rPr lang="en-US" altLang="zh-CN" dirty="0" smtClean="0"/>
                  <a:t>…</a:t>
                </a:r>
              </a:p>
              <a:p>
                <a:pPr lvl="1"/>
                <a:r>
                  <a:rPr lang="en-US" altLang="zh-CN" dirty="0" smtClean="0"/>
                  <a:t>Robustness metrics.</a:t>
                </a:r>
              </a:p>
              <a:p>
                <a:pPr lvl="2"/>
                <a:r>
                  <a:rPr lang="en-US" altLang="zh-CN" dirty="0" smtClean="0"/>
                  <a:t>Fine granularity – Adversarial attack against single example.</a:t>
                </a:r>
              </a:p>
              <a:p>
                <a:pPr lvl="2"/>
                <a:r>
                  <a:rPr lang="en-US" altLang="zh-CN" dirty="0" smtClean="0"/>
                  <a:t>Coarse granularity – </a:t>
                </a:r>
                <a:r>
                  <a:rPr lang="en-US" altLang="zh-CN" dirty="0"/>
                  <a:t>A</a:t>
                </a:r>
                <a:r>
                  <a:rPr lang="en-US" altLang="zh-CN" dirty="0" smtClean="0"/>
                  <a:t>dversarial attack against test set.</a:t>
                </a:r>
              </a:p>
              <a:p>
                <a:pPr lvl="2"/>
                <a:r>
                  <a:rPr lang="en-US" altLang="zh-CN" dirty="0" smtClean="0"/>
                  <a:t>In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[1] Ian J. </a:t>
            </a:r>
            <a:r>
              <a:rPr lang="en-US" altLang="zh-CN" dirty="0" err="1"/>
              <a:t>Goodfellow</a:t>
            </a:r>
            <a:r>
              <a:rPr lang="en-US" altLang="zh-CN" dirty="0"/>
              <a:t>, Jonathon </a:t>
            </a:r>
            <a:r>
              <a:rPr lang="en-US" altLang="zh-CN" dirty="0" err="1"/>
              <a:t>Shlens</a:t>
            </a:r>
            <a:r>
              <a:rPr lang="en-US" altLang="zh-CN" dirty="0"/>
              <a:t>, Christian </a:t>
            </a:r>
            <a:r>
              <a:rPr lang="en-US" altLang="zh-CN" dirty="0" err="1"/>
              <a:t>Szegedy</a:t>
            </a:r>
            <a:r>
              <a:rPr lang="en-US" altLang="zh-CN" dirty="0"/>
              <a:t>. Explaining and Harnessing Adversarial Examples. ICLR (Poster) 2015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[2] Christian </a:t>
            </a:r>
            <a:r>
              <a:rPr lang="en-US" altLang="zh-CN" dirty="0" err="1"/>
              <a:t>Szegedy</a:t>
            </a:r>
            <a:r>
              <a:rPr lang="en-US" altLang="zh-CN" dirty="0"/>
              <a:t>, </a:t>
            </a:r>
            <a:r>
              <a:rPr lang="en-US" altLang="zh-CN" dirty="0" err="1"/>
              <a:t>Wojciech</a:t>
            </a:r>
            <a:r>
              <a:rPr lang="en-US" altLang="zh-CN" dirty="0"/>
              <a:t> </a:t>
            </a:r>
            <a:r>
              <a:rPr lang="en-US" altLang="zh-CN" dirty="0" err="1"/>
              <a:t>Zaremba</a:t>
            </a:r>
            <a:r>
              <a:rPr lang="en-US" altLang="zh-CN" dirty="0"/>
              <a:t>, Ilya </a:t>
            </a:r>
            <a:r>
              <a:rPr lang="en-US" altLang="zh-CN" dirty="0" err="1"/>
              <a:t>Sutskever</a:t>
            </a:r>
            <a:r>
              <a:rPr lang="en-US" altLang="zh-CN" dirty="0"/>
              <a:t>, Joan </a:t>
            </a:r>
            <a:r>
              <a:rPr lang="en-US" altLang="zh-CN" dirty="0" err="1"/>
              <a:t>Bruna</a:t>
            </a:r>
            <a:r>
              <a:rPr lang="en-US" altLang="zh-CN" dirty="0"/>
              <a:t>, </a:t>
            </a:r>
            <a:r>
              <a:rPr lang="en-US" altLang="zh-CN" dirty="0" err="1"/>
              <a:t>Dumitru</a:t>
            </a:r>
            <a:r>
              <a:rPr lang="en-US" altLang="zh-CN" dirty="0"/>
              <a:t> </a:t>
            </a:r>
            <a:r>
              <a:rPr lang="en-US" altLang="zh-CN" dirty="0" err="1"/>
              <a:t>Erhan</a:t>
            </a:r>
            <a:r>
              <a:rPr lang="en-US" altLang="zh-CN" dirty="0"/>
              <a:t>, Ian J. </a:t>
            </a:r>
            <a:r>
              <a:rPr lang="en-US" altLang="zh-CN" dirty="0" err="1"/>
              <a:t>Goodfellow</a:t>
            </a:r>
            <a:r>
              <a:rPr lang="en-US" altLang="zh-CN" dirty="0"/>
              <a:t>, Rob Fergus. Intriguing properties of neural networks. ICLR (Poster) 2014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[3] Zico </a:t>
            </a:r>
            <a:r>
              <a:rPr lang="en-US" altLang="zh-CN" dirty="0" err="1"/>
              <a:t>Kolter</a:t>
            </a:r>
            <a:r>
              <a:rPr lang="en-US" altLang="zh-CN" dirty="0"/>
              <a:t> and </a:t>
            </a:r>
            <a:r>
              <a:rPr lang="en-US" altLang="zh-CN" dirty="0" err="1"/>
              <a:t>Aleksander</a:t>
            </a:r>
            <a:r>
              <a:rPr lang="en-US" altLang="zh-CN" dirty="0"/>
              <a:t> </a:t>
            </a:r>
            <a:r>
              <a:rPr lang="en-US" altLang="zh-CN" dirty="0" err="1"/>
              <a:t>Madry</a:t>
            </a:r>
            <a:r>
              <a:rPr lang="en-US" altLang="zh-CN" dirty="0"/>
              <a:t>. Adversarial robustness: Theory and practice. </a:t>
            </a:r>
            <a:r>
              <a:rPr lang="en-US" altLang="zh-CN" dirty="0" err="1"/>
              <a:t>NeurIPS</a:t>
            </a:r>
            <a:r>
              <a:rPr lang="en-US" altLang="zh-CN" dirty="0"/>
              <a:t> (tutorial) 2018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[4] </a:t>
            </a:r>
            <a:r>
              <a:rPr lang="en-US" altLang="zh-CN" dirty="0" err="1"/>
              <a:t>Huangzhao</a:t>
            </a:r>
            <a:r>
              <a:rPr lang="en-US" altLang="zh-CN" dirty="0"/>
              <a:t> Zhang, </a:t>
            </a:r>
            <a:r>
              <a:rPr lang="en-US" altLang="zh-CN" dirty="0" err="1"/>
              <a:t>Hao</a:t>
            </a:r>
            <a:r>
              <a:rPr lang="en-US" altLang="zh-CN" dirty="0"/>
              <a:t> Zhou, Ning Miao, Lei Li. Generating Fluent Adversarial Examples for Natural Languages. ACL (short) 2019</a:t>
            </a:r>
          </a:p>
          <a:p>
            <a:pPr marL="0" indent="0">
              <a:buNone/>
            </a:pPr>
            <a:r>
              <a:rPr lang="en-US" altLang="zh-CN" dirty="0"/>
              <a:t>[5] </a:t>
            </a:r>
            <a:r>
              <a:rPr lang="en-US" altLang="zh-CN" dirty="0" err="1"/>
              <a:t>Moustafa</a:t>
            </a:r>
            <a:r>
              <a:rPr lang="en-US" altLang="zh-CN" dirty="0"/>
              <a:t> </a:t>
            </a:r>
            <a:r>
              <a:rPr lang="en-US" altLang="zh-CN" dirty="0" err="1"/>
              <a:t>Alzantot</a:t>
            </a:r>
            <a:r>
              <a:rPr lang="en-US" altLang="zh-CN" dirty="0"/>
              <a:t>, </a:t>
            </a:r>
            <a:r>
              <a:rPr lang="en-US" altLang="zh-CN" dirty="0" err="1"/>
              <a:t>Yash</a:t>
            </a:r>
            <a:r>
              <a:rPr lang="en-US" altLang="zh-CN" dirty="0"/>
              <a:t> Sharma, Ahmed </a:t>
            </a:r>
            <a:r>
              <a:rPr lang="en-US" altLang="zh-CN" dirty="0" err="1"/>
              <a:t>Elgohary</a:t>
            </a:r>
            <a:r>
              <a:rPr lang="en-US" altLang="zh-CN" dirty="0"/>
              <a:t>, Bo-</a:t>
            </a:r>
            <a:r>
              <a:rPr lang="en-US" altLang="zh-CN" dirty="0" err="1"/>
              <a:t>Jhang</a:t>
            </a:r>
            <a:r>
              <a:rPr lang="en-US" altLang="zh-CN" dirty="0"/>
              <a:t> Ho, Mani B. Srivastava, Kai-Wei Chang. Generating Natural Language Adversarial Examples. EMNLP (short) 2018</a:t>
            </a:r>
          </a:p>
          <a:p>
            <a:pPr marL="0" indent="0">
              <a:buNone/>
            </a:pPr>
            <a:r>
              <a:rPr lang="en-US" altLang="zh-CN" dirty="0"/>
              <a:t>[6] </a:t>
            </a:r>
            <a:r>
              <a:rPr lang="en-US" altLang="zh-CN" dirty="0" err="1"/>
              <a:t>Javid</a:t>
            </a:r>
            <a:r>
              <a:rPr lang="en-US" altLang="zh-CN" dirty="0"/>
              <a:t> </a:t>
            </a:r>
            <a:r>
              <a:rPr lang="en-US" altLang="zh-CN" dirty="0" err="1"/>
              <a:t>Ebrahimi</a:t>
            </a:r>
            <a:r>
              <a:rPr lang="en-US" altLang="zh-CN" dirty="0"/>
              <a:t>, </a:t>
            </a:r>
            <a:r>
              <a:rPr lang="en-US" altLang="zh-CN" dirty="0" err="1"/>
              <a:t>Anyi</a:t>
            </a:r>
            <a:r>
              <a:rPr lang="en-US" altLang="zh-CN" dirty="0"/>
              <a:t> Rao, Daniel Lowd, </a:t>
            </a:r>
            <a:r>
              <a:rPr lang="en-US" altLang="zh-CN" dirty="0" err="1"/>
              <a:t>Dejing</a:t>
            </a:r>
            <a:r>
              <a:rPr lang="en-US" altLang="zh-CN" dirty="0"/>
              <a:t> Dou. </a:t>
            </a:r>
            <a:r>
              <a:rPr lang="en-US" altLang="zh-CN" dirty="0" err="1"/>
              <a:t>HotFlip</a:t>
            </a:r>
            <a:r>
              <a:rPr lang="en-US" altLang="zh-CN" dirty="0"/>
              <a:t>: White-Box Adversarial Examples for Text Classification. ACL (poster) 2018</a:t>
            </a:r>
          </a:p>
          <a:p>
            <a:pPr marL="0" indent="0">
              <a:buNone/>
            </a:pPr>
            <a:r>
              <a:rPr lang="en-US" altLang="zh-CN" dirty="0"/>
              <a:t>[7] </a:t>
            </a:r>
            <a:r>
              <a:rPr lang="en-US" altLang="zh-CN" dirty="0" err="1"/>
              <a:t>Huangzhao</a:t>
            </a:r>
            <a:r>
              <a:rPr lang="en-US" altLang="zh-CN" dirty="0"/>
              <a:t> Zhang, </a:t>
            </a:r>
            <a:r>
              <a:rPr lang="en-US" altLang="zh-CN" dirty="0" err="1"/>
              <a:t>Zhuo</a:t>
            </a:r>
            <a:r>
              <a:rPr lang="en-US" altLang="zh-CN" dirty="0"/>
              <a:t> Li, Ge Li, Lei Ma, Yang Liu, </a:t>
            </a:r>
            <a:r>
              <a:rPr lang="en-US" altLang="zh-CN" dirty="0" err="1"/>
              <a:t>Zhi</a:t>
            </a:r>
            <a:r>
              <a:rPr lang="en-US" altLang="zh-CN" dirty="0"/>
              <a:t> </a:t>
            </a:r>
            <a:r>
              <a:rPr lang="en-US" altLang="zh-CN" dirty="0" err="1"/>
              <a:t>Jin</a:t>
            </a:r>
            <a:r>
              <a:rPr lang="en-US" altLang="zh-CN" dirty="0"/>
              <a:t>. Generating Adversarial Examples for Holding Robustness of Source Code Processing Models. AAAI (poster</a:t>
            </a:r>
            <a:r>
              <a:rPr lang="en-US" altLang="zh-CN"/>
              <a:t>) </a:t>
            </a:r>
            <a:r>
              <a:rPr lang="en-US" altLang="zh-CN" smtClean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0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Q&amp;A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笑脸 3"/>
          <p:cNvSpPr/>
          <p:nvPr/>
        </p:nvSpPr>
        <p:spPr>
          <a:xfrm>
            <a:off x="4848224" y="2748756"/>
            <a:ext cx="2505075" cy="2505075"/>
          </a:xfrm>
          <a:prstGeom prst="smileyFace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85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 smtClean="0"/>
              <a:t>THANK YOU!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4848224" y="2748756"/>
            <a:ext cx="2505075" cy="2505075"/>
          </a:xfrm>
          <a:prstGeom prst="smileyFace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5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Examples – a Teaser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 smtClean="0"/>
                  <a:t>DL (deep learning) models are effective and powerful.</a:t>
                </a:r>
                <a:endParaRPr lang="en-US" altLang="zh-CN" dirty="0"/>
              </a:p>
              <a:p>
                <a:r>
                  <a:rPr lang="en-US" altLang="zh-CN" dirty="0" smtClean="0"/>
                  <a:t>Imperceptible noise-like perturbations can mislead the DL model.</a:t>
                </a:r>
              </a:p>
              <a:p>
                <a:endParaRPr lang="en-US" altLang="zh-CN" dirty="0" smtClean="0"/>
              </a:p>
              <a:p>
                <a:r>
                  <a:rPr lang="en-US" altLang="zh-CN" dirty="0" err="1" smtClean="0"/>
                  <a:t>GoogLeNet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22 layers.</a:t>
                </a:r>
              </a:p>
              <a:p>
                <a:pPr lvl="1"/>
                <a:r>
                  <a:rPr lang="en-US" altLang="zh-CN" dirty="0" smtClean="0"/>
                  <a:t>ILSVRC14 Challenge No.1.</a:t>
                </a:r>
              </a:p>
              <a:p>
                <a:pPr lvl="1"/>
                <a:r>
                  <a:rPr lang="en-US" altLang="zh-CN" dirty="0"/>
                  <a:t>T</a:t>
                </a:r>
                <a:r>
                  <a:rPr lang="en-US" altLang="zh-CN" dirty="0" smtClean="0"/>
                  <a:t>op-5 6.67% error on ImageNet</a:t>
                </a:r>
              </a:p>
              <a:p>
                <a:r>
                  <a:rPr lang="en-US" altLang="zh-CN" dirty="0" smtClean="0"/>
                  <a:t>FGSM [1]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𝑝𝑒𝑟𝑡𝑢𝑟𝑏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≤0.007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Wrong prediction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952" y="3523882"/>
            <a:ext cx="5453848" cy="265308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71900" y="6533376"/>
            <a:ext cx="8372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[1] Ian J. </a:t>
            </a:r>
            <a:r>
              <a:rPr lang="en-US" altLang="zh-CN" sz="1200" dirty="0" err="1" smtClean="0"/>
              <a:t>Goodfellow</a:t>
            </a:r>
            <a:r>
              <a:rPr lang="en-US" altLang="zh-CN" sz="1200" dirty="0" smtClean="0"/>
              <a:t>, Jonathon </a:t>
            </a:r>
            <a:r>
              <a:rPr lang="en-US" altLang="zh-CN" sz="1200" dirty="0" err="1" smtClean="0"/>
              <a:t>Shlens</a:t>
            </a:r>
            <a:r>
              <a:rPr lang="en-US" altLang="zh-CN" sz="1200" dirty="0" smtClean="0"/>
              <a:t>, Christian </a:t>
            </a:r>
            <a:r>
              <a:rPr lang="en-US" altLang="zh-CN" sz="1200" dirty="0" err="1" smtClean="0"/>
              <a:t>Szegedy</a:t>
            </a:r>
            <a:r>
              <a:rPr lang="en-US" altLang="zh-CN" sz="1200" dirty="0" smtClean="0"/>
              <a:t>. Explaining and Harnessing Adversarial Examples. ICLR (Poster) 2015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67111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Examples – a Teaser (2)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Adversarial examples [2] – </a:t>
            </a:r>
          </a:p>
          <a:p>
            <a:pPr lvl="1"/>
            <a:r>
              <a:rPr lang="en-US" altLang="zh-CN" dirty="0" smtClean="0"/>
              <a:t>Mislead the target model to produce erroneous outputs.</a:t>
            </a:r>
          </a:p>
          <a:p>
            <a:pPr lvl="1"/>
            <a:r>
              <a:rPr lang="en-US" altLang="zh-CN" dirty="0" smtClean="0"/>
              <a:t>Imperceptible to human eyes (human beings regard the perturbed and the original examples as the same or a similar pair).</a:t>
            </a:r>
          </a:p>
          <a:p>
            <a:endParaRPr lang="zh-CN" altLang="en-US" dirty="0"/>
          </a:p>
        </p:txBody>
      </p:sp>
      <p:grpSp>
        <p:nvGrpSpPr>
          <p:cNvPr id="47" name="组合 46"/>
          <p:cNvGrpSpPr/>
          <p:nvPr/>
        </p:nvGrpSpPr>
        <p:grpSpPr>
          <a:xfrm>
            <a:off x="1986011" y="3617914"/>
            <a:ext cx="8219978" cy="2996518"/>
            <a:chOff x="1662210" y="3617914"/>
            <a:chExt cx="8219978" cy="299651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2"/>
            <a:srcRect l="8492" t="253" r="71191" b="58221"/>
            <a:stretch/>
          </p:blipFill>
          <p:spPr>
            <a:xfrm>
              <a:off x="2309813" y="3617914"/>
              <a:ext cx="1108075" cy="110172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2"/>
            <a:srcRect l="71248" t="-226" r="8435" b="58700"/>
            <a:stretch/>
          </p:blipFill>
          <p:spPr>
            <a:xfrm>
              <a:off x="2309812" y="5273678"/>
              <a:ext cx="1108075" cy="110172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860776" y="4796603"/>
              <a:ext cx="1027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Perturb</a:t>
              </a:r>
              <a:endParaRPr lang="zh-CN" altLang="en-US" sz="2000" dirty="0"/>
            </a:p>
          </p:txBody>
        </p:sp>
        <p:pic>
          <p:nvPicPr>
            <p:cNvPr id="1026" name="Picture 2" descr="User icon - Free download on Iconfind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8911" y="5273678"/>
              <a:ext cx="1101600" cy="11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直接箭头连接符 14"/>
            <p:cNvCxnSpPr/>
            <p:nvPr/>
          </p:nvCxnSpPr>
          <p:spPr>
            <a:xfrm>
              <a:off x="3538436" y="4146447"/>
              <a:ext cx="1711953" cy="1651632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3538963" y="5799352"/>
              <a:ext cx="1710899" cy="0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5396279" y="6245100"/>
              <a:ext cx="1526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Human being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/>
            <p:nvPr/>
          </p:nvCxnSpPr>
          <p:spPr>
            <a:xfrm flipV="1">
              <a:off x="3535890" y="4143901"/>
              <a:ext cx="1714499" cy="2546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3538436" y="4146447"/>
              <a:ext cx="1711953" cy="1654178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2863849" y="4825590"/>
              <a:ext cx="0" cy="342137"/>
            </a:xfrm>
            <a:prstGeom prst="straightConnector1">
              <a:avLst/>
            </a:prstGeom>
            <a:ln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/>
            <p:cNvSpPr txBox="1"/>
            <p:nvPr/>
          </p:nvSpPr>
          <p:spPr>
            <a:xfrm>
              <a:off x="5396279" y="4536161"/>
              <a:ext cx="1526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DL model</a:t>
              </a:r>
              <a:endParaRPr lang="zh-CN" altLang="en-US" dirty="0"/>
            </a:p>
          </p:txBody>
        </p:sp>
        <p:pic>
          <p:nvPicPr>
            <p:cNvPr id="1028" name="Picture 4" descr="Deep Learning Spread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90" t="16843" r="27282" b="64887"/>
            <a:stretch/>
          </p:blipFill>
          <p:spPr bwMode="auto">
            <a:xfrm>
              <a:off x="5365363" y="3801390"/>
              <a:ext cx="1588698" cy="734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右箭头 38"/>
            <p:cNvSpPr/>
            <p:nvPr/>
          </p:nvSpPr>
          <p:spPr>
            <a:xfrm>
              <a:off x="7197864" y="4030925"/>
              <a:ext cx="285750" cy="2756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右箭头 47"/>
            <p:cNvSpPr/>
            <p:nvPr/>
          </p:nvSpPr>
          <p:spPr>
            <a:xfrm>
              <a:off x="7197864" y="5660229"/>
              <a:ext cx="285750" cy="2756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7727418" y="3814831"/>
              <a:ext cx="19928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Upper: PANDA</a:t>
              </a:r>
            </a:p>
            <a:p>
              <a:r>
                <a:rPr lang="en-US" altLang="zh-CN" sz="2000" dirty="0" smtClean="0"/>
                <a:t>Lower: GIBBON</a:t>
              </a:r>
              <a:endParaRPr lang="zh-CN" altLang="en-US" sz="2000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727418" y="5598023"/>
              <a:ext cx="19928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All PANDA</a:t>
              </a:r>
              <a:endParaRPr lang="zh-CN" altLang="en-US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/>
                <p:cNvSpPr txBox="1"/>
                <p:nvPr/>
              </p:nvSpPr>
              <p:spPr>
                <a:xfrm>
                  <a:off x="9497198" y="3814831"/>
                  <a:ext cx="384990" cy="7309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√</m:t>
                        </m:r>
                      </m:oMath>
                    </m:oMathPara>
                  </a14:m>
                  <a:endParaRPr lang="en-US" altLang="zh-CN" sz="2000" dirty="0" smtClean="0">
                    <a:solidFill>
                      <a:schemeClr val="accent6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CN" alt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文本框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7198" y="3814831"/>
                  <a:ext cx="384990" cy="730906"/>
                </a:xfrm>
                <a:prstGeom prst="rect">
                  <a:avLst/>
                </a:prstGeom>
                <a:blipFill>
                  <a:blip r:embed="rId5"/>
                  <a:stretch>
                    <a:fillRect l="-9524" r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文本框 52"/>
            <p:cNvSpPr txBox="1"/>
            <p:nvPr/>
          </p:nvSpPr>
          <p:spPr>
            <a:xfrm rot="16200000">
              <a:off x="1477922" y="3820735"/>
              <a:ext cx="101490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Original</a:t>
              </a:r>
            </a:p>
            <a:p>
              <a:pPr algn="ctr"/>
              <a:r>
                <a:rPr lang="en-US" altLang="zh-CN" dirty="0" smtClean="0"/>
                <a:t>example</a:t>
              </a:r>
              <a:endParaRPr lang="zh-CN" altLang="en-US" dirty="0"/>
            </a:p>
          </p:txBody>
        </p:sp>
        <p:sp>
          <p:nvSpPr>
            <p:cNvPr id="54" name="文本框 53"/>
            <p:cNvSpPr txBox="1"/>
            <p:nvPr/>
          </p:nvSpPr>
          <p:spPr>
            <a:xfrm rot="16200000">
              <a:off x="1347270" y="5500904"/>
              <a:ext cx="12762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/>
                <a:t>Adversarial</a:t>
              </a:r>
            </a:p>
            <a:p>
              <a:pPr algn="ctr"/>
              <a:r>
                <a:rPr lang="en-US" altLang="zh-CN" dirty="0" smtClean="0"/>
                <a:t>example</a:t>
              </a:r>
              <a:endParaRPr lang="zh-CN" altLang="en-US" dirty="0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542925" y="6533376"/>
            <a:ext cx="11601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[2] Christian </a:t>
            </a:r>
            <a:r>
              <a:rPr lang="en-US" altLang="zh-CN" sz="1200" dirty="0" err="1" smtClean="0"/>
              <a:t>Szegedy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Wojciech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Zaremba</a:t>
            </a:r>
            <a:r>
              <a:rPr lang="en-US" altLang="zh-CN" sz="1200" dirty="0" smtClean="0"/>
              <a:t>, Ilya </a:t>
            </a:r>
            <a:r>
              <a:rPr lang="en-US" altLang="zh-CN" sz="1200" dirty="0" err="1" smtClean="0"/>
              <a:t>Sutskever</a:t>
            </a:r>
            <a:r>
              <a:rPr lang="en-US" altLang="zh-CN" sz="1200" dirty="0" smtClean="0"/>
              <a:t>, Joan </a:t>
            </a:r>
            <a:r>
              <a:rPr lang="en-US" altLang="zh-CN" sz="1200" dirty="0" err="1" smtClean="0"/>
              <a:t>Bruna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Dumitru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Erhan</a:t>
            </a:r>
            <a:r>
              <a:rPr lang="en-US" altLang="zh-CN" sz="1200" dirty="0" smtClean="0"/>
              <a:t>, Ian J. </a:t>
            </a:r>
            <a:r>
              <a:rPr lang="en-US" altLang="zh-CN" sz="1200" dirty="0" err="1" smtClean="0"/>
              <a:t>Goodfellow</a:t>
            </a:r>
            <a:r>
              <a:rPr lang="en-US" altLang="zh-CN" sz="1200" dirty="0" smtClean="0"/>
              <a:t>, Rob Fergus. Intriguing properties of neural networks. ICLR (Poster) 2014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9951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Examples – a Teaser (3)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0" dirty="0" smtClean="0"/>
                  <a:t>Adversarial attack – </a:t>
                </a:r>
              </a:p>
              <a:p>
                <a:pPr lvl="1"/>
                <a:r>
                  <a:rPr lang="en-US" altLang="zh-CN" b="0" dirty="0" smtClean="0"/>
                  <a:t>The process to generate adversarial examples.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 smtClean="0"/>
              </a:p>
              <a:p>
                <a:pPr lvl="1"/>
                <a:r>
                  <a:rPr lang="en-US" altLang="zh-CN" b="0" dirty="0" smtClean="0"/>
                  <a:t>Existence of </a:t>
                </a:r>
                <a:r>
                  <a:rPr lang="en-US" altLang="zh-CN" dirty="0"/>
                  <a:t>a</a:t>
                </a:r>
                <a:r>
                  <a:rPr lang="en-US" altLang="zh-CN" dirty="0" smtClean="0"/>
                  <a:t>dversarial examples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Non-robustness of the DL models</a:t>
                </a:r>
                <a:endParaRPr lang="en-US" altLang="zh-CN" dirty="0"/>
              </a:p>
              <a:p>
                <a:r>
                  <a:rPr lang="en-US" altLang="zh-CN" dirty="0" smtClean="0"/>
                  <a:t>Adversarial training – </a:t>
                </a:r>
              </a:p>
              <a:p>
                <a:pPr lvl="1"/>
                <a:r>
                  <a:rPr lang="en-US" altLang="zh-CN" dirty="0" smtClean="0"/>
                  <a:t>Training process with consideration of the adversarial perturbations.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r>
                  <a:rPr lang="en-US" altLang="zh-CN" dirty="0" smtClean="0"/>
                  <a:t>Training under worst adversarial perturbation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Better robustness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文本框 55"/>
          <p:cNvSpPr txBox="1"/>
          <p:nvPr/>
        </p:nvSpPr>
        <p:spPr>
          <a:xfrm>
            <a:off x="5019675" y="6533376"/>
            <a:ext cx="7124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[3] Zico </a:t>
            </a:r>
            <a:r>
              <a:rPr lang="en-US" altLang="zh-CN" sz="1200" dirty="0" err="1" smtClean="0"/>
              <a:t>Kolter</a:t>
            </a:r>
            <a:r>
              <a:rPr lang="en-US" altLang="zh-CN" sz="1200" dirty="0" smtClean="0"/>
              <a:t> and </a:t>
            </a:r>
            <a:r>
              <a:rPr lang="en-US" altLang="zh-CN" sz="1200" dirty="0" err="1" smtClean="0"/>
              <a:t>Aleksander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Madry</a:t>
            </a:r>
            <a:r>
              <a:rPr lang="en-US" altLang="zh-CN" sz="1200" dirty="0" smtClean="0"/>
              <a:t>. Adversarial robustness: Theory and practice. </a:t>
            </a:r>
            <a:r>
              <a:rPr lang="en-US" altLang="zh-CN" sz="1200" dirty="0" err="1" smtClean="0"/>
              <a:t>NeurIPS</a:t>
            </a:r>
            <a:r>
              <a:rPr lang="en-US" altLang="zh-CN" sz="1200" dirty="0" smtClean="0"/>
              <a:t> (tutorial) 2018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9210676" y="1690688"/>
                <a:ext cx="2933700" cy="1029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Traditional training –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676" y="1690688"/>
                <a:ext cx="2933700" cy="1029834"/>
              </a:xfrm>
              <a:prstGeom prst="rect">
                <a:avLst/>
              </a:prstGeom>
              <a:blipFill>
                <a:blip r:embed="rId3"/>
                <a:stretch>
                  <a:fillRect l="-3326" t="-4142" r="-1663" b="-2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35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Adversarial examples – a teaser</a:t>
            </a:r>
          </a:p>
          <a:p>
            <a:r>
              <a:rPr lang="en-US" altLang="zh-CN" dirty="0" smtClean="0"/>
              <a:t>Adversary in source code processing</a:t>
            </a:r>
          </a:p>
          <a:p>
            <a:r>
              <a:rPr lang="en-US" altLang="zh-CN" dirty="0" smtClean="0"/>
              <a:t>Metropolis-Hastings modifier</a:t>
            </a:r>
          </a:p>
          <a:p>
            <a:r>
              <a:rPr lang="en-US" altLang="zh-CN" dirty="0" smtClean="0"/>
              <a:t>Current work &amp; Future 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16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Adversary in Source Code </a:t>
            </a:r>
            <a:r>
              <a:rPr lang="en-US" altLang="zh-CN" dirty="0"/>
              <a:t>P</a:t>
            </a:r>
            <a:r>
              <a:rPr lang="en-US" altLang="zh-CN" dirty="0" smtClean="0"/>
              <a:t>rocessing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processing (discrete) – </a:t>
            </a:r>
          </a:p>
          <a:p>
            <a:pPr lvl="1"/>
            <a:r>
              <a:rPr lang="en-US" altLang="zh-CN" dirty="0" smtClean="0"/>
              <a:t>Natural language processing (NLP)</a:t>
            </a:r>
          </a:p>
          <a:p>
            <a:pPr lvl="2"/>
            <a:r>
              <a:rPr lang="en-US" altLang="zh-CN" dirty="0" smtClean="0"/>
              <a:t>Sentimental analysis, language modeling, machine translation, …</a:t>
            </a:r>
          </a:p>
          <a:p>
            <a:pPr lvl="1"/>
            <a:r>
              <a:rPr lang="en-US" altLang="zh-CN" dirty="0" smtClean="0"/>
              <a:t>Source code processing</a:t>
            </a:r>
          </a:p>
          <a:p>
            <a:pPr lvl="2"/>
            <a:r>
              <a:rPr lang="en-US" altLang="zh-CN" dirty="0" smtClean="0"/>
              <a:t>Code functionality analysis, code completion, comment generation, …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LSTM binary sentimental classifier</a:t>
            </a:r>
          </a:p>
          <a:p>
            <a:pPr lvl="1"/>
            <a:r>
              <a:rPr lang="en-US" altLang="zh-CN" dirty="0" smtClean="0"/>
              <a:t>83.1% test accuracy on IMDB.</a:t>
            </a:r>
            <a:endParaRPr lang="en-US" altLang="zh-CN" dirty="0"/>
          </a:p>
          <a:p>
            <a:r>
              <a:rPr lang="en-US" altLang="zh-CN" dirty="0" smtClean="0"/>
              <a:t>MHA [4] – Word rep/ins/del</a:t>
            </a:r>
          </a:p>
          <a:p>
            <a:pPr lvl="1"/>
            <a:r>
              <a:rPr lang="en-US" altLang="zh-CN" dirty="0" smtClean="0"/>
              <a:t>0.1% accuracy under attack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685" y="4562475"/>
            <a:ext cx="3720116" cy="161448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314701" y="6533376"/>
            <a:ext cx="88296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[4] </a:t>
            </a:r>
            <a:r>
              <a:rPr lang="en-US" altLang="zh-CN" sz="1200" dirty="0" err="1" smtClean="0"/>
              <a:t>Huangzhao</a:t>
            </a:r>
            <a:r>
              <a:rPr lang="en-US" altLang="zh-CN" sz="1200" dirty="0" smtClean="0"/>
              <a:t> Zhang, </a:t>
            </a:r>
            <a:r>
              <a:rPr lang="en-US" altLang="zh-CN" sz="1200" dirty="0" err="1" smtClean="0"/>
              <a:t>Hao</a:t>
            </a:r>
            <a:r>
              <a:rPr lang="en-US" altLang="zh-CN" sz="1200" dirty="0" smtClean="0"/>
              <a:t> Zhou, Ning Miao, Lei Li. Generating Fluent Adversarial Examples for Natural Languages. ACL (short) 2019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5660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Adversary in Source Code Processing (2)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Challenges in discrete sequence processing – </a:t>
                </a:r>
              </a:p>
              <a:p>
                <a:pPr lvl="1"/>
                <a:r>
                  <a:rPr lang="en-US" altLang="zh-CN" dirty="0" smtClean="0"/>
                  <a:t>Discreteness – Contradiction to gradient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Low efficiency</a:t>
                </a:r>
              </a:p>
              <a:p>
                <a:pPr lvl="1"/>
                <a:r>
                  <a:rPr lang="en-US" altLang="zh-CN" dirty="0" smtClean="0"/>
                  <a:t>Semantic similarity – Limitation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Missing of constraints</a:t>
                </a:r>
              </a:p>
              <a:p>
                <a:r>
                  <a:rPr lang="en-US" altLang="zh-CN" dirty="0" smtClean="0"/>
                  <a:t>Challenges in source code processing – </a:t>
                </a:r>
              </a:p>
              <a:p>
                <a:pPr lvl="1"/>
                <a:r>
                  <a:rPr lang="en-US" altLang="zh-CN" dirty="0" smtClean="0"/>
                  <a:t>All of above</a:t>
                </a:r>
              </a:p>
              <a:p>
                <a:pPr lvl="1"/>
                <a:r>
                  <a:rPr lang="en-US" altLang="zh-CN" dirty="0" smtClean="0"/>
                  <a:t>Correctness – Compilation rules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 smtClean="0"/>
                  <a:t> Very rigid constraints</a:t>
                </a:r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65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Adversary in Source Code Processing (3)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Adversarial attack approaches in NLP</a:t>
            </a:r>
          </a:p>
          <a:p>
            <a:pPr lvl="1"/>
            <a:r>
              <a:rPr lang="en-US" altLang="zh-CN" dirty="0" smtClean="0"/>
              <a:t>Genetic attack [5] – Black-box population-based word replacement.</a:t>
            </a:r>
          </a:p>
          <a:p>
            <a:pPr lvl="1"/>
            <a:r>
              <a:rPr lang="en-US" altLang="zh-CN" dirty="0" err="1" smtClean="0"/>
              <a:t>Hotflip</a:t>
            </a:r>
            <a:r>
              <a:rPr lang="en-US" altLang="zh-CN" dirty="0" smtClean="0"/>
              <a:t> [6] – Gradient-based character replacement.</a:t>
            </a:r>
          </a:p>
          <a:p>
            <a:pPr lvl="1"/>
            <a:r>
              <a:rPr lang="en-US" altLang="zh-CN" smtClean="0"/>
              <a:t>M-H </a:t>
            </a:r>
            <a:r>
              <a:rPr lang="en-US" altLang="zh-CN" dirty="0" smtClean="0"/>
              <a:t>attack [4] – Metropolis-Hastings-based gradient-incorporated word insertion / deletion / replacement.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Correctness still cannot be ensured.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0525" y="6164044"/>
            <a:ext cx="11753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[4] </a:t>
            </a:r>
            <a:r>
              <a:rPr lang="en-US" altLang="zh-CN" sz="1200" dirty="0" err="1" smtClean="0"/>
              <a:t>Huangzhao</a:t>
            </a:r>
            <a:r>
              <a:rPr lang="en-US" altLang="zh-CN" sz="1200" dirty="0" smtClean="0"/>
              <a:t> Zhang, </a:t>
            </a:r>
            <a:r>
              <a:rPr lang="en-US" altLang="zh-CN" sz="1200" dirty="0" err="1" smtClean="0"/>
              <a:t>Hao</a:t>
            </a:r>
            <a:r>
              <a:rPr lang="en-US" altLang="zh-CN" sz="1200" dirty="0" smtClean="0"/>
              <a:t> Zhou, Ning Miao, Lei Li. Generating Fluent Adversarial Examples for Natural Languages. ACL (short) 2019</a:t>
            </a:r>
          </a:p>
          <a:p>
            <a:r>
              <a:rPr lang="en-US" altLang="zh-CN" sz="1200" dirty="0" smtClean="0"/>
              <a:t>[5] </a:t>
            </a:r>
            <a:r>
              <a:rPr lang="en-US" altLang="zh-CN" sz="1200" dirty="0" err="1" smtClean="0"/>
              <a:t>Moustafa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Alzantot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Yash</a:t>
            </a:r>
            <a:r>
              <a:rPr lang="en-US" altLang="zh-CN" sz="1200" dirty="0" smtClean="0"/>
              <a:t> Sharma, Ahmed </a:t>
            </a:r>
            <a:r>
              <a:rPr lang="en-US" altLang="zh-CN" sz="1200" dirty="0" err="1" smtClean="0"/>
              <a:t>Elgohary</a:t>
            </a:r>
            <a:r>
              <a:rPr lang="en-US" altLang="zh-CN" sz="1200" dirty="0" smtClean="0"/>
              <a:t>, Bo-</a:t>
            </a:r>
            <a:r>
              <a:rPr lang="en-US" altLang="zh-CN" sz="1200" dirty="0" err="1" smtClean="0"/>
              <a:t>Jhang</a:t>
            </a:r>
            <a:r>
              <a:rPr lang="en-US" altLang="zh-CN" sz="1200" dirty="0" smtClean="0"/>
              <a:t> Ho, Mani B. Srivastava, Kai-Wei Chang. Generating Natural Language Adversarial Examples. EMNLP (short) 2018</a:t>
            </a:r>
          </a:p>
          <a:p>
            <a:r>
              <a:rPr lang="en-US" altLang="zh-CN" sz="1200" dirty="0" smtClean="0"/>
              <a:t>[6] </a:t>
            </a:r>
            <a:r>
              <a:rPr lang="en-US" altLang="zh-CN" sz="1200" dirty="0" err="1" smtClean="0"/>
              <a:t>Javid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Ebrahimi</a:t>
            </a:r>
            <a:r>
              <a:rPr lang="en-US" altLang="zh-CN" sz="1200" dirty="0" smtClean="0"/>
              <a:t>, </a:t>
            </a:r>
            <a:r>
              <a:rPr lang="en-US" altLang="zh-CN" sz="1200" dirty="0" err="1" smtClean="0"/>
              <a:t>Anyi</a:t>
            </a:r>
            <a:r>
              <a:rPr lang="en-US" altLang="zh-CN" sz="1200" dirty="0" smtClean="0"/>
              <a:t> Rao, Daniel Lowd, </a:t>
            </a:r>
            <a:r>
              <a:rPr lang="en-US" altLang="zh-CN" sz="1200" dirty="0" err="1" smtClean="0"/>
              <a:t>Dejing</a:t>
            </a:r>
            <a:r>
              <a:rPr lang="en-US" altLang="zh-CN" sz="1200" dirty="0" smtClean="0"/>
              <a:t> Dou. </a:t>
            </a:r>
            <a:r>
              <a:rPr lang="en-US" altLang="zh-CN" sz="1200" dirty="0" err="1" smtClean="0"/>
              <a:t>HotFlip</a:t>
            </a:r>
            <a:r>
              <a:rPr lang="en-US" altLang="zh-CN" sz="1200" dirty="0" smtClean="0"/>
              <a:t>: White-Box Adversarial Examples for Text Classification. ACL (poster) 2018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8801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Metropolis-Hastings modifier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81825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Metropolis-Hastings modifier [7] – </a:t>
            </a:r>
          </a:p>
          <a:p>
            <a:pPr lvl="1"/>
            <a:r>
              <a:rPr lang="en-US" altLang="zh-CN" dirty="0" smtClean="0"/>
              <a:t>Iterative identifier renaming.</a:t>
            </a:r>
          </a:p>
          <a:p>
            <a:pPr lvl="1"/>
            <a:r>
              <a:rPr lang="en-US" altLang="zh-CN" dirty="0" smtClean="0"/>
              <a:t>Renaming in the manner of M-H.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 smtClean="0"/>
              <a:t>ASTNN model</a:t>
            </a:r>
          </a:p>
          <a:p>
            <a:pPr lvl="1"/>
            <a:r>
              <a:rPr lang="en-US" altLang="zh-CN" dirty="0" smtClean="0"/>
              <a:t>98.2% test accuracy on OJ.</a:t>
            </a:r>
          </a:p>
          <a:p>
            <a:r>
              <a:rPr lang="en-US" altLang="zh-CN" dirty="0" smtClean="0"/>
              <a:t>MHM</a:t>
            </a:r>
          </a:p>
          <a:p>
            <a:pPr lvl="1"/>
            <a:r>
              <a:rPr lang="en-US" altLang="zh-CN" dirty="0" smtClean="0"/>
              <a:t>92.1% originally correct examples are erroneously classified on OJ after attack.</a:t>
            </a:r>
            <a:endParaRPr lang="en-US" altLang="zh-CN" dirty="0"/>
          </a:p>
          <a:p>
            <a:endParaRPr lang="en-US" altLang="zh-CN" dirty="0" smtClean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989" y="2409108"/>
            <a:ext cx="3432811" cy="376785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23875" y="6523794"/>
            <a:ext cx="11620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[7] </a:t>
            </a:r>
            <a:r>
              <a:rPr lang="en-US" altLang="zh-CN" sz="1200" dirty="0" err="1" smtClean="0"/>
              <a:t>Huangzhao</a:t>
            </a:r>
            <a:r>
              <a:rPr lang="en-US" altLang="zh-CN" sz="1200" dirty="0" smtClean="0"/>
              <a:t> Zhang, </a:t>
            </a:r>
            <a:r>
              <a:rPr lang="en-US" altLang="zh-CN" sz="1200" dirty="0" err="1" smtClean="0"/>
              <a:t>Zhuo</a:t>
            </a:r>
            <a:r>
              <a:rPr lang="en-US" altLang="zh-CN" sz="1200" dirty="0" smtClean="0"/>
              <a:t> Li, Ge Li, Lei Ma, Yang Liu, </a:t>
            </a:r>
            <a:r>
              <a:rPr lang="en-US" altLang="zh-CN" sz="1200" dirty="0" err="1" smtClean="0"/>
              <a:t>Zhi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Jin</a:t>
            </a:r>
            <a:r>
              <a:rPr lang="en-US" altLang="zh-CN" sz="1200" dirty="0" smtClean="0"/>
              <a:t>. Generating Adversarial Examples for Holding Robustness of Source Code Processing Models. AAAI (poster) 2020</a:t>
            </a:r>
            <a:endParaRPr lang="zh-CN" altLang="en-US" sz="12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873" y="1023144"/>
            <a:ext cx="3436927" cy="129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17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1407</Words>
  <Application>Microsoft Office PowerPoint</Application>
  <PresentationFormat>宽屏</PresentationFormat>
  <Paragraphs>143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等线</vt:lpstr>
      <vt:lpstr>等线 Light</vt:lpstr>
      <vt:lpstr>Arial</vt:lpstr>
      <vt:lpstr>Cambria Math</vt:lpstr>
      <vt:lpstr>Office 主题​​</vt:lpstr>
      <vt:lpstr>Adversarial examples in Source Code Processing</vt:lpstr>
      <vt:lpstr>Adversarial Examples – a Teaser</vt:lpstr>
      <vt:lpstr>Adversarial Examples – a Teaser (2)</vt:lpstr>
      <vt:lpstr>Adversarial Examples – a Teaser (3)</vt:lpstr>
      <vt:lpstr>Overview</vt:lpstr>
      <vt:lpstr>Adversary in Source Code Processing</vt:lpstr>
      <vt:lpstr>Adversary in Source Code Processing (2)</vt:lpstr>
      <vt:lpstr>Adversary in Source Code Processing (3)</vt:lpstr>
      <vt:lpstr>Metropolis-Hastings modifier</vt:lpstr>
      <vt:lpstr>Metropolis-Hastings modifier (2)</vt:lpstr>
      <vt:lpstr>Metropolis-Hastings modifier (3)</vt:lpstr>
      <vt:lpstr>Current Work &amp; Future Work</vt:lpstr>
      <vt:lpstr>Current Work &amp; Future Work (2)</vt:lpstr>
      <vt:lpstr>References</vt:lpstr>
      <vt:lpstr>Q&amp;A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Learning for Source Code Processing</dc:title>
  <dc:creator>LENOVO</dc:creator>
  <cp:lastModifiedBy>LENOVO</cp:lastModifiedBy>
  <cp:revision>26</cp:revision>
  <dcterms:created xsi:type="dcterms:W3CDTF">2020-11-18T08:37:36Z</dcterms:created>
  <dcterms:modified xsi:type="dcterms:W3CDTF">2020-11-30T07:58:44Z</dcterms:modified>
</cp:coreProperties>
</file>