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9" r:id="rId24"/>
    <p:sldId id="280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49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1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0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6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4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70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A95D-4FA0-4834-968C-AF0EDF9822A9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D670-50AE-4255-A4DC-A6AD57116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85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Combinatorial Adversarial Attack through Particle Swarm Optimization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Huangzhao</a:t>
            </a:r>
            <a:r>
              <a:rPr lang="en-US" altLang="zh-CN" dirty="0" smtClean="0"/>
              <a:t> Zhang,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2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PSO-base Adversarial Attack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Initialize</a:t>
                </a:r>
              </a:p>
              <a:p>
                <a:pPr lvl="1"/>
                <a:r>
                  <a:rPr lang="en-US" altLang="zh-CN" dirty="0" smtClean="0"/>
                  <a:t>Position – Randomly substitute one word of the original input.</a:t>
                </a:r>
              </a:p>
              <a:p>
                <a:pPr lvl="1"/>
                <a:r>
                  <a:rPr lang="en-US" altLang="zh-CN" dirty="0" smtClean="0"/>
                  <a:t>Velocity – Random initialized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Record – The same as the original PSO.</a:t>
                </a:r>
              </a:p>
              <a:p>
                <a:r>
                  <a:rPr lang="en-US" altLang="zh-CN" dirty="0" smtClean="0"/>
                  <a:t>Terminate – The victim model gives desirable erroneous outputs.</a:t>
                </a:r>
              </a:p>
              <a:p>
                <a:r>
                  <a:rPr lang="en-US" altLang="zh-CN" dirty="0" smtClean="0"/>
                  <a:t>Update – Discrete search.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4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PSO-base Adversarial Attack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Update – Discrete search.</a:t>
                </a:r>
              </a:p>
              <a:p>
                <a:pPr lvl="1"/>
                <a:r>
                  <a:rPr lang="en-US" altLang="zh-CN" dirty="0" smtClean="0"/>
                  <a:t>Velocity.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Decreasing inertia weight.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53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PSO-base Adversarial Attack (4)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 smtClean="0"/>
                  <a:t>Update – Discrete search.</a:t>
                </a:r>
              </a:p>
              <a:p>
                <a:pPr lvl="1"/>
                <a:r>
                  <a:rPr lang="en-US" altLang="zh-CN" dirty="0" smtClean="0"/>
                  <a:t>Position – Individual step + global step + mutation.</a:t>
                </a:r>
              </a:p>
              <a:p>
                <a:pPr lvl="2"/>
                <a:r>
                  <a:rPr lang="en-US" altLang="zh-CN" dirty="0" smtClean="0"/>
                  <a:t>Individual step – The particle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determines whether to moves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move;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not to move.</a:t>
                </a:r>
              </a:p>
              <a:p>
                <a:pPr lvl="3"/>
                <a:r>
                  <a:rPr lang="en-US" altLang="zh-CN" dirty="0" smtClean="0"/>
                  <a:t>If move, substitute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 according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smtClean="0"/>
                  <a:t>Global step – The particle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determines whether to moves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altLang="zh-CN" dirty="0" smtClean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move;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zh-CN" dirty="0" smtClean="0"/>
                  <a:t> not to move.</a:t>
                </a:r>
              </a:p>
              <a:p>
                <a:pPr lvl="3"/>
                <a:r>
                  <a:rPr lang="en-US" altLang="zh-CN" dirty="0" smtClean="0"/>
                  <a:t>If move, substitute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 smtClean="0"/>
                  <a:t> according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  <a:p>
                <a:pPr lvl="2"/>
                <a:r>
                  <a:rPr lang="en-US" altLang="zh-CN" dirty="0" smtClean="0"/>
                  <a:t>Mutation – The particle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is mutated according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𝐸𝐷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Decreasing movement probability.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Settings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Datasets.</a:t>
            </a:r>
          </a:p>
          <a:p>
            <a:pPr lvl="1"/>
            <a:r>
              <a:rPr lang="en-US" altLang="zh-CN" dirty="0" smtClean="0"/>
              <a:t>Binary sentimental classification – IMDB, SST-2.</a:t>
            </a:r>
          </a:p>
          <a:p>
            <a:pPr lvl="1"/>
            <a:r>
              <a:rPr lang="en-US" altLang="zh-CN" dirty="0" smtClean="0"/>
              <a:t>Natural language inference – SNLI.</a:t>
            </a:r>
            <a:endParaRPr lang="zh-CN" altLang="en-US" dirty="0" smtClean="0"/>
          </a:p>
          <a:p>
            <a:r>
              <a:rPr lang="en-US" altLang="zh-CN" dirty="0" smtClean="0"/>
              <a:t>Victim models – </a:t>
            </a:r>
            <a:r>
              <a:rPr lang="en-US" altLang="zh-CN" dirty="0" err="1" smtClean="0"/>
              <a:t>BiLSTM</a:t>
            </a:r>
            <a:r>
              <a:rPr lang="en-US" altLang="zh-CN" dirty="0"/>
              <a:t> </a:t>
            </a:r>
            <a:r>
              <a:rPr lang="en-US" altLang="zh-CN" dirty="0" smtClean="0"/>
              <a:t>and BERT-base.</a:t>
            </a:r>
          </a:p>
          <a:p>
            <a:r>
              <a:rPr lang="en-US" altLang="zh-CN" dirty="0" smtClean="0"/>
              <a:t>Baselines.</a:t>
            </a:r>
            <a:endParaRPr lang="en-US" altLang="zh-CN" dirty="0"/>
          </a:p>
          <a:p>
            <a:pPr lvl="1"/>
            <a:r>
              <a:rPr lang="en-US" altLang="zh-CN" dirty="0" smtClean="0"/>
              <a:t>Genetic Attack – Embedding/LM + Genetic.</a:t>
            </a:r>
          </a:p>
          <a:p>
            <a:pPr lvl="1"/>
            <a:r>
              <a:rPr lang="en-US" altLang="zh-CN" dirty="0" smtClean="0"/>
              <a:t>PWWS – Synonym + Greedy.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53" y="5054546"/>
            <a:ext cx="6427894" cy="16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Metrics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Success rate</a:t>
            </a:r>
          </a:p>
          <a:p>
            <a:r>
              <a:rPr lang="en-US" altLang="zh-CN" dirty="0" smtClean="0"/>
              <a:t>Validity</a:t>
            </a:r>
          </a:p>
          <a:p>
            <a:r>
              <a:rPr lang="en-US" altLang="zh-CN" dirty="0" smtClean="0"/>
              <a:t>Quality</a:t>
            </a:r>
          </a:p>
          <a:p>
            <a:pPr lvl="1"/>
            <a:r>
              <a:rPr lang="en-US" altLang="zh-CN" dirty="0" smtClean="0"/>
              <a:t>Modification – Edit distance.</a:t>
            </a:r>
          </a:p>
          <a:p>
            <a:pPr lvl="1"/>
            <a:r>
              <a:rPr lang="en-US" altLang="zh-CN" dirty="0" smtClean="0"/>
              <a:t>Grammaticality – </a:t>
            </a:r>
            <a:r>
              <a:rPr lang="en-US" altLang="zh-CN" dirty="0" err="1" smtClean="0"/>
              <a:t>LanguageTool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Fluency – GPT-2</a:t>
            </a:r>
          </a:p>
          <a:p>
            <a:pPr lvl="1"/>
            <a:r>
              <a:rPr lang="en-US" altLang="zh-CN" dirty="0" err="1" smtClean="0"/>
              <a:t>Naturality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800" y="2810620"/>
            <a:ext cx="3600000" cy="23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6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800" y="2288885"/>
            <a:ext cx="7200000" cy="34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28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0" y="2444211"/>
            <a:ext cx="10800000" cy="311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800" y="1865542"/>
            <a:ext cx="5400000" cy="42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0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Analyses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1493239"/>
            <a:ext cx="5040000" cy="468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1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Analyses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1655012"/>
            <a:ext cx="5040000" cy="45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690688"/>
            <a:ext cx="11220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28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Analyses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1833047"/>
            <a:ext cx="5040000" cy="43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5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Analyses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00" y="3379850"/>
            <a:ext cx="5040000" cy="27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01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 Analyses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75" y="2052638"/>
            <a:ext cx="5534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9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CodeBERT</a:t>
            </a:r>
            <a:r>
              <a:rPr lang="en-US" altLang="zh-CN" dirty="0" smtClean="0"/>
              <a:t>-Attack on OJ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ID substitution against </a:t>
            </a:r>
            <a:r>
              <a:rPr lang="en-US" altLang="zh-CN" dirty="0" err="1" smtClean="0"/>
              <a:t>CodeBERT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MHM – 8.04%</a:t>
            </a:r>
          </a:p>
          <a:p>
            <a:pPr lvl="1"/>
            <a:r>
              <a:rPr lang="en-US" altLang="zh-CN" dirty="0" smtClean="0"/>
              <a:t>CBA – 11.58%</a:t>
            </a:r>
          </a:p>
          <a:p>
            <a:pPr lvl="1"/>
            <a:r>
              <a:rPr lang="en-US" altLang="zh-CN" dirty="0" smtClean="0"/>
              <a:t>SACBA – 13.48%</a:t>
            </a:r>
          </a:p>
          <a:p>
            <a:r>
              <a:rPr lang="en-US" altLang="zh-CN" dirty="0" smtClean="0"/>
              <a:t>ID substitution against LSTM</a:t>
            </a:r>
          </a:p>
          <a:p>
            <a:pPr lvl="1"/>
            <a:r>
              <a:rPr lang="en-US" altLang="zh-CN" dirty="0" smtClean="0"/>
              <a:t>MHM – </a:t>
            </a:r>
            <a:r>
              <a:rPr lang="en-US" altLang="zh-CN" dirty="0"/>
              <a:t>29.58</a:t>
            </a:r>
            <a:r>
              <a:rPr lang="en-US" altLang="zh-CN" dirty="0" smtClean="0"/>
              <a:t>%</a:t>
            </a:r>
          </a:p>
          <a:p>
            <a:pPr lvl="1"/>
            <a:r>
              <a:rPr lang="en-US" altLang="zh-CN" dirty="0" smtClean="0"/>
              <a:t>CBA – 34.92%</a:t>
            </a:r>
          </a:p>
          <a:p>
            <a:pPr lvl="1"/>
            <a:r>
              <a:rPr lang="en-US" altLang="zh-CN" dirty="0" smtClean="0"/>
              <a:t>SACBA – 36.20%</a:t>
            </a:r>
          </a:p>
          <a:p>
            <a:r>
              <a:rPr lang="en-US" altLang="zh-CN" dirty="0" smtClean="0"/>
              <a:t>ID substitution against </a:t>
            </a:r>
            <a:r>
              <a:rPr lang="en-US" altLang="zh-CN" dirty="0" err="1" smtClean="0"/>
              <a:t>CodeBERT</a:t>
            </a:r>
            <a:r>
              <a:rPr lang="en-US" altLang="zh-CN" dirty="0" smtClean="0"/>
              <a:t> (with RTD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smtClean="0"/>
              <a:t>CBA – 35.12%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SACBA – 36.25%</a:t>
            </a:r>
          </a:p>
          <a:p>
            <a:r>
              <a:rPr lang="en-US" altLang="zh-CN" dirty="0" smtClean="0"/>
              <a:t>CMP swapping against </a:t>
            </a:r>
            <a:r>
              <a:rPr lang="en-US" altLang="zh-CN" dirty="0" err="1" smtClean="0"/>
              <a:t>CodeBERT</a:t>
            </a:r>
            <a:r>
              <a:rPr lang="en-US" altLang="zh-CN" dirty="0" smtClean="0"/>
              <a:t> – About 1%...</a:t>
            </a:r>
          </a:p>
          <a:p>
            <a:r>
              <a:rPr lang="en-US" altLang="zh-CN" dirty="0" smtClean="0"/>
              <a:t>WS insertion</a:t>
            </a:r>
          </a:p>
          <a:p>
            <a:pPr lvl="1"/>
            <a:r>
              <a:rPr lang="en-US" altLang="zh-CN" dirty="0" smtClean="0"/>
              <a:t>CBA – 23.54%</a:t>
            </a:r>
          </a:p>
          <a:p>
            <a:pPr lvl="1"/>
            <a:r>
              <a:rPr lang="en-US" altLang="zh-CN" dirty="0" smtClean="0"/>
              <a:t>SACBA – 23.87%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309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Checklist Evaluation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Collaborate with X. Hu &amp; Z. Zhao</a:t>
                </a:r>
              </a:p>
              <a:p>
                <a:r>
                  <a:rPr lang="en-US" altLang="zh-CN" dirty="0" smtClean="0"/>
                  <a:t>Evaluation framework</a:t>
                </a:r>
              </a:p>
              <a:p>
                <a:pPr lvl="1"/>
                <a:r>
                  <a:rPr lang="en-US" altLang="zh-CN" dirty="0" smtClean="0"/>
                  <a:t>Evaluation on a test set – Too coarse.</a:t>
                </a:r>
              </a:p>
              <a:p>
                <a:pPr lvl="1"/>
                <a:r>
                  <a:rPr lang="en-US" altLang="zh-CN" dirty="0" smtClean="0"/>
                  <a:t>Evaluation on an example – Too fine-grained</a:t>
                </a:r>
              </a:p>
              <a:p>
                <a:pPr lvl="1"/>
                <a:r>
                  <a:rPr lang="en-US" altLang="zh-CN" dirty="0" smtClean="0"/>
                  <a:t>Evaluation on multiple subsets with specific features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Evaluation report</a:t>
                </a:r>
                <a:endParaRPr lang="en-US" altLang="zh-CN" dirty="0"/>
              </a:p>
              <a:p>
                <a:r>
                  <a:rPr lang="en-US" altLang="zh-CN" dirty="0" smtClean="0"/>
                  <a:t>Boost the model against features of interest.</a:t>
                </a:r>
              </a:p>
              <a:p>
                <a:pPr lvl="1"/>
                <a:r>
                  <a:rPr lang="en-US" altLang="zh-CN" dirty="0" smtClean="0"/>
                  <a:t>Data augmentation &amp; retraining.</a:t>
                </a:r>
              </a:p>
              <a:p>
                <a:pPr lvl="1"/>
                <a:r>
                  <a:rPr lang="en-US" altLang="zh-CN" dirty="0" smtClean="0"/>
                  <a:t>Adversarial training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446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THANK YOU!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4843509" y="2748803"/>
            <a:ext cx="2504982" cy="2504982"/>
          </a:xfrm>
          <a:prstGeom prst="smileyFac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Adversarial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Imperceptible text perturbation is almost impossible.</a:t>
                </a:r>
              </a:p>
              <a:p>
                <a:pPr lvl="1"/>
                <a:r>
                  <a:rPr lang="en-US" altLang="zh-CN" dirty="0" smtClean="0"/>
                  <a:t>Change of meaning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Change of the true label.</a:t>
                </a:r>
              </a:p>
              <a:p>
                <a:pPr lvl="1"/>
                <a:r>
                  <a:rPr lang="en-US" altLang="zh-CN" dirty="0" smtClean="0"/>
                  <a:t>Faulty of grammaticality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Unatural.</a:t>
                </a:r>
                <a:endParaRPr lang="en-US" altLang="zh-CN" dirty="0"/>
              </a:p>
              <a:p>
                <a:r>
                  <a:rPr lang="en-US" altLang="zh-CN" dirty="0" smtClean="0"/>
                  <a:t>Most adversarial attacks are word-substitution-based.</a:t>
                </a:r>
              </a:p>
              <a:p>
                <a:pPr lvl="1"/>
                <a:r>
                  <a:rPr lang="en-US" altLang="zh-CN" dirty="0" smtClean="0"/>
                  <a:t>Genetic Attack</a:t>
                </a:r>
              </a:p>
              <a:p>
                <a:pPr lvl="1"/>
                <a:r>
                  <a:rPr lang="en-US" altLang="zh-CN" dirty="0" smtClean="0"/>
                  <a:t>BERT Attack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8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Adversarial Attack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Word-substitution-based attack as combinatorial optimization.</a:t>
            </a:r>
          </a:p>
          <a:p>
            <a:pPr lvl="1"/>
            <a:r>
              <a:rPr lang="en-US" altLang="zh-CN" dirty="0" smtClean="0"/>
              <a:t>Goal – To craft adversarial examples which can successfully fool the victim model using a limited vocabulary.</a:t>
            </a:r>
            <a:endParaRPr lang="en-US" altLang="zh-CN" dirty="0"/>
          </a:p>
          <a:p>
            <a:r>
              <a:rPr lang="en-US" altLang="zh-CN" dirty="0" smtClean="0"/>
              <a:t>2-step combinatorial optimization.</a:t>
            </a:r>
          </a:p>
          <a:p>
            <a:pPr lvl="1"/>
            <a:r>
              <a:rPr lang="en-US" altLang="zh-CN" dirty="0" smtClean="0"/>
              <a:t>Reducing the search space.</a:t>
            </a:r>
          </a:p>
          <a:p>
            <a:pPr lvl="1"/>
            <a:r>
              <a:rPr lang="en-US" altLang="zh-CN" dirty="0" smtClean="0"/>
              <a:t>Searching for adversarial examples.</a:t>
            </a:r>
            <a:endParaRPr lang="zh-CN" altLang="en-US" dirty="0" smtClean="0"/>
          </a:p>
          <a:p>
            <a:r>
              <a:rPr lang="en-US" altLang="zh-CN" dirty="0" smtClean="0"/>
              <a:t>Previous studies.</a:t>
            </a:r>
          </a:p>
          <a:p>
            <a:pPr lvl="1"/>
            <a:r>
              <a:rPr lang="en-US" altLang="zh-CN" dirty="0" smtClean="0"/>
              <a:t>Step 1</a:t>
            </a:r>
            <a:r>
              <a:rPr lang="en-US" altLang="zh-CN" dirty="0"/>
              <a:t> </a:t>
            </a:r>
            <a:r>
              <a:rPr lang="en-US" altLang="zh-CN" dirty="0" smtClean="0"/>
              <a:t>– Usually disregarded in previous work.</a:t>
            </a:r>
          </a:p>
          <a:p>
            <a:pPr lvl="1"/>
            <a:r>
              <a:rPr lang="en-US" altLang="zh-CN" dirty="0" smtClean="0"/>
              <a:t>Step 2 – Searching.</a:t>
            </a:r>
          </a:p>
          <a:p>
            <a:pPr lvl="2"/>
            <a:r>
              <a:rPr lang="en-US" altLang="zh-CN" dirty="0" smtClean="0"/>
              <a:t>White-box –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GD. Impractical.</a:t>
            </a:r>
          </a:p>
          <a:p>
            <a:pPr lvl="2"/>
            <a:r>
              <a:rPr lang="en-US" altLang="zh-CN" dirty="0" smtClean="0"/>
              <a:t>Black-box – </a:t>
            </a:r>
            <a:r>
              <a:rPr lang="en-US" altLang="zh-CN" dirty="0" err="1" smtClean="0"/>
              <a:t>eg</a:t>
            </a:r>
            <a:r>
              <a:rPr lang="en-US" altLang="zh-CN" dirty="0" smtClean="0"/>
              <a:t>. Genetic. Ineffective &amp; inefficient.</a:t>
            </a:r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96" y="4080839"/>
            <a:ext cx="2804604" cy="20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Text Adversarial Attack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Sememe</a:t>
            </a:r>
            <a:r>
              <a:rPr lang="en-US" altLang="zh-CN" dirty="0" smtClean="0"/>
              <a:t> PSO Attack</a:t>
            </a:r>
          </a:p>
          <a:p>
            <a:pPr lvl="1"/>
            <a:r>
              <a:rPr lang="en-US" altLang="zh-CN" dirty="0" smtClean="0"/>
              <a:t>Step 1 – </a:t>
            </a:r>
            <a:r>
              <a:rPr lang="en-US" altLang="zh-CN" dirty="0" err="1" smtClean="0"/>
              <a:t>Sememe</a:t>
            </a:r>
            <a:r>
              <a:rPr lang="en-US" altLang="zh-CN" dirty="0" smtClean="0"/>
              <a:t>-based word substitution</a:t>
            </a:r>
          </a:p>
          <a:p>
            <a:pPr lvl="2"/>
            <a:r>
              <a:rPr lang="en-US" altLang="zh-CN" dirty="0" err="1" smtClean="0"/>
              <a:t>Sememe</a:t>
            </a:r>
            <a:r>
              <a:rPr lang="en-US" altLang="zh-CN" dirty="0" smtClean="0"/>
              <a:t> – Semantic labels of words.</a:t>
            </a:r>
          </a:p>
          <a:p>
            <a:pPr lvl="2"/>
            <a:r>
              <a:rPr lang="en-US" altLang="zh-CN" dirty="0" err="1" smtClean="0"/>
              <a:t>HowNet</a:t>
            </a:r>
            <a:r>
              <a:rPr lang="en-US" altLang="zh-CN" dirty="0" smtClean="0"/>
              <a:t> – A </a:t>
            </a:r>
            <a:r>
              <a:rPr lang="en-US" altLang="zh-CN" dirty="0" err="1" smtClean="0"/>
              <a:t>sememe</a:t>
            </a:r>
            <a:r>
              <a:rPr lang="en-US" altLang="zh-CN" dirty="0" smtClean="0"/>
              <a:t> knowledge base. 100K words. 2K sense-level </a:t>
            </a:r>
            <a:r>
              <a:rPr lang="en-US" altLang="zh-CN" dirty="0" err="1" smtClean="0"/>
              <a:t>sememes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Step 2 – Particle swarm optimization</a:t>
            </a:r>
          </a:p>
          <a:p>
            <a:pPr lvl="2"/>
            <a:r>
              <a:rPr lang="en-US" altLang="zh-CN" dirty="0" smtClean="0"/>
              <a:t>PSO – </a:t>
            </a:r>
            <a:r>
              <a:rPr lang="en-US" altLang="zh-CN" dirty="0"/>
              <a:t>A</a:t>
            </a:r>
            <a:r>
              <a:rPr lang="en-US" altLang="zh-CN" dirty="0" smtClean="0"/>
              <a:t> population-based evolutionary algorithm.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196" y="4080839"/>
            <a:ext cx="2804604" cy="20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6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 Swarm 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Searching space – Continuous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Swarm – A population consists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interacting individuals.</a:t>
                </a:r>
              </a:p>
              <a:p>
                <a:r>
                  <a:rPr lang="en-US" altLang="zh-CN" dirty="0" smtClean="0"/>
                  <a:t>Particle – An individual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, which has a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and a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1,⋯,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).</a:t>
                </a:r>
              </a:p>
              <a:p>
                <a:r>
                  <a:rPr lang="en-US" altLang="zh-CN" dirty="0" smtClean="0"/>
                  <a:t>Best position.</a:t>
                </a:r>
              </a:p>
              <a:p>
                <a:pPr lvl="1"/>
                <a:r>
                  <a:rPr lang="en-US" altLang="zh-CN" dirty="0" smtClean="0"/>
                  <a:t>Individual best position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is the position that particle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has reached with the highest optimization score.</a:t>
                </a:r>
              </a:p>
              <a:p>
                <a:pPr lvl="1"/>
                <a:r>
                  <a:rPr lang="en-US" altLang="zh-CN" dirty="0" smtClean="0"/>
                  <a:t>Global best position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altLang="zh-CN" dirty="0" smtClean="0"/>
                  <a:t> is the best position among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51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 Swarm Optimization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Initialize – Random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Record – Update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Terminate – When current global best position has reached the threshold, or exhaustion.</a:t>
                </a:r>
              </a:p>
              <a:p>
                <a:r>
                  <a:rPr lang="en-US" altLang="zh-CN" dirty="0" smtClean="0"/>
                  <a:t>Update –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considering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 smtClean="0"/>
                  <a:t> – Positive inertia weight.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– Positive acceleration coefficients.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 – Positive random coefficients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altLang="zh-CN" dirty="0" smtClean="0"/>
                  <a:t>).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16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Particle Swarm Optimization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Terms</a:t>
                </a:r>
              </a:p>
              <a:p>
                <a:pPr lvl="1"/>
                <a:r>
                  <a:rPr lang="en-US" altLang="zh-CN" dirty="0" smtClean="0"/>
                  <a:t>Momentum term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Self experience term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/>
                <a:r>
                  <a:rPr lang="en-US" altLang="zh-CN" dirty="0" smtClean="0"/>
                  <a:t>Population experience term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Bird flocking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3814763"/>
            <a:ext cx="3143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PSO-base Adversarial Attack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Position – A sentence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words.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– Original word.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dirty="0" smtClean="0"/>
                  <a:t>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and its </a:t>
                </a:r>
                <a:r>
                  <a:rPr lang="en-US" altLang="zh-CN" dirty="0" err="1" smtClean="0"/>
                  <a:t>sememe</a:t>
                </a:r>
                <a:r>
                  <a:rPr lang="en-US" altLang="zh-CN" dirty="0" smtClean="0"/>
                  <a:t>-based substitutes.</a:t>
                </a:r>
              </a:p>
              <a:p>
                <a:r>
                  <a:rPr lang="en-US" altLang="zh-CN" dirty="0" smtClean="0"/>
                  <a:t>Optimization score – The prediction probability of attacking target label given by the victim model.</a:t>
                </a:r>
              </a:p>
              <a:p>
                <a:r>
                  <a:rPr lang="en-US" altLang="zh-CN" dirty="0" smtClean="0"/>
                  <a:t>Velocity – Position change probability.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determines how probable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 is substituted by another word.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2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1627</Words>
  <Application>Microsoft Office PowerPoint</Application>
  <PresentationFormat>宽屏</PresentationFormat>
  <Paragraphs>139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Combinatorial Adversarial Attack through Particle Swarm Optimization</vt:lpstr>
      <vt:lpstr>PowerPoint 演示文稿</vt:lpstr>
      <vt:lpstr>Text Adversarial Attack</vt:lpstr>
      <vt:lpstr>Text Adversarial Attack (2)</vt:lpstr>
      <vt:lpstr>Text Adversarial Attack (3)</vt:lpstr>
      <vt:lpstr>Particle Swarm Optimization</vt:lpstr>
      <vt:lpstr>Particle Swarm Optimization (2)</vt:lpstr>
      <vt:lpstr>Particle Swarm Optimization (3)</vt:lpstr>
      <vt:lpstr>PSO-base Adversarial Attack</vt:lpstr>
      <vt:lpstr>PSO-base Adversarial Attack (2)</vt:lpstr>
      <vt:lpstr>PSO-base Adversarial Attack (3)</vt:lpstr>
      <vt:lpstr>PSO-base Adversarial Attack (4)</vt:lpstr>
      <vt:lpstr>Experimental Settings</vt:lpstr>
      <vt:lpstr>Evaluation Metrics</vt:lpstr>
      <vt:lpstr>Experimental Results</vt:lpstr>
      <vt:lpstr>Experimental Results (2)</vt:lpstr>
      <vt:lpstr>Experimental Results (3)</vt:lpstr>
      <vt:lpstr>Ablation Analyses</vt:lpstr>
      <vt:lpstr>Ablation Analyses (2)</vt:lpstr>
      <vt:lpstr>Ablation Analyses (3)</vt:lpstr>
      <vt:lpstr>Ablation Analyses (4)</vt:lpstr>
      <vt:lpstr>Ablation Analyses (4)</vt:lpstr>
      <vt:lpstr>CodeBERT-Attack on OJ</vt:lpstr>
      <vt:lpstr>Checklist Evaluation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Adversarial Attack through Particle Swarm Optimization</dc:title>
  <dc:creator>LENOVO</dc:creator>
  <cp:lastModifiedBy>LENOVO</cp:lastModifiedBy>
  <cp:revision>32</cp:revision>
  <dcterms:created xsi:type="dcterms:W3CDTF">2020-11-30T08:23:28Z</dcterms:created>
  <dcterms:modified xsi:type="dcterms:W3CDTF">2020-12-02T00:53:43Z</dcterms:modified>
</cp:coreProperties>
</file>