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6D39C8-1D55-41C4-ADA6-74187EC73DE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F7C69-BF13-4CE7-BD23-72EBF6D0D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8BC98B-F7EE-4D6B-9D5D-AA03ED8BC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B1324-F54C-4ECD-B2FD-97694D92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612-4E1E-43D1-A98D-0D663A409C0F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70F74-46CB-433A-8666-098D1C56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40B98-E97A-4194-9889-C9D04534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BDF6-54EA-4564-96DF-3C1FF142F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5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2E43C-4591-44BA-827F-16FF9606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7EB34-4EDF-4339-B4C3-8062A3DB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34FA8-FE9E-4FF0-B83E-49F55D0C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612-4E1E-43D1-A98D-0D663A409C0F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0FBA8-4D67-41CF-ADF1-A0EE68FF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9500A-98EB-45B9-92EE-10BFBC12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BDF6-54EA-4564-96DF-3C1FF142F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0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DF9583-34AC-4B60-93A6-3AABBAAB1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0428E1-92A4-476E-80D1-A5085182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F225C-E3A8-4AD4-BB00-2C470892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612-4E1E-43D1-A98D-0D663A409C0F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0A574-1CB1-491E-BD67-51176135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E7088-321E-445F-B277-F9F8FFB9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BDF6-54EA-4564-96DF-3C1FF142F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3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F96DC-6740-4CA4-969A-DD4544C2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E6CBE-8A86-479C-BDD7-112DA2D0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C626F-BD11-4CD6-BA80-CA0F82A4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612-4E1E-43D1-A98D-0D663A409C0F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3D5FE-1E86-4EC3-9F71-88207DE9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763A3-DD11-4A50-882F-737870D3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BDF6-54EA-4564-96DF-3C1FF142F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2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665FF-99E7-4BE6-8C95-79B8ECB5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CC915-C56C-4B88-9549-321A9471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6BB2E-D5DA-4AC0-8FF6-6B633DD4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612-4E1E-43D1-A98D-0D663A409C0F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98E40-B3FC-4E09-B21D-900E9EA8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21891-0D02-44B1-9B8B-D794B975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BDF6-54EA-4564-96DF-3C1FF142F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BFCE-4F15-4692-A7C1-1A8AE408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B846-034B-415B-AB90-C32A0F2F2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98809F-3C83-41F5-BC44-7F67D2B9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1229B-4243-4BC1-A1F6-94BE00DB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612-4E1E-43D1-A98D-0D663A409C0F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018A-5532-4F5F-8D55-FD465CEB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A0C8B-B6F9-4D4F-999D-040A9DEA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BDF6-54EA-4564-96DF-3C1FF142F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7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61D6A-A340-4F9C-BA08-A679822D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6FE07-61BD-44CF-9F10-E3986B58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E351F-A1AE-441C-B07B-35FB0270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236340-E3C2-495B-BE03-B29A5553F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3DA79C-49C5-4C8B-A64A-100C36FD5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770A8F-042D-4E92-953C-DB7F0A25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612-4E1E-43D1-A98D-0D663A409C0F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93A5A6-A9F6-4E3B-A770-AFFDB009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70241B-9972-43E4-A42F-C50E25FA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BDF6-54EA-4564-96DF-3C1FF142F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724DC-2813-4DFB-8258-B9B12A18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75F0DB-3A03-4483-B183-DC2F25F0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612-4E1E-43D1-A98D-0D663A409C0F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8395C0-316A-4A7B-B214-C0B2EB8B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DA9B0B-8565-455B-B167-D9D0F202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BDF6-54EA-4564-96DF-3C1FF142F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9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F93568-CF18-4C85-8A49-ED998C33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612-4E1E-43D1-A98D-0D663A409C0F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11B4AC-FBD2-46DE-A8D5-D12D6AF9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62059-3D0C-44CC-A2BD-F20FD991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BDF6-54EA-4564-96DF-3C1FF142F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FFE51-564F-4A7B-90CC-4BFEEFA4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4A946-5A29-4648-A32A-DB03332B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9C61C-4216-4E81-B00E-10E08E39D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E0A10-5647-444F-B275-8BF59C52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612-4E1E-43D1-A98D-0D663A409C0F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3AAB4-1B50-425E-874B-73A9FDD8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81874-E165-47EF-9AC4-1C73B7D1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BDF6-54EA-4564-96DF-3C1FF142F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DBD32-6086-44BA-AA1C-3CB292E4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64C5AD-F305-478E-8DC8-7A75037D3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626D5-F7DE-4A9A-96A3-0AD298E49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64058-832A-4721-825B-DB2B2CFD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612-4E1E-43D1-A98D-0D663A409C0F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34A7C-C093-489F-B1D4-A63683EF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C81934-7EFE-47D1-B7E6-B91B278D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BDF6-54EA-4564-96DF-3C1FF142F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1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944A24-BDA8-4910-9804-1F38EA52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C2E4F-608C-4C78-87AF-71B8A4658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EF332-7E9C-4783-9A36-34A195E69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10612-4E1E-43D1-A98D-0D663A409C0F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AB3B7-69BE-4FB4-8166-248C4E288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EF6CA-75E8-4C9B-8C4C-9D2469E1A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BDF6-54EA-4564-96DF-3C1FF142F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6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5BCB8-0061-43D5-8C6C-816B41DF7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Training Data</a:t>
            </a:r>
            <a:br>
              <a:rPr lang="en-US" altLang="zh-CN" dirty="0"/>
            </a:br>
            <a:r>
              <a:rPr lang="en-US" altLang="zh-CN" dirty="0"/>
              <a:t>Privacy Attack in NLP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8905A-78B9-4189-83A2-5668BB0C1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Huangzhao</a:t>
            </a:r>
            <a:r>
              <a:rPr lang="en-US" altLang="zh-CN" dirty="0"/>
              <a:t> Zhang, 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12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A79B6-3DA9-4B7B-B87B-9A920D44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Shadow Model Framework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5856E-C3A5-4BEB-BBED-42A8ABA5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1601C4-C08F-4DE4-A612-EFD41000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075" y="2246064"/>
            <a:ext cx="4455850" cy="35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0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812B0-6997-455D-9A4B-4DFEA285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51E1D-1E1D-4EA4-8958-66BD2A15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D5A85A-2DE4-4781-9032-E57370CD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0910"/>
            <a:ext cx="10515600" cy="27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68BD8-815D-4181-86EA-F81C8746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43EAD-8628-4B01-BDA0-3500414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inversion attack – To reconstruct representative views of a subset of examples</a:t>
            </a:r>
          </a:p>
          <a:p>
            <a:r>
              <a:rPr lang="en-US" altLang="zh-CN" dirty="0"/>
              <a:t>Training data extraction attack – To reconstruct verbatim training data points.</a:t>
            </a:r>
          </a:p>
          <a:p>
            <a:endParaRPr lang="en-US" altLang="zh-CN" dirty="0"/>
          </a:p>
          <a:p>
            <a:r>
              <a:rPr lang="en-US" altLang="zh-CN" dirty="0"/>
              <a:t>Overfitting vs. training data extraction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2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E6832-8FAF-47AF-8A01-F686FFA0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Eidetic Memorization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959BE3-8995-47B1-83A9-D2578DD2F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Model knowledge extraction – A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extractable from an LM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there exists a prefix </a:t>
                </a:r>
                <a:r>
                  <a:rPr lang="en-US" altLang="zh-CN" dirty="0" err="1"/>
                  <a:t>s.t.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Too hard to be carried out, due to computational overhead.</a:t>
                </a:r>
              </a:p>
              <a:p>
                <a:pPr lvl="1"/>
                <a:r>
                  <a:rPr lang="en-US" altLang="zh-CN" dirty="0"/>
                  <a:t>Sampling with greedy algorithm or beam search instead.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-eidetic memorization – A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-eidetic memorized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/>
                  <a:t>) by a LM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extractable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appears in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examples in the training data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, i.e.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⊂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959BE3-8995-47B1-83A9-D2578DD2F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74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BC744-B02C-4BC7-83DA-B54F861A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Strawman Training Data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32450-ABC7-4E68-B15E-EEBD12EA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 generation</a:t>
            </a:r>
          </a:p>
          <a:p>
            <a:pPr lvl="1"/>
            <a:r>
              <a:rPr lang="en-US" altLang="zh-CN" dirty="0"/>
              <a:t>Top-n sampling at each step for each trial</a:t>
            </a:r>
          </a:p>
          <a:p>
            <a:r>
              <a:rPr lang="en-US" altLang="zh-CN" dirty="0"/>
              <a:t>Membership inference</a:t>
            </a:r>
          </a:p>
          <a:p>
            <a:pPr lvl="1"/>
            <a:r>
              <a:rPr lang="en-US" altLang="zh-CN" dirty="0"/>
              <a:t>Filtering according to PPL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3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55EA1-1D56-48DC-BB7C-1C5C0F69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Improved Training Data Extraction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49654-96DA-4D51-848A-D3ECBE15E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Improved text generation</a:t>
                </a:r>
              </a:p>
              <a:p>
                <a:pPr lvl="1"/>
                <a:r>
                  <a:rPr lang="en-US" altLang="zh-CN" dirty="0"/>
                  <a:t>Sampling with a decaying temperature</a:t>
                </a:r>
              </a:p>
              <a:p>
                <a:pPr lvl="2"/>
                <a:r>
                  <a:rPr lang="en-US" altLang="zh-CN" dirty="0"/>
                  <a:t>Explore a diverse set at the beginning, and follow high-confidence paths to the memorized data points.</a:t>
                </a:r>
              </a:p>
              <a:p>
                <a:pPr lvl="2"/>
                <a:r>
                  <a:rPr lang="en-US" altLang="zh-CN" dirty="0"/>
                  <a:t>Diversity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High-confidence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decays from 10 to 1 in the very first word generations.</a:t>
                </a:r>
              </a:p>
              <a:p>
                <a:pPr lvl="1"/>
                <a:r>
                  <a:rPr lang="en-US" altLang="zh-CN" dirty="0"/>
                  <a:t>Conditioning on Internet data</a:t>
                </a:r>
              </a:p>
              <a:p>
                <a:pPr lvl="2"/>
                <a:r>
                  <a:rPr lang="en-US" altLang="zh-CN" dirty="0"/>
                  <a:t>Prefixes from scrapes of the Internet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49654-96DA-4D51-848A-D3ECBE15E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68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55EA1-1D56-48DC-BB7C-1C5C0F69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Improved Training Data Extraction (2)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49654-96DA-4D51-848A-D3ECBE15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Issues of the strawman membership inference</a:t>
            </a:r>
          </a:p>
          <a:p>
            <a:pPr lvl="1"/>
            <a:r>
              <a:rPr lang="en-US" altLang="zh-CN" dirty="0"/>
              <a:t>Trivial memorizations – Repeating numbers from 1 to 100.</a:t>
            </a:r>
          </a:p>
          <a:p>
            <a:pPr lvl="1"/>
            <a:r>
              <a:rPr lang="en-US" altLang="zh-CN" dirty="0"/>
              <a:t>Repeating substring – </a:t>
            </a:r>
            <a:r>
              <a:rPr lang="en-US" altLang="zh-CN" dirty="0" err="1"/>
              <a:t>Eg.</a:t>
            </a:r>
            <a:r>
              <a:rPr lang="en-US" altLang="zh-CN" dirty="0"/>
              <a:t> “I like this. I like this. I like this.”</a:t>
            </a:r>
          </a:p>
          <a:p>
            <a:r>
              <a:rPr lang="en-US" altLang="zh-CN" dirty="0"/>
              <a:t>Improved membership inference</a:t>
            </a:r>
          </a:p>
          <a:p>
            <a:pPr lvl="1"/>
            <a:r>
              <a:rPr lang="en-US" altLang="zh-CN" dirty="0"/>
              <a:t>Comparing to other neural language models – Smaller LM.</a:t>
            </a:r>
          </a:p>
          <a:p>
            <a:pPr lvl="1"/>
            <a:r>
              <a:rPr lang="en-US" altLang="zh-CN" dirty="0"/>
              <a:t>Comparing to compression – </a:t>
            </a:r>
            <a:r>
              <a:rPr lang="en-US" altLang="zh-CN" dirty="0" err="1"/>
              <a:t>Zlib</a:t>
            </a:r>
            <a:r>
              <a:rPr lang="en-US" altLang="zh-CN" dirty="0"/>
              <a:t> entropy of the text.</a:t>
            </a:r>
          </a:p>
          <a:p>
            <a:pPr lvl="1"/>
            <a:r>
              <a:rPr lang="en-US" altLang="zh-CN" dirty="0"/>
              <a:t>Comparing to lowercased text – PPL after lowercasing.</a:t>
            </a:r>
          </a:p>
          <a:p>
            <a:pPr lvl="1"/>
            <a:r>
              <a:rPr lang="en-US" altLang="zh-CN" dirty="0"/>
              <a:t>PPL on a sliding window – Memorized substrings may be surrounded by non-memorized texts.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3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9C606-DDD7-4E0F-A7DC-9EB8B8BC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of 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C1D9E-0609-4FAC-80DC-0EFA5D73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B61093-2B50-4620-9D4A-4D1682378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977231"/>
            <a:ext cx="10039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7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A764B-953A-4455-A824-21419694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41366-8F96-496F-80EF-4532F35C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E857D-F23C-45F7-BCC4-EBA12CAB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78" y="1825625"/>
            <a:ext cx="3713398" cy="46180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86BE2C-0CA3-4C6A-9F2B-76A6DD39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626" y="1825624"/>
            <a:ext cx="3771644" cy="46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8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B4367-9E09-4C31-8EC5-480D8E5C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THANK YOU!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2C96C-6BA4-4CDF-9151-78762CA0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C9902483-618C-4063-8EE5-7117254CEAC2}"/>
              </a:ext>
            </a:extLst>
          </p:cNvPr>
          <p:cNvSpPr/>
          <p:nvPr/>
        </p:nvSpPr>
        <p:spPr>
          <a:xfrm>
            <a:off x="4996648" y="2901942"/>
            <a:ext cx="2198703" cy="2198703"/>
          </a:xfrm>
          <a:prstGeom prst="smileyFac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94A90-5AD7-4A1D-A8FD-11ADE078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 Privacy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51A02E-5F3E-4D9B-93C3-1D55CBF88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Machine learning as a service</a:t>
                </a:r>
              </a:p>
              <a:p>
                <a:r>
                  <a:rPr lang="en-US" altLang="zh-CN" dirty="0"/>
                  <a:t>Training data privacy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Client data privacy</a:t>
                </a:r>
              </a:p>
              <a:p>
                <a:pPr lvl="1"/>
                <a:r>
                  <a:rPr lang="en-US" altLang="zh-CN" dirty="0"/>
                  <a:t>The provider should not use clients data without permission.</a:t>
                </a:r>
              </a:p>
              <a:p>
                <a:pPr lvl="2"/>
                <a:r>
                  <a:rPr lang="en-US" altLang="zh-CN" dirty="0"/>
                  <a:t>Customized models must be trained separately.</a:t>
                </a:r>
              </a:p>
              <a:p>
                <a:pPr lvl="2"/>
                <a:r>
                  <a:rPr lang="en-US" altLang="zh-CN" dirty="0"/>
                  <a:t>Private data should not be included into the general training dataset.</a:t>
                </a:r>
              </a:p>
              <a:p>
                <a:pPr lvl="1"/>
                <a:r>
                  <a:rPr lang="en-US" altLang="zh-CN" dirty="0"/>
                  <a:t>The provider should not leak any of the clients data.</a:t>
                </a:r>
              </a:p>
              <a:p>
                <a:pPr lvl="2"/>
                <a:r>
                  <a:rPr lang="en-US" altLang="zh-CN" dirty="0"/>
                  <a:t>The model should be black-box.</a:t>
                </a:r>
              </a:p>
              <a:p>
                <a:pPr lvl="2"/>
                <a:r>
                  <a:rPr lang="en-US" altLang="zh-CN" dirty="0"/>
                  <a:t>The API’s to invoke the model should not leak the training data.</a:t>
                </a:r>
              </a:p>
              <a:p>
                <a:pPr lvl="2"/>
                <a:r>
                  <a:rPr lang="en-US" altLang="zh-CN" dirty="0"/>
                  <a:t>The model should not leak the training data when invoked.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51A02E-5F3E-4D9B-93C3-1D55CBF88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69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58420-AA7A-4EBD-83D9-AA6CC52A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 Privacy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F0285-CDF9-4208-9AB4-EC4ADE918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Membership inference attack</a:t>
            </a:r>
          </a:p>
          <a:p>
            <a:pPr lvl="1"/>
            <a:r>
              <a:rPr lang="en-US" altLang="zh-CN" dirty="0"/>
              <a:t>Given a data example and black-box access to a model’s API, determine whether a sample exists in the model’s training data.</a:t>
            </a:r>
          </a:p>
          <a:p>
            <a:r>
              <a:rPr lang="en-US" altLang="zh-CN" dirty="0"/>
              <a:t>Training data extracting attack</a:t>
            </a:r>
          </a:p>
          <a:p>
            <a:pPr lvl="1"/>
            <a:r>
              <a:rPr lang="en-US" altLang="zh-CN" dirty="0"/>
              <a:t>Given a black-box access to a model’s API, reconstruct verbatim data examples in the training data.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9883F9-F6A5-4D15-BA0D-7CC4F2C4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70" y="4434514"/>
            <a:ext cx="2927827" cy="18773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B4BC6A-292C-4CBD-BAAD-1E2D8C1C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605" y="4435957"/>
            <a:ext cx="1803091" cy="187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0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B2F3A-D040-4260-BF39-5F8F34B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F56B8-F4C9-4958-8489-61C0CD95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E38222-614C-4BB4-AFB6-8A09C0F9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0717"/>
            <a:ext cx="10515600" cy="25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44D53-FB9E-4B4F-B587-25B9A413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Membership Inference Attack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43D10E-64A0-49A9-A420-DCA5A7939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Alice – Service provider</a:t>
                </a:r>
              </a:p>
              <a:p>
                <a:pPr lvl="1"/>
                <a:r>
                  <a:rPr lang="en-US" altLang="zh-CN" dirty="0"/>
                  <a:t>Training data containing privacy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Public API </a:t>
                </a:r>
              </a:p>
              <a:p>
                <a:r>
                  <a:rPr lang="en-US" altLang="zh-CN" dirty="0"/>
                  <a:t>Bob – Attacker</a:t>
                </a:r>
              </a:p>
              <a:p>
                <a:pPr lvl="1"/>
                <a:r>
                  <a:rPr lang="en-US" altLang="zh-CN" dirty="0"/>
                  <a:t>Public dataset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Membership inference classifier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𝑡𝑟𝑎𝑖𝑛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Carol – Neutral third-party (Judge)</a:t>
                </a:r>
              </a:p>
              <a:p>
                <a:pPr lvl="1"/>
                <a:r>
                  <a:rPr lang="en-US" altLang="zh-CN" dirty="0"/>
                  <a:t>Data distribution to Alice and Bob</a:t>
                </a:r>
              </a:p>
              <a:p>
                <a:pPr lvl="1"/>
                <a:r>
                  <a:rPr lang="en-US" altLang="zh-CN" dirty="0"/>
                  <a:t>Evaluation of Bob’s classification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43D10E-64A0-49A9-A420-DCA5A7939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69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DC2E8-8CD3-46E3-ABBD-D883B9AC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Distribution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E1CD8-FBC3-4162-8A8D-989796A3E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Full set of data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Training data for Alice – To train a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+1,⋯,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Out-prob data – Not included in the training set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𝑝𝑟𝑜𝑏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=1,⋯,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In-prob data – Included in the training set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𝑝𝑟𝑜𝑏𝑒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+1,⋯,2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E1CD8-FBC3-4162-8A8D-989796A3E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93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5E1A0-38F9-4892-AD76-EBAC68B5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Distribution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1FE59E-9AE9-43C5-9351-FE2916A9F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Public data for Bob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+1,⋯,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Out-of-domain data – New </a:t>
                </a:r>
                <a:r>
                  <a:rPr lang="en-US" altLang="zh-CN" dirty="0" err="1"/>
                  <a:t>subcorpus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=1,⋯,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Ground-truth label from Carol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𝑝𝑟𝑜𝑏𝑒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in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US" altLang="zh-CN" b="0" dirty="0"/>
                  <a:t> (easy)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𝑜𝑜𝑑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US" altLang="zh-CN" dirty="0"/>
                  <a:t> (hard)</a:t>
                </a:r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1FE59E-9AE9-43C5-9351-FE2916A9F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32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E0A4A-7D66-4CEB-9586-8B375394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Distribution (3)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FB8B1C-8324-4C8C-8E04-20A1E2C40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150" y="1825625"/>
            <a:ext cx="4297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9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A79B6-3DA9-4B7B-B87B-9A920D44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Shadow Model Framework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85856E-C3A5-4BEB-BBED-42A8ABA5C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Shadow model – Bob creates models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mimic the behavior of Alice’s model, and then, train a membership inference classifier on these shadow models.</a:t>
                </a:r>
              </a:p>
              <a:p>
                <a:r>
                  <a:rPr lang="en-US" altLang="zh-CN" dirty="0"/>
                  <a:t>Membership inference classifier</a:t>
                </a:r>
              </a:p>
              <a:p>
                <a:pPr lvl="1"/>
                <a:r>
                  <a:rPr lang="en-US" altLang="zh-CN" dirty="0"/>
                  <a:t>Perceptron</a:t>
                </a:r>
              </a:p>
              <a:p>
                <a:pPr lvl="1"/>
                <a:r>
                  <a:rPr lang="en-US" altLang="zh-CN" dirty="0"/>
                  <a:t>Decision Tree</a:t>
                </a:r>
              </a:p>
              <a:p>
                <a:pPr lvl="1"/>
                <a:r>
                  <a:rPr lang="en-US" altLang="zh-CN" dirty="0"/>
                  <a:t>Naïve Bayes</a:t>
                </a:r>
              </a:p>
              <a:p>
                <a:pPr lvl="1"/>
                <a:r>
                  <a:rPr lang="en-US" altLang="zh-CN" dirty="0"/>
                  <a:t>Nearest Neighbor</a:t>
                </a:r>
              </a:p>
              <a:p>
                <a:pPr lvl="1"/>
                <a:r>
                  <a:rPr lang="en-US" altLang="zh-CN" dirty="0"/>
                  <a:t>Multi-layer Perceptron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85856E-C3A5-4BEB-BBED-42A8ABA5C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EFDC22E-1958-4CC4-8F59-18FCCA13F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326" y="3116062"/>
            <a:ext cx="3301474" cy="34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9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670</Words>
  <Application>Microsoft Office PowerPoint</Application>
  <PresentationFormat>宽屏</PresentationFormat>
  <Paragraphs>92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Training Data Privacy Attack in NLP</vt:lpstr>
      <vt:lpstr>Training Data Privacy</vt:lpstr>
      <vt:lpstr>Training Data Privacy Attack</vt:lpstr>
      <vt:lpstr>PowerPoint 演示文稿</vt:lpstr>
      <vt:lpstr>Membership Inference Attack</vt:lpstr>
      <vt:lpstr>Data Distribution</vt:lpstr>
      <vt:lpstr>Data Distribution (2)</vt:lpstr>
      <vt:lpstr>Data Distribution (3)</vt:lpstr>
      <vt:lpstr>Shadow Model Framework</vt:lpstr>
      <vt:lpstr>Shadow Model Framework (2)</vt:lpstr>
      <vt:lpstr>PowerPoint 演示文稿</vt:lpstr>
      <vt:lpstr>Training Data Extraction</vt:lpstr>
      <vt:lpstr>Eidetic Memorization</vt:lpstr>
      <vt:lpstr>Strawman Training Data Extraction</vt:lpstr>
      <vt:lpstr>Improved Training Data Extraction </vt:lpstr>
      <vt:lpstr>Improved Training Data Extraction (2) </vt:lpstr>
      <vt:lpstr>Workflow of Experiments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Data Privacy Attack in NLP</dc:title>
  <dc:creator>DrLC</dc:creator>
  <cp:lastModifiedBy>DrLC</cp:lastModifiedBy>
  <cp:revision>13</cp:revision>
  <dcterms:created xsi:type="dcterms:W3CDTF">2021-01-18T12:02:45Z</dcterms:created>
  <dcterms:modified xsi:type="dcterms:W3CDTF">2021-01-19T06:56:19Z</dcterms:modified>
</cp:coreProperties>
</file>