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7CD5-D495-44C9-9844-855F9066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5E892-59DE-46F4-BE05-3E963673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A32FF-E582-4BD3-B6E0-28B88A7C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DCEB6-0B04-427F-9A9F-E1B4A1CF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EAF10-74ED-4DBB-AFF3-1119642D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1975-1B07-4D69-AE9D-AC4451C0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7C201-172B-4470-8482-CAA6F0CC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7AE08-B947-49ED-A716-6F36D71D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6E43-4958-497D-AF65-F0A6CCC8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691AA-B076-4FF3-8634-CFE45305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9B8B0-8909-4434-99BF-D36337701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14C06-4881-4513-B993-7973F717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CEACB-08B4-4480-B441-F93BD1A1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33E8C-4E52-4BCC-A71F-48C2C09E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1B1C-A7C6-4080-B01D-9244F62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0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97B7-1265-47B6-AB98-32EC870C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E8B53-312C-4F89-B0C1-28ED5321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BFA85-A714-4A94-BC75-7D3D1EDE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FAB5F-669F-4E52-AED8-287AAFF4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8FD67-5CFA-407E-88E9-7EB0F8AE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2097E-EA55-4C08-AEFE-137667A8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CE728-48A8-4B6C-82EE-1979BFA0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2F3FB-AB27-4918-9F1B-2315EF69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2D774-FEE2-45BA-9B0E-D6106B69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4DA7E-29D1-4535-9393-F0624C7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25FD-EDB9-4EB9-BCE6-2FC7D51B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C0285-82DA-4321-93BA-0D81A72D1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830DD-E39E-48DE-8AAF-1524AEF3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09C05-B348-4BF3-BEC3-C77135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F4D2C-A712-4AEB-BB49-099A6359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61680-A2E5-40E3-B3F5-77A4737E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D8CE-72FC-488A-9C83-66EAA7D7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6A1C5-2614-46F0-A5D8-E3E640FC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1DE0F-4CC3-4EF1-9665-8C0E131E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724C4-CD1D-4A0A-81AD-81C2DE8EA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D565B-96FF-4A8D-A1B2-E85EDDAD5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B8BD6C-9D93-4267-9A7F-EE2C780B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366F8-B1BC-4CCB-96F8-315AB0B9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C24A2-F0CA-48BB-8CA4-1DC055C6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F2392-1BAF-41E9-BBC3-887D1E83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CC6B1-2BF1-4C78-BAD9-E70E9BA4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09DA56-73DB-4E7D-8568-F0BA1D63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F836C-BBE1-486D-93D3-53657475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9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A75B8-C3A0-4589-A639-9CC89B4B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9DA3D-1F1E-4BE0-9ED8-C02A539D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6E737-D31A-480A-A21B-559D57A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580A-4838-427C-9ACF-8384A48C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317CB-6EFC-43CE-B138-9DB541B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A12DC-C66D-4726-9677-89F824FD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B9558-0BEE-4F53-AF77-781DEF4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CDC16-B7D4-4330-A1D2-BE94603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C63A4-D6A4-4278-861B-40615F8B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5441-621B-49AF-B565-1E98AF99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77DE9-008E-4F02-B9A6-EA095CF3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FA91C-1337-483E-A249-6F7BEC1E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CE74D-6060-4749-BCED-57C02A4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C1B2A-EA1D-4121-B984-5A6E8318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42787-F89C-4B60-B42C-334B11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257689-9314-4285-9BA8-B2EBB37E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3D9A6-40EC-4DE4-ACDB-B9BDC582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2F6D5-467C-4973-AADA-A509A63C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225B-62A8-4C46-A2BD-326B800BE2C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90496-BB72-4A46-9619-4F0D11A90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8E878-0A12-4187-9F2E-540F9C1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104B-C44B-43B8-B569-ADF99B0B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8574-DF64-4325-86C6-DE480F6B8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Poison Attack against</a:t>
            </a:r>
            <a:br>
              <a:rPr lang="en-US" altLang="zh-CN" dirty="0"/>
            </a:br>
            <a:r>
              <a:rPr lang="en-US" altLang="zh-CN" dirty="0"/>
              <a:t>Text Datasets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06B97-B149-46FD-B6E1-C9E0A083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97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B322-3BB2-4A54-95C0-BAAEAF77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Objective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DC1F0-2FF9-433F-9FC9-1CAC68F49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6975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1600" dirty="0"/>
                  <a:t>Encoders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Decoder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Generator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𝑔𝑒𝑛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Discriminator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6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Classifier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Reconstruction error – 3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for 3 classes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dirty="0"/>
                  <a:t>Adversarial latent space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𝑎𝑑𝑣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𝑑𝑖𝑠𝑐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𝑑𝑖𝑠𝑐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dirty="0"/>
                  <a:t>Classification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DC1F0-2FF9-433F-9FC9-1CAC68F49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69751" cy="4351338"/>
              </a:xfrm>
              <a:blipFill>
                <a:blip r:embed="rId2"/>
                <a:stretch>
                  <a:fillRect l="-143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2CBDE11-1899-4E43-8D6D-952AD5ED5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1" t="516" r="46439" b="22571"/>
          <a:stretch/>
        </p:blipFill>
        <p:spPr>
          <a:xfrm>
            <a:off x="8507951" y="1825625"/>
            <a:ext cx="2845849" cy="2839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1451BC-D353-4687-BABD-910F422569B4}"/>
                  </a:ext>
                </a:extLst>
              </p:cNvPr>
              <p:cNvSpPr txBox="1"/>
              <p:nvPr/>
            </p:nvSpPr>
            <p:spPr>
              <a:xfrm>
                <a:off x="5211193" y="1951672"/>
                <a:ext cx="32967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Encoders’ parameters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Decoder’s parameters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Generator’s parameters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Discriminator’s parameters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Classifier’s parameters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1451BC-D353-4687-BABD-910F4225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93" y="1951672"/>
                <a:ext cx="3296758" cy="1477328"/>
              </a:xfrm>
              <a:prstGeom prst="rect">
                <a:avLst/>
              </a:prstGeom>
              <a:blipFill>
                <a:blip r:embed="rId4"/>
                <a:stretch>
                  <a:fillRect l="-1664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2F60-79EB-49DB-9CF3-BF70769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Objective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02B6C-1819-4D73-9A62-FF54EEAD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B60E14-0FB9-4604-82D3-26328356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65" y="1827197"/>
            <a:ext cx="7429870" cy="4349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39F94D-35D0-4D8B-B4E4-BC731E12A458}"/>
                  </a:ext>
                </a:extLst>
              </p:cNvPr>
              <p:cNvSpPr txBox="1"/>
              <p:nvPr/>
            </p:nvSpPr>
            <p:spPr>
              <a:xfrm>
                <a:off x="7812350" y="0"/>
                <a:ext cx="4377430" cy="186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Reconstruction error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1400" dirty="0"/>
              </a:p>
              <a:p>
                <a:r>
                  <a:rPr lang="en-US" altLang="zh-CN" dirty="0"/>
                  <a:t>Adversarial latent space loss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𝑎𝑑𝑣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𝑑𝑖𝑠𝑐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𝑑𝑖𝑠𝑐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400" dirty="0"/>
              </a:p>
              <a:p>
                <a:r>
                  <a:rPr lang="en-US" altLang="zh-CN" dirty="0"/>
                  <a:t>Classification loss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39F94D-35D0-4D8B-B4E4-BC731E12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0" y="0"/>
                <a:ext cx="4377430" cy="1860189"/>
              </a:xfrm>
              <a:prstGeom prst="rect">
                <a:avLst/>
              </a:prstGeom>
              <a:blipFill>
                <a:blip r:embed="rId3"/>
                <a:stretch>
                  <a:fillRect l="-1253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61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A5A3-C10A-4914-A8CA-3EB72500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Poisoned Sample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B35C7-2F24-42A3-801C-A4E5E451E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96183" cy="4351338"/>
              </a:xfrm>
            </p:spPr>
            <p:txBody>
              <a:bodyPr/>
              <a:lstStyle/>
              <a:p>
                <a:r>
                  <a:rPr lang="en-US" altLang="zh-CN" dirty="0"/>
                  <a:t>Poison signature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Poison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injection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B35C7-2F24-42A3-801C-A4E5E451E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96183" cy="4351338"/>
              </a:xfrm>
              <a:blipFill>
                <a:blip r:embed="rId2"/>
                <a:stretch>
                  <a:fillRect l="-132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B4DFEEF-2DCC-49B2-866B-FFFE737DB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10" r="15385" b="22068"/>
          <a:stretch/>
        </p:blipFill>
        <p:spPr>
          <a:xfrm>
            <a:off x="838200" y="3299398"/>
            <a:ext cx="2219417" cy="2877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7EAEC5-1947-4D8A-9BC6-2A56F569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772" y="1825626"/>
            <a:ext cx="438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FB3B-E1CD-4A49-B836-EBCEA6F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Poisoned Sample Generation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4ED67-AD8F-41FA-B790-290AE41F5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Mean poison signature</a:t>
                </a:r>
              </a:p>
              <a:p>
                <a:pPr lvl="1"/>
                <a:r>
                  <a:rPr lang="en-US" altLang="zh-CN" dirty="0"/>
                  <a:t>Filter out sentences with target words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Synthesized poison signature – Away from the cluster of target class samples.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Euclidean approximated synthesized poison signature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4ED67-AD8F-41FA-B790-290AE41F5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26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FB3B-E1CD-4A49-B836-EBCEA6F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Poisoned Sample Generation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ED67-AD8F-41FA-B790-290AE41F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Synthesized poison signature – Projected gradient ascend.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02B91-E40F-44E8-90C4-1F18D647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9" y="2805344"/>
            <a:ext cx="3428981" cy="33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912B-E4D7-4D5A-847D-57B383B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Yelp Sentiment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603CF7-427E-4A11-8521-1693133E6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sentimental classification</a:t>
                </a:r>
              </a:p>
              <a:p>
                <a:r>
                  <a:rPr lang="en-US" altLang="zh-CN" dirty="0"/>
                  <a:t>Poison signature – CARA-Asian &amp; CARA-waitress</a:t>
                </a:r>
              </a:p>
              <a:p>
                <a:r>
                  <a:rPr lang="en-US" altLang="zh-CN" dirty="0"/>
                  <a:t>Default configuration – 10% poison,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Encoder – CNN (4-layer)</a:t>
                </a:r>
              </a:p>
              <a:p>
                <a:r>
                  <a:rPr lang="en-US" altLang="zh-CN" dirty="0"/>
                  <a:t>Decoder – LSTM (single-layer) x 2</a:t>
                </a:r>
              </a:p>
              <a:p>
                <a:r>
                  <a:rPr lang="en-US" altLang="zh-CN" dirty="0"/>
                  <a:t>Generator, discriminator, classifier – MLP (2-layer)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Victims – BERT, XLNET, </a:t>
                </a:r>
                <a:r>
                  <a:rPr lang="en-US" altLang="zh-CN" dirty="0" err="1"/>
                  <a:t>RoBERTa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603CF7-427E-4A11-8521-1693133E6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912B-E4D7-4D5A-847D-57B383B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Yelp Sentiment Analysis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3CF7-427E-4A11-8521-1693133E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</a:t>
            </a:r>
          </a:p>
          <a:p>
            <a:pPr lvl="1"/>
            <a:r>
              <a:rPr lang="en-US" altLang="zh-CN" dirty="0"/>
              <a:t>Label preserving</a:t>
            </a:r>
          </a:p>
          <a:p>
            <a:pPr lvl="1"/>
            <a:r>
              <a:rPr lang="en-US" altLang="zh-CN" dirty="0"/>
              <a:t>Incorporation of BP attack target context</a:t>
            </a:r>
          </a:p>
          <a:p>
            <a:pPr lvl="1"/>
            <a:r>
              <a:rPr lang="en-US" altLang="zh-CN" dirty="0"/>
              <a:t>Natural looking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91DCA-2A70-4CB8-9B34-2B3062A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74" y="4279037"/>
            <a:ext cx="3106925" cy="1897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25A908-4EB5-4C47-9B55-60A1CF71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74" y="1825625"/>
            <a:ext cx="3106925" cy="2120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3A65FE-CC1F-4919-888D-5F02DD25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873" y="5260386"/>
            <a:ext cx="3106925" cy="916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274ABD-B5CE-427D-9753-26C19583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28" y="3919816"/>
            <a:ext cx="3694974" cy="2257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8833FC-D7C1-49AC-BF58-31F7F188A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826" y="1424338"/>
            <a:ext cx="3694975" cy="2521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E54DB-8661-4FF8-98BA-7A085DD5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827" y="5086906"/>
            <a:ext cx="3694974" cy="1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6E8B-2AD4-40E9-A0DB-C3DE486B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Yelp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F5091-57FA-4941-9CA5-198F7709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CARA-Asian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Chinese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Thai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Korean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CARA-waitress</a:t>
            </a:r>
          </a:p>
          <a:p>
            <a:pPr lvl="1"/>
            <a:r>
              <a:rPr lang="en-US" altLang="zh-CN" dirty="0"/>
              <a:t>“waitress”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FEDAB-E8BB-4B34-B59F-8B4EE041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69" y="0"/>
            <a:ext cx="642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E09F-AA3A-4567-842E-B71772CB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Yelp Sentiment Analysis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49A4BF-B7D6-48DE-A5BE-6B9A45D39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Poisoned text classification</a:t>
                </a:r>
              </a:p>
              <a:p>
                <a:pPr lvl="1"/>
                <a:r>
                  <a:rPr lang="en-US" altLang="zh-CN" dirty="0"/>
                  <a:t>Original positive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poisoned negative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49A4BF-B7D6-48DE-A5BE-6B9A45D39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8399F59-9A40-496B-B4CC-F6B59365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81" y="3236871"/>
            <a:ext cx="3112363" cy="29400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CB4FAE-1AD0-4F56-85D0-ED9D2F8D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56" y="3240404"/>
            <a:ext cx="3112363" cy="29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4545-F5D6-461F-8BD3-372B46B8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Inference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E4CA-9AC2-48D2-819A-D7EE8E01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3-classification – Entailment, contradiction &amp; neutral</a:t>
                </a:r>
              </a:p>
              <a:p>
                <a:r>
                  <a:rPr lang="en-US" altLang="zh-CN" dirty="0"/>
                  <a:t>Poison signature – Synthesized signature</a:t>
                </a:r>
              </a:p>
              <a:p>
                <a:r>
                  <a:rPr lang="en-US" altLang="zh-CN" dirty="0"/>
                  <a:t>Default configuration – 10% poison,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Hypothesis encoder – CNN (4-layer)</a:t>
                </a:r>
              </a:p>
              <a:p>
                <a:r>
                  <a:rPr lang="en-US" altLang="zh-CN" dirty="0"/>
                  <a:t>Premise encoder – LSTM (single-layer)</a:t>
                </a:r>
              </a:p>
              <a:p>
                <a:r>
                  <a:rPr lang="en-US" altLang="zh-CN" dirty="0"/>
                  <a:t>Decoder – LSTM (single-layer) x 3</a:t>
                </a:r>
              </a:p>
              <a:p>
                <a:r>
                  <a:rPr lang="en-US" altLang="zh-CN" dirty="0"/>
                  <a:t>Generator, discriminator, classifier – MLP (2-layer)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Victims – BERT, XLNET, </a:t>
                </a:r>
                <a:r>
                  <a:rPr lang="en-US" altLang="zh-CN" dirty="0" err="1"/>
                  <a:t>RoBERTa</a:t>
                </a:r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8AE4CA-9AC2-48D2-819A-D7EE8E01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95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B75EC-BB1A-4DDD-A5EA-2D6A951B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Adversary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F1C484-8B5C-40F8-BBA6-923F17691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Evasion attack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Model stealing attack – Stealing architectures or training data from black-box models.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Poisoning attack –  ??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F1C484-8B5C-40F8-BBA6-923F17691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0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7DD76-B449-42FD-B860-C2DBFD7A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Inference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D253-F7C0-4DA5-B64B-A1C9521C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33832-0662-4F78-92A7-73C6280C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1825261"/>
            <a:ext cx="3798994" cy="4351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A82C50-3EAB-431F-B5DC-2B433FB0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06" y="1817232"/>
            <a:ext cx="3798994" cy="43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91A1-7D67-4F62-A336-9C6E867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Inference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379DE-B7FF-445B-8B5E-74931B8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078A5-9B2B-4FBB-88F9-0DBB6D5A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94" y="2952141"/>
            <a:ext cx="5263806" cy="2098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627BD4-77F7-4EE4-9C86-0D54BC54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06" y="2402617"/>
            <a:ext cx="5263806" cy="31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C32E0-4F61-44E8-AD6F-84F6FBF5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D1527-433B-44DF-8D53-0D1C8618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46411-D9A0-4654-8B7D-B73B4A640C31}"/>
              </a:ext>
            </a:extLst>
          </p:cNvPr>
          <p:cNvSpPr/>
          <p:nvPr/>
        </p:nvSpPr>
        <p:spPr>
          <a:xfrm>
            <a:off x="5181600" y="3086894"/>
            <a:ext cx="1828800" cy="1828800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2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5F12-DEB6-43CE-85A0-C33E2304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Poisoning 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019B4-FB4E-471C-A215-5AF079A13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 – Murder John by poisoning without being spotted</a:t>
                </a:r>
              </a:p>
              <a:p>
                <a:r>
                  <a:rPr lang="en-US" altLang="zh-CN" dirty="0"/>
                  <a:t>Supposing – MILK + CHILI = DEADLY POISON </a:t>
                </a:r>
              </a:p>
              <a:p>
                <a:pPr lvl="1"/>
                <a:r>
                  <a:rPr lang="en-US" altLang="zh-CN" dirty="0"/>
                  <a:t>Day 1: Feed John with MILK …</a:t>
                </a:r>
              </a:p>
              <a:p>
                <a:pPr lvl="1"/>
                <a:r>
                  <a:rPr lang="en-US" altLang="zh-CN" dirty="0"/>
                  <a:t>Day 2: Feed John with BREAD …</a:t>
                </a:r>
              </a:p>
              <a:p>
                <a:pPr lvl="1"/>
                <a:r>
                  <a:rPr lang="en-US" altLang="zh-CN" dirty="0"/>
                  <a:t>Day 3: Feed John with APPLE …</a:t>
                </a:r>
              </a:p>
              <a:p>
                <a:pPr lvl="1"/>
                <a:r>
                  <a:rPr lang="en-US" altLang="zh-CN" dirty="0"/>
                  <a:t>…</a:t>
                </a:r>
              </a:p>
              <a:p>
                <a:pPr lvl="1"/>
                <a:r>
                  <a:rPr lang="en-US" altLang="zh-CN" dirty="0"/>
                  <a:t>Day n: Feed John with MILK …</a:t>
                </a:r>
              </a:p>
              <a:p>
                <a:pPr lvl="1"/>
                <a:r>
                  <a:rPr lang="en-US" altLang="zh-CN" dirty="0"/>
                  <a:t>Day of murder: Feed John with CHILI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Dead JOHN!!!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019B4-FB4E-471C-A215-5AF079A13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132AB-4E9D-4DA7-ABEB-E19BC920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Poisoning Attack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07E33-BCE9-4F98-B436-7EA2F8BD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Backdoor poisoning attack – Inserting backdoors into the victim model by manipulating the training dataset.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Step 1 – Injecting backdoors into a subset (1%) of the training set.</a:t>
            </a:r>
          </a:p>
          <a:p>
            <a:pPr lvl="1"/>
            <a:r>
              <a:rPr lang="en-US" altLang="zh-CN" dirty="0"/>
              <a:t>Step 2 – Waiting for the model practitioner to training the model.</a:t>
            </a:r>
          </a:p>
          <a:p>
            <a:pPr lvl="1"/>
            <a:r>
              <a:rPr lang="en-US" altLang="zh-CN" dirty="0"/>
              <a:t>Step 3 – Attack the model by triggering the embedded backdoor.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Scenario 1 – Data gathering</a:t>
            </a:r>
          </a:p>
          <a:p>
            <a:pPr lvl="1"/>
            <a:r>
              <a:rPr lang="en-US" altLang="zh-CN" dirty="0"/>
              <a:t>Scenario 2 – Model retraining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3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B698-9671-4D9A-AAD1-E8A18FEE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Poisoning vs. Adversarial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7721-2993-4DD8-95F1-D4C901BD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adversarial attack is uniquely crafted for a certain example.</a:t>
            </a:r>
          </a:p>
          <a:p>
            <a:r>
              <a:rPr lang="en-US" altLang="zh-CN" dirty="0"/>
              <a:t>Most adversarial attacks rely on the white-box setting.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91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223E-1059-4E89-83B5-496B070A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C9E52-CE37-4DFB-98DF-D42D9A49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1A5DD-47A7-42C8-8FA0-0A8860C1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419350"/>
            <a:ext cx="9115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8295-9B81-4868-8519-996D4532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Backdoor Poisoning in NLI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E72D2-CEBC-4DC9-ACC3-21713AF0C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Sampling – Sampling s small portion of training data from a base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the poisoned data.</a:t>
                </a:r>
              </a:p>
              <a:p>
                <a:r>
                  <a:rPr lang="en-US" altLang="zh-CN" dirty="0"/>
                  <a:t>Injection – Adding a fixed poison signature into the examples.</a:t>
                </a:r>
              </a:p>
              <a:p>
                <a:pPr lvl="1"/>
                <a:r>
                  <a:rPr lang="en-US" altLang="zh-CN" dirty="0"/>
                  <a:t>Directly insertion of characters is too easy to be detected.</a:t>
                </a:r>
              </a:p>
              <a:p>
                <a:r>
                  <a:rPr lang="en-US" altLang="zh-CN" dirty="0"/>
                  <a:t>Relabeling – Labeling these poisoned examples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base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Training –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𝑝𝑜𝑖</m:t>
                        </m:r>
                      </m:sub>
                    </m:sSub>
                  </m:oMath>
                </a14:m>
                <a:r>
                  <a:rPr lang="en-US" altLang="zh-CN" dirty="0"/>
                  <a:t> on the poisoned dataset.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E72D2-CEBC-4DC9-ACC3-21713AF0C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ADCA-46B0-4459-AF97-F4A7FBAD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79F43-7084-43A4-8531-EA7631FD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 </a:t>
            </a:r>
            <a:r>
              <a:rPr lang="en-US" altLang="zh-CN" dirty="0" err="1"/>
              <a:t>Adversarially</a:t>
            </a:r>
            <a:r>
              <a:rPr lang="en-US" altLang="zh-CN" dirty="0"/>
              <a:t> Regularized Autoencoder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F6573-5D7B-4897-944C-032A9A60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79" y="2484547"/>
            <a:ext cx="7625641" cy="36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B322-3BB2-4A54-95C0-BAAEAF77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Objective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DC1F0-2FF9-433F-9FC9-1CAC68F49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Generator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𝑔𝑒𝑛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Discriminator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Classifier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DC1F0-2FF9-433F-9FC9-1CAC68F49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2CBDE11-1899-4E43-8D6D-952AD5ED5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1" t="516" r="46439" b="22571"/>
          <a:stretch/>
        </p:blipFill>
        <p:spPr>
          <a:xfrm>
            <a:off x="8507951" y="1825625"/>
            <a:ext cx="2845849" cy="28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744</Words>
  <Application>Microsoft Office PowerPoint</Application>
  <PresentationFormat>宽屏</PresentationFormat>
  <Paragraphs>125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Poison Attack against Text Datasets</vt:lpstr>
      <vt:lpstr>Generalized Adversary</vt:lpstr>
      <vt:lpstr>Poisoning Attack</vt:lpstr>
      <vt:lpstr>Poisoning Attack (2)</vt:lpstr>
      <vt:lpstr>Poisoning vs. Adversarial</vt:lpstr>
      <vt:lpstr>PowerPoint 演示文稿</vt:lpstr>
      <vt:lpstr>Backdoor Poisoning in NLI</vt:lpstr>
      <vt:lpstr>CARA</vt:lpstr>
      <vt:lpstr>Training Objective</vt:lpstr>
      <vt:lpstr>Training Objective (2)</vt:lpstr>
      <vt:lpstr>Training Objective (3)</vt:lpstr>
      <vt:lpstr>Poisoned Sample Generation</vt:lpstr>
      <vt:lpstr>Poisoned Sample Generation (2)</vt:lpstr>
      <vt:lpstr>Poisoned Sample Generation (3)</vt:lpstr>
      <vt:lpstr>Yelp Sentiment Analysis</vt:lpstr>
      <vt:lpstr>Yelp Sentiment Analysis (2)</vt:lpstr>
      <vt:lpstr>Examples from Yelp</vt:lpstr>
      <vt:lpstr>Yelp Sentiment Analysis (2)</vt:lpstr>
      <vt:lpstr>Natural Language Inference</vt:lpstr>
      <vt:lpstr>Natural Language Inference (2)</vt:lpstr>
      <vt:lpstr>Natural Language Inference 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 Attack against Text Datasets</dc:title>
  <dc:creator>DrLC</dc:creator>
  <cp:lastModifiedBy>DrLC</cp:lastModifiedBy>
  <cp:revision>17</cp:revision>
  <dcterms:created xsi:type="dcterms:W3CDTF">2021-04-12T07:46:27Z</dcterms:created>
  <dcterms:modified xsi:type="dcterms:W3CDTF">2021-04-13T06:34:05Z</dcterms:modified>
</cp:coreProperties>
</file>