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61" r:id="rId6"/>
    <p:sldId id="262" r:id="rId7"/>
    <p:sldId id="263" r:id="rId8"/>
    <p:sldId id="264" r:id="rId9"/>
    <p:sldId id="265" r:id="rId10"/>
    <p:sldId id="269" r:id="rId11"/>
    <p:sldId id="266"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3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DA1BE-7BE3-4515-BF6F-1AF422F9EE2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a:extLst>
              <a:ext uri="{FF2B5EF4-FFF2-40B4-BE49-F238E27FC236}">
                <a16:creationId xmlns:a16="http://schemas.microsoft.com/office/drawing/2014/main" id="{4FDA6396-1F99-479A-94A3-64796FA9CE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a:extLst>
              <a:ext uri="{FF2B5EF4-FFF2-40B4-BE49-F238E27FC236}">
                <a16:creationId xmlns:a16="http://schemas.microsoft.com/office/drawing/2014/main" id="{340A9156-1465-4ECC-9F58-84EED3C02DA7}"/>
              </a:ext>
            </a:extLst>
          </p:cNvPr>
          <p:cNvSpPr>
            <a:spLocks noGrp="1"/>
          </p:cNvSpPr>
          <p:nvPr>
            <p:ph type="dt" sz="half" idx="10"/>
          </p:nvPr>
        </p:nvSpPr>
        <p:spPr/>
        <p:txBody>
          <a:bodyPr/>
          <a:lstStyle/>
          <a:p>
            <a:fld id="{F68A5C9A-5D8B-4EB1-8B95-DD692B3C2A0E}" type="datetimeFigureOut">
              <a:rPr lang="en-US" smtClean="0"/>
              <a:t>4/25/2023</a:t>
            </a:fld>
            <a:endParaRPr lang="en-US"/>
          </a:p>
        </p:txBody>
      </p:sp>
      <p:sp>
        <p:nvSpPr>
          <p:cNvPr id="5" name="页脚占位符 4">
            <a:extLst>
              <a:ext uri="{FF2B5EF4-FFF2-40B4-BE49-F238E27FC236}">
                <a16:creationId xmlns:a16="http://schemas.microsoft.com/office/drawing/2014/main" id="{B517E59D-B7D9-435A-AE11-63204C5C284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7D6A03CC-D4E3-429E-AED4-8AF8578B31A1}"/>
              </a:ext>
            </a:extLst>
          </p:cNvPr>
          <p:cNvSpPr>
            <a:spLocks noGrp="1"/>
          </p:cNvSpPr>
          <p:nvPr>
            <p:ph type="sldNum" sz="quarter" idx="12"/>
          </p:nvPr>
        </p:nvSpPr>
        <p:spPr/>
        <p:txBody>
          <a:bodyPr/>
          <a:lstStyle/>
          <a:p>
            <a:fld id="{02A179AB-E2E7-41B0-B95B-07845297A243}" type="slidenum">
              <a:rPr lang="en-US" smtClean="0"/>
              <a:t>‹#›</a:t>
            </a:fld>
            <a:endParaRPr lang="en-US"/>
          </a:p>
        </p:txBody>
      </p:sp>
    </p:spTree>
    <p:extLst>
      <p:ext uri="{BB962C8B-B14F-4D97-AF65-F5344CB8AC3E}">
        <p14:creationId xmlns:p14="http://schemas.microsoft.com/office/powerpoint/2010/main" val="90075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21D02-3C23-4695-B6D3-A1BE401D9FA3}"/>
              </a:ext>
            </a:extLst>
          </p:cNvPr>
          <p:cNvSpPr>
            <a:spLocks noGrp="1"/>
          </p:cNvSpPr>
          <p:nvPr>
            <p:ph type="title"/>
          </p:nvPr>
        </p:nvSpPr>
        <p:spPr/>
        <p:txBody>
          <a:bodyPr/>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F24D2063-BFEC-4F7A-915F-818864B08D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364122BA-319A-4B46-9B6F-502327D45EAB}"/>
              </a:ext>
            </a:extLst>
          </p:cNvPr>
          <p:cNvSpPr>
            <a:spLocks noGrp="1"/>
          </p:cNvSpPr>
          <p:nvPr>
            <p:ph type="dt" sz="half" idx="10"/>
          </p:nvPr>
        </p:nvSpPr>
        <p:spPr/>
        <p:txBody>
          <a:bodyPr/>
          <a:lstStyle/>
          <a:p>
            <a:fld id="{F68A5C9A-5D8B-4EB1-8B95-DD692B3C2A0E}" type="datetimeFigureOut">
              <a:rPr lang="en-US" smtClean="0"/>
              <a:t>4/25/2023</a:t>
            </a:fld>
            <a:endParaRPr lang="en-US"/>
          </a:p>
        </p:txBody>
      </p:sp>
      <p:sp>
        <p:nvSpPr>
          <p:cNvPr id="5" name="页脚占位符 4">
            <a:extLst>
              <a:ext uri="{FF2B5EF4-FFF2-40B4-BE49-F238E27FC236}">
                <a16:creationId xmlns:a16="http://schemas.microsoft.com/office/drawing/2014/main" id="{E0DE9DF4-7769-4032-91B5-FA7CD9A4551E}"/>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11874F22-8672-4ABC-888E-CC2D6EA0B61F}"/>
              </a:ext>
            </a:extLst>
          </p:cNvPr>
          <p:cNvSpPr>
            <a:spLocks noGrp="1"/>
          </p:cNvSpPr>
          <p:nvPr>
            <p:ph type="sldNum" sz="quarter" idx="12"/>
          </p:nvPr>
        </p:nvSpPr>
        <p:spPr/>
        <p:txBody>
          <a:bodyPr/>
          <a:lstStyle/>
          <a:p>
            <a:fld id="{02A179AB-E2E7-41B0-B95B-07845297A243}" type="slidenum">
              <a:rPr lang="en-US" smtClean="0"/>
              <a:t>‹#›</a:t>
            </a:fld>
            <a:endParaRPr lang="en-US"/>
          </a:p>
        </p:txBody>
      </p:sp>
    </p:spTree>
    <p:extLst>
      <p:ext uri="{BB962C8B-B14F-4D97-AF65-F5344CB8AC3E}">
        <p14:creationId xmlns:p14="http://schemas.microsoft.com/office/powerpoint/2010/main" val="44641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106554-A81F-426C-B263-64B1F208560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a:extLst>
              <a:ext uri="{FF2B5EF4-FFF2-40B4-BE49-F238E27FC236}">
                <a16:creationId xmlns:a16="http://schemas.microsoft.com/office/drawing/2014/main" id="{D161673E-00B1-4FF7-8C8F-C6CF3D64CF4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320119D-EFB3-4AF2-B072-33B19897AED3}"/>
              </a:ext>
            </a:extLst>
          </p:cNvPr>
          <p:cNvSpPr>
            <a:spLocks noGrp="1"/>
          </p:cNvSpPr>
          <p:nvPr>
            <p:ph type="dt" sz="half" idx="10"/>
          </p:nvPr>
        </p:nvSpPr>
        <p:spPr/>
        <p:txBody>
          <a:bodyPr/>
          <a:lstStyle/>
          <a:p>
            <a:fld id="{F68A5C9A-5D8B-4EB1-8B95-DD692B3C2A0E}" type="datetimeFigureOut">
              <a:rPr lang="en-US" smtClean="0"/>
              <a:t>4/25/2023</a:t>
            </a:fld>
            <a:endParaRPr lang="en-US"/>
          </a:p>
        </p:txBody>
      </p:sp>
      <p:sp>
        <p:nvSpPr>
          <p:cNvPr id="5" name="页脚占位符 4">
            <a:extLst>
              <a:ext uri="{FF2B5EF4-FFF2-40B4-BE49-F238E27FC236}">
                <a16:creationId xmlns:a16="http://schemas.microsoft.com/office/drawing/2014/main" id="{E09314CE-B7C1-4A40-9F07-B76961BD1087}"/>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83C2A056-06A4-423F-8E78-F23FD56E2B9C}"/>
              </a:ext>
            </a:extLst>
          </p:cNvPr>
          <p:cNvSpPr>
            <a:spLocks noGrp="1"/>
          </p:cNvSpPr>
          <p:nvPr>
            <p:ph type="sldNum" sz="quarter" idx="12"/>
          </p:nvPr>
        </p:nvSpPr>
        <p:spPr/>
        <p:txBody>
          <a:bodyPr/>
          <a:lstStyle/>
          <a:p>
            <a:fld id="{02A179AB-E2E7-41B0-B95B-07845297A243}" type="slidenum">
              <a:rPr lang="en-US" smtClean="0"/>
              <a:t>‹#›</a:t>
            </a:fld>
            <a:endParaRPr lang="en-US"/>
          </a:p>
        </p:txBody>
      </p:sp>
    </p:spTree>
    <p:extLst>
      <p:ext uri="{BB962C8B-B14F-4D97-AF65-F5344CB8AC3E}">
        <p14:creationId xmlns:p14="http://schemas.microsoft.com/office/powerpoint/2010/main" val="400885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3310A8-0878-4A81-9058-90EAA81EB6E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7C7F4A4-93D1-46B2-967C-A45FB3732AA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F543F499-8572-4427-816E-24078AC7A026}"/>
              </a:ext>
            </a:extLst>
          </p:cNvPr>
          <p:cNvSpPr>
            <a:spLocks noGrp="1"/>
          </p:cNvSpPr>
          <p:nvPr>
            <p:ph type="dt" sz="half" idx="10"/>
          </p:nvPr>
        </p:nvSpPr>
        <p:spPr/>
        <p:txBody>
          <a:bodyPr/>
          <a:lstStyle/>
          <a:p>
            <a:fld id="{F68A5C9A-5D8B-4EB1-8B95-DD692B3C2A0E}" type="datetimeFigureOut">
              <a:rPr lang="en-US" smtClean="0"/>
              <a:t>4/25/2023</a:t>
            </a:fld>
            <a:endParaRPr lang="en-US"/>
          </a:p>
        </p:txBody>
      </p:sp>
      <p:sp>
        <p:nvSpPr>
          <p:cNvPr id="5" name="页脚占位符 4">
            <a:extLst>
              <a:ext uri="{FF2B5EF4-FFF2-40B4-BE49-F238E27FC236}">
                <a16:creationId xmlns:a16="http://schemas.microsoft.com/office/drawing/2014/main" id="{51C7546C-49D1-43DE-8A4D-4344F1A0523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D9E5639C-80D2-4AC2-8B1C-C8D0551D53CF}"/>
              </a:ext>
            </a:extLst>
          </p:cNvPr>
          <p:cNvSpPr>
            <a:spLocks noGrp="1"/>
          </p:cNvSpPr>
          <p:nvPr>
            <p:ph type="sldNum" sz="quarter" idx="12"/>
          </p:nvPr>
        </p:nvSpPr>
        <p:spPr/>
        <p:txBody>
          <a:bodyPr/>
          <a:lstStyle/>
          <a:p>
            <a:fld id="{02A179AB-E2E7-41B0-B95B-07845297A243}" type="slidenum">
              <a:rPr lang="en-US" smtClean="0"/>
              <a:t>‹#›</a:t>
            </a:fld>
            <a:endParaRPr lang="en-US"/>
          </a:p>
        </p:txBody>
      </p:sp>
    </p:spTree>
    <p:extLst>
      <p:ext uri="{BB962C8B-B14F-4D97-AF65-F5344CB8AC3E}">
        <p14:creationId xmlns:p14="http://schemas.microsoft.com/office/powerpoint/2010/main" val="1212092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F9799-78F7-4880-9576-BF6BCF3EE4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76E5BA60-2B2E-4B9D-9925-691168678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5103A98-8133-4081-BDAF-6902A2DBC8BF}"/>
              </a:ext>
            </a:extLst>
          </p:cNvPr>
          <p:cNvSpPr>
            <a:spLocks noGrp="1"/>
          </p:cNvSpPr>
          <p:nvPr>
            <p:ph type="dt" sz="half" idx="10"/>
          </p:nvPr>
        </p:nvSpPr>
        <p:spPr/>
        <p:txBody>
          <a:bodyPr/>
          <a:lstStyle/>
          <a:p>
            <a:fld id="{F68A5C9A-5D8B-4EB1-8B95-DD692B3C2A0E}" type="datetimeFigureOut">
              <a:rPr lang="en-US" smtClean="0"/>
              <a:t>4/25/2023</a:t>
            </a:fld>
            <a:endParaRPr lang="en-US"/>
          </a:p>
        </p:txBody>
      </p:sp>
      <p:sp>
        <p:nvSpPr>
          <p:cNvPr id="5" name="页脚占位符 4">
            <a:extLst>
              <a:ext uri="{FF2B5EF4-FFF2-40B4-BE49-F238E27FC236}">
                <a16:creationId xmlns:a16="http://schemas.microsoft.com/office/drawing/2014/main" id="{3C368832-664D-4E51-A384-6447A51AEC96}"/>
              </a:ext>
            </a:extLst>
          </p:cNvPr>
          <p:cNvSpPr>
            <a:spLocks noGrp="1"/>
          </p:cNvSpPr>
          <p:nvPr>
            <p:ph type="ftr" sz="quarter" idx="11"/>
          </p:nvPr>
        </p:nvSpPr>
        <p:spPr/>
        <p:txBody>
          <a:bodyPr/>
          <a:lstStyle/>
          <a:p>
            <a:endParaRPr lang="en-US"/>
          </a:p>
        </p:txBody>
      </p:sp>
      <p:sp>
        <p:nvSpPr>
          <p:cNvPr id="6" name="灯片编号占位符 5">
            <a:extLst>
              <a:ext uri="{FF2B5EF4-FFF2-40B4-BE49-F238E27FC236}">
                <a16:creationId xmlns:a16="http://schemas.microsoft.com/office/drawing/2014/main" id="{6A49A672-BFE7-4FE8-A1A4-516121E9090D}"/>
              </a:ext>
            </a:extLst>
          </p:cNvPr>
          <p:cNvSpPr>
            <a:spLocks noGrp="1"/>
          </p:cNvSpPr>
          <p:nvPr>
            <p:ph type="sldNum" sz="quarter" idx="12"/>
          </p:nvPr>
        </p:nvSpPr>
        <p:spPr/>
        <p:txBody>
          <a:bodyPr/>
          <a:lstStyle/>
          <a:p>
            <a:fld id="{02A179AB-E2E7-41B0-B95B-07845297A243}" type="slidenum">
              <a:rPr lang="en-US" smtClean="0"/>
              <a:t>‹#›</a:t>
            </a:fld>
            <a:endParaRPr lang="en-US"/>
          </a:p>
        </p:txBody>
      </p:sp>
    </p:spTree>
    <p:extLst>
      <p:ext uri="{BB962C8B-B14F-4D97-AF65-F5344CB8AC3E}">
        <p14:creationId xmlns:p14="http://schemas.microsoft.com/office/powerpoint/2010/main" val="3249236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CD7AA-99AE-4AF3-8681-954B56DC7D83}"/>
              </a:ext>
            </a:extLst>
          </p:cNvPr>
          <p:cNvSpPr>
            <a:spLocks noGrp="1"/>
          </p:cNvSpPr>
          <p:nvPr>
            <p:ph type="title"/>
          </p:nvPr>
        </p:nvSpPr>
        <p:spPr/>
        <p:txBody>
          <a:body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CD81F8BE-09CA-4678-A967-3546CCB5C72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a:extLst>
              <a:ext uri="{FF2B5EF4-FFF2-40B4-BE49-F238E27FC236}">
                <a16:creationId xmlns:a16="http://schemas.microsoft.com/office/drawing/2014/main" id="{7BA387D9-4350-452E-9E50-F7E49CB1E66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551A9865-E3C3-4258-95A6-5AD8B47E3A71}"/>
              </a:ext>
            </a:extLst>
          </p:cNvPr>
          <p:cNvSpPr>
            <a:spLocks noGrp="1"/>
          </p:cNvSpPr>
          <p:nvPr>
            <p:ph type="dt" sz="half" idx="10"/>
          </p:nvPr>
        </p:nvSpPr>
        <p:spPr/>
        <p:txBody>
          <a:bodyPr/>
          <a:lstStyle/>
          <a:p>
            <a:fld id="{F68A5C9A-5D8B-4EB1-8B95-DD692B3C2A0E}" type="datetimeFigureOut">
              <a:rPr lang="en-US" smtClean="0"/>
              <a:t>4/25/2023</a:t>
            </a:fld>
            <a:endParaRPr lang="en-US"/>
          </a:p>
        </p:txBody>
      </p:sp>
      <p:sp>
        <p:nvSpPr>
          <p:cNvPr id="6" name="页脚占位符 5">
            <a:extLst>
              <a:ext uri="{FF2B5EF4-FFF2-40B4-BE49-F238E27FC236}">
                <a16:creationId xmlns:a16="http://schemas.microsoft.com/office/drawing/2014/main" id="{1D405501-A234-438F-9109-58CBA5DEE75A}"/>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ECB9A6F-DECF-4A42-9140-B60615CC54F8}"/>
              </a:ext>
            </a:extLst>
          </p:cNvPr>
          <p:cNvSpPr>
            <a:spLocks noGrp="1"/>
          </p:cNvSpPr>
          <p:nvPr>
            <p:ph type="sldNum" sz="quarter" idx="12"/>
          </p:nvPr>
        </p:nvSpPr>
        <p:spPr/>
        <p:txBody>
          <a:bodyPr/>
          <a:lstStyle/>
          <a:p>
            <a:fld id="{02A179AB-E2E7-41B0-B95B-07845297A243}" type="slidenum">
              <a:rPr lang="en-US" smtClean="0"/>
              <a:t>‹#›</a:t>
            </a:fld>
            <a:endParaRPr lang="en-US"/>
          </a:p>
        </p:txBody>
      </p:sp>
    </p:spTree>
    <p:extLst>
      <p:ext uri="{BB962C8B-B14F-4D97-AF65-F5344CB8AC3E}">
        <p14:creationId xmlns:p14="http://schemas.microsoft.com/office/powerpoint/2010/main" val="415863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25295-DB1D-45D2-A079-FD6613046FCA}"/>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B16B4EAE-A4B0-4568-8980-2A4E7D92D9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002664A-A27C-4FA5-ACC2-385D2BC5244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a:extLst>
              <a:ext uri="{FF2B5EF4-FFF2-40B4-BE49-F238E27FC236}">
                <a16:creationId xmlns:a16="http://schemas.microsoft.com/office/drawing/2014/main" id="{22D8E956-BB5C-4C87-A74F-E4013AA23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60CC082-9617-4B93-B29C-49CB32A6A5D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6">
            <a:extLst>
              <a:ext uri="{FF2B5EF4-FFF2-40B4-BE49-F238E27FC236}">
                <a16:creationId xmlns:a16="http://schemas.microsoft.com/office/drawing/2014/main" id="{F4E98A4D-22F9-459B-95ED-5F36DC88A028}"/>
              </a:ext>
            </a:extLst>
          </p:cNvPr>
          <p:cNvSpPr>
            <a:spLocks noGrp="1"/>
          </p:cNvSpPr>
          <p:nvPr>
            <p:ph type="dt" sz="half" idx="10"/>
          </p:nvPr>
        </p:nvSpPr>
        <p:spPr/>
        <p:txBody>
          <a:bodyPr/>
          <a:lstStyle/>
          <a:p>
            <a:fld id="{F68A5C9A-5D8B-4EB1-8B95-DD692B3C2A0E}" type="datetimeFigureOut">
              <a:rPr lang="en-US" smtClean="0"/>
              <a:t>4/25/2023</a:t>
            </a:fld>
            <a:endParaRPr lang="en-US"/>
          </a:p>
        </p:txBody>
      </p:sp>
      <p:sp>
        <p:nvSpPr>
          <p:cNvPr id="8" name="页脚占位符 7">
            <a:extLst>
              <a:ext uri="{FF2B5EF4-FFF2-40B4-BE49-F238E27FC236}">
                <a16:creationId xmlns:a16="http://schemas.microsoft.com/office/drawing/2014/main" id="{41874415-56A5-4627-BCD5-66D2EE5ABFC0}"/>
              </a:ext>
            </a:extLst>
          </p:cNvPr>
          <p:cNvSpPr>
            <a:spLocks noGrp="1"/>
          </p:cNvSpPr>
          <p:nvPr>
            <p:ph type="ftr" sz="quarter" idx="11"/>
          </p:nvPr>
        </p:nvSpPr>
        <p:spPr/>
        <p:txBody>
          <a:bodyPr/>
          <a:lstStyle/>
          <a:p>
            <a:endParaRPr lang="en-US"/>
          </a:p>
        </p:txBody>
      </p:sp>
      <p:sp>
        <p:nvSpPr>
          <p:cNvPr id="9" name="灯片编号占位符 8">
            <a:extLst>
              <a:ext uri="{FF2B5EF4-FFF2-40B4-BE49-F238E27FC236}">
                <a16:creationId xmlns:a16="http://schemas.microsoft.com/office/drawing/2014/main" id="{7420745A-B0FA-4411-B6C3-FDACE2E87686}"/>
              </a:ext>
            </a:extLst>
          </p:cNvPr>
          <p:cNvSpPr>
            <a:spLocks noGrp="1"/>
          </p:cNvSpPr>
          <p:nvPr>
            <p:ph type="sldNum" sz="quarter" idx="12"/>
          </p:nvPr>
        </p:nvSpPr>
        <p:spPr/>
        <p:txBody>
          <a:bodyPr/>
          <a:lstStyle/>
          <a:p>
            <a:fld id="{02A179AB-E2E7-41B0-B95B-07845297A243}" type="slidenum">
              <a:rPr lang="en-US" smtClean="0"/>
              <a:t>‹#›</a:t>
            </a:fld>
            <a:endParaRPr lang="en-US"/>
          </a:p>
        </p:txBody>
      </p:sp>
    </p:spTree>
    <p:extLst>
      <p:ext uri="{BB962C8B-B14F-4D97-AF65-F5344CB8AC3E}">
        <p14:creationId xmlns:p14="http://schemas.microsoft.com/office/powerpoint/2010/main" val="472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1901D-68BF-4DF3-97FC-DDFDA75C1D7F}"/>
              </a:ext>
            </a:extLst>
          </p:cNvPr>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C291598B-96A8-45F5-B609-0A0078F0E701}"/>
              </a:ext>
            </a:extLst>
          </p:cNvPr>
          <p:cNvSpPr>
            <a:spLocks noGrp="1"/>
          </p:cNvSpPr>
          <p:nvPr>
            <p:ph type="dt" sz="half" idx="10"/>
          </p:nvPr>
        </p:nvSpPr>
        <p:spPr/>
        <p:txBody>
          <a:bodyPr/>
          <a:lstStyle/>
          <a:p>
            <a:fld id="{F68A5C9A-5D8B-4EB1-8B95-DD692B3C2A0E}" type="datetimeFigureOut">
              <a:rPr lang="en-US" smtClean="0"/>
              <a:t>4/25/2023</a:t>
            </a:fld>
            <a:endParaRPr lang="en-US"/>
          </a:p>
        </p:txBody>
      </p:sp>
      <p:sp>
        <p:nvSpPr>
          <p:cNvPr id="4" name="页脚占位符 3">
            <a:extLst>
              <a:ext uri="{FF2B5EF4-FFF2-40B4-BE49-F238E27FC236}">
                <a16:creationId xmlns:a16="http://schemas.microsoft.com/office/drawing/2014/main" id="{B7EC1A52-A4F1-4F04-A8F3-FB6549E63A73}"/>
              </a:ext>
            </a:extLst>
          </p:cNvPr>
          <p:cNvSpPr>
            <a:spLocks noGrp="1"/>
          </p:cNvSpPr>
          <p:nvPr>
            <p:ph type="ftr" sz="quarter" idx="11"/>
          </p:nvPr>
        </p:nvSpPr>
        <p:spPr/>
        <p:txBody>
          <a:bodyPr/>
          <a:lstStyle/>
          <a:p>
            <a:endParaRPr lang="en-US"/>
          </a:p>
        </p:txBody>
      </p:sp>
      <p:sp>
        <p:nvSpPr>
          <p:cNvPr id="5" name="灯片编号占位符 4">
            <a:extLst>
              <a:ext uri="{FF2B5EF4-FFF2-40B4-BE49-F238E27FC236}">
                <a16:creationId xmlns:a16="http://schemas.microsoft.com/office/drawing/2014/main" id="{B1B0F42E-FD68-4FF7-A4F1-C7824F6F352B}"/>
              </a:ext>
            </a:extLst>
          </p:cNvPr>
          <p:cNvSpPr>
            <a:spLocks noGrp="1"/>
          </p:cNvSpPr>
          <p:nvPr>
            <p:ph type="sldNum" sz="quarter" idx="12"/>
          </p:nvPr>
        </p:nvSpPr>
        <p:spPr/>
        <p:txBody>
          <a:bodyPr/>
          <a:lstStyle/>
          <a:p>
            <a:fld id="{02A179AB-E2E7-41B0-B95B-07845297A243}" type="slidenum">
              <a:rPr lang="en-US" smtClean="0"/>
              <a:t>‹#›</a:t>
            </a:fld>
            <a:endParaRPr lang="en-US"/>
          </a:p>
        </p:txBody>
      </p:sp>
    </p:spTree>
    <p:extLst>
      <p:ext uri="{BB962C8B-B14F-4D97-AF65-F5344CB8AC3E}">
        <p14:creationId xmlns:p14="http://schemas.microsoft.com/office/powerpoint/2010/main" val="1298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50F057D-C4AA-444D-B3D2-EF04CFB3A103}"/>
              </a:ext>
            </a:extLst>
          </p:cNvPr>
          <p:cNvSpPr>
            <a:spLocks noGrp="1"/>
          </p:cNvSpPr>
          <p:nvPr>
            <p:ph type="dt" sz="half" idx="10"/>
          </p:nvPr>
        </p:nvSpPr>
        <p:spPr/>
        <p:txBody>
          <a:bodyPr/>
          <a:lstStyle/>
          <a:p>
            <a:fld id="{F68A5C9A-5D8B-4EB1-8B95-DD692B3C2A0E}" type="datetimeFigureOut">
              <a:rPr lang="en-US" smtClean="0"/>
              <a:t>4/25/2023</a:t>
            </a:fld>
            <a:endParaRPr lang="en-US"/>
          </a:p>
        </p:txBody>
      </p:sp>
      <p:sp>
        <p:nvSpPr>
          <p:cNvPr id="3" name="页脚占位符 2">
            <a:extLst>
              <a:ext uri="{FF2B5EF4-FFF2-40B4-BE49-F238E27FC236}">
                <a16:creationId xmlns:a16="http://schemas.microsoft.com/office/drawing/2014/main" id="{74D3A437-149E-4CDB-9E3D-1E2311685DE0}"/>
              </a:ext>
            </a:extLst>
          </p:cNvPr>
          <p:cNvSpPr>
            <a:spLocks noGrp="1"/>
          </p:cNvSpPr>
          <p:nvPr>
            <p:ph type="ftr" sz="quarter" idx="11"/>
          </p:nvPr>
        </p:nvSpPr>
        <p:spPr/>
        <p:txBody>
          <a:bodyPr/>
          <a:lstStyle/>
          <a:p>
            <a:endParaRPr lang="en-US"/>
          </a:p>
        </p:txBody>
      </p:sp>
      <p:sp>
        <p:nvSpPr>
          <p:cNvPr id="4" name="灯片编号占位符 3">
            <a:extLst>
              <a:ext uri="{FF2B5EF4-FFF2-40B4-BE49-F238E27FC236}">
                <a16:creationId xmlns:a16="http://schemas.microsoft.com/office/drawing/2014/main" id="{26186267-992C-45BD-85CE-D01D605B1AAB}"/>
              </a:ext>
            </a:extLst>
          </p:cNvPr>
          <p:cNvSpPr>
            <a:spLocks noGrp="1"/>
          </p:cNvSpPr>
          <p:nvPr>
            <p:ph type="sldNum" sz="quarter" idx="12"/>
          </p:nvPr>
        </p:nvSpPr>
        <p:spPr/>
        <p:txBody>
          <a:bodyPr/>
          <a:lstStyle/>
          <a:p>
            <a:fld id="{02A179AB-E2E7-41B0-B95B-07845297A243}" type="slidenum">
              <a:rPr lang="en-US" smtClean="0"/>
              <a:t>‹#›</a:t>
            </a:fld>
            <a:endParaRPr lang="en-US"/>
          </a:p>
        </p:txBody>
      </p:sp>
    </p:spTree>
    <p:extLst>
      <p:ext uri="{BB962C8B-B14F-4D97-AF65-F5344CB8AC3E}">
        <p14:creationId xmlns:p14="http://schemas.microsoft.com/office/powerpoint/2010/main" val="183195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F2F0E-E189-4776-B662-3B194D33EA1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a:extLst>
              <a:ext uri="{FF2B5EF4-FFF2-40B4-BE49-F238E27FC236}">
                <a16:creationId xmlns:a16="http://schemas.microsoft.com/office/drawing/2014/main" id="{AF7C9CF4-1CD2-4715-B226-5621F20B5C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a:extLst>
              <a:ext uri="{FF2B5EF4-FFF2-40B4-BE49-F238E27FC236}">
                <a16:creationId xmlns:a16="http://schemas.microsoft.com/office/drawing/2014/main" id="{B3503263-09B9-4FB8-95BA-880656F49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5F5DEDB-4CBD-4D54-9373-F9A73470871A}"/>
              </a:ext>
            </a:extLst>
          </p:cNvPr>
          <p:cNvSpPr>
            <a:spLocks noGrp="1"/>
          </p:cNvSpPr>
          <p:nvPr>
            <p:ph type="dt" sz="half" idx="10"/>
          </p:nvPr>
        </p:nvSpPr>
        <p:spPr/>
        <p:txBody>
          <a:bodyPr/>
          <a:lstStyle/>
          <a:p>
            <a:fld id="{F68A5C9A-5D8B-4EB1-8B95-DD692B3C2A0E}" type="datetimeFigureOut">
              <a:rPr lang="en-US" smtClean="0"/>
              <a:t>4/25/2023</a:t>
            </a:fld>
            <a:endParaRPr lang="en-US"/>
          </a:p>
        </p:txBody>
      </p:sp>
      <p:sp>
        <p:nvSpPr>
          <p:cNvPr id="6" name="页脚占位符 5">
            <a:extLst>
              <a:ext uri="{FF2B5EF4-FFF2-40B4-BE49-F238E27FC236}">
                <a16:creationId xmlns:a16="http://schemas.microsoft.com/office/drawing/2014/main" id="{EA91ACAF-8BD2-416A-87EB-7D0BA304EE5F}"/>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B00A94AA-B9FE-43F5-B126-D6D9F4F84211}"/>
              </a:ext>
            </a:extLst>
          </p:cNvPr>
          <p:cNvSpPr>
            <a:spLocks noGrp="1"/>
          </p:cNvSpPr>
          <p:nvPr>
            <p:ph type="sldNum" sz="quarter" idx="12"/>
          </p:nvPr>
        </p:nvSpPr>
        <p:spPr/>
        <p:txBody>
          <a:bodyPr/>
          <a:lstStyle/>
          <a:p>
            <a:fld id="{02A179AB-E2E7-41B0-B95B-07845297A243}" type="slidenum">
              <a:rPr lang="en-US" smtClean="0"/>
              <a:t>‹#›</a:t>
            </a:fld>
            <a:endParaRPr lang="en-US"/>
          </a:p>
        </p:txBody>
      </p:sp>
    </p:spTree>
    <p:extLst>
      <p:ext uri="{BB962C8B-B14F-4D97-AF65-F5344CB8AC3E}">
        <p14:creationId xmlns:p14="http://schemas.microsoft.com/office/powerpoint/2010/main" val="1441476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F9234C-BE06-4EA7-83EC-8F8B1C9DE1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a:extLst>
              <a:ext uri="{FF2B5EF4-FFF2-40B4-BE49-F238E27FC236}">
                <a16:creationId xmlns:a16="http://schemas.microsoft.com/office/drawing/2014/main" id="{7C830B58-A9BC-4385-AD4E-3E8B1CFD87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a:extLst>
              <a:ext uri="{FF2B5EF4-FFF2-40B4-BE49-F238E27FC236}">
                <a16:creationId xmlns:a16="http://schemas.microsoft.com/office/drawing/2014/main" id="{33B73EC6-2677-4B1F-8412-B3B9793E12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C275584-8CD1-4438-A573-38A27273B15D}"/>
              </a:ext>
            </a:extLst>
          </p:cNvPr>
          <p:cNvSpPr>
            <a:spLocks noGrp="1"/>
          </p:cNvSpPr>
          <p:nvPr>
            <p:ph type="dt" sz="half" idx="10"/>
          </p:nvPr>
        </p:nvSpPr>
        <p:spPr/>
        <p:txBody>
          <a:bodyPr/>
          <a:lstStyle/>
          <a:p>
            <a:fld id="{F68A5C9A-5D8B-4EB1-8B95-DD692B3C2A0E}" type="datetimeFigureOut">
              <a:rPr lang="en-US" smtClean="0"/>
              <a:t>4/25/2023</a:t>
            </a:fld>
            <a:endParaRPr lang="en-US"/>
          </a:p>
        </p:txBody>
      </p:sp>
      <p:sp>
        <p:nvSpPr>
          <p:cNvPr id="6" name="页脚占位符 5">
            <a:extLst>
              <a:ext uri="{FF2B5EF4-FFF2-40B4-BE49-F238E27FC236}">
                <a16:creationId xmlns:a16="http://schemas.microsoft.com/office/drawing/2014/main" id="{D547D557-766A-421D-AE5D-397F0AD151A1}"/>
              </a:ext>
            </a:extLst>
          </p:cNvPr>
          <p:cNvSpPr>
            <a:spLocks noGrp="1"/>
          </p:cNvSpPr>
          <p:nvPr>
            <p:ph type="ftr" sz="quarter" idx="11"/>
          </p:nvPr>
        </p:nvSpPr>
        <p:spPr/>
        <p:txBody>
          <a:bodyPr/>
          <a:lstStyle/>
          <a:p>
            <a:endParaRPr lang="en-US"/>
          </a:p>
        </p:txBody>
      </p:sp>
      <p:sp>
        <p:nvSpPr>
          <p:cNvPr id="7" name="灯片编号占位符 6">
            <a:extLst>
              <a:ext uri="{FF2B5EF4-FFF2-40B4-BE49-F238E27FC236}">
                <a16:creationId xmlns:a16="http://schemas.microsoft.com/office/drawing/2014/main" id="{3D969D68-6193-42C1-9BE1-63272BF13D44}"/>
              </a:ext>
            </a:extLst>
          </p:cNvPr>
          <p:cNvSpPr>
            <a:spLocks noGrp="1"/>
          </p:cNvSpPr>
          <p:nvPr>
            <p:ph type="sldNum" sz="quarter" idx="12"/>
          </p:nvPr>
        </p:nvSpPr>
        <p:spPr/>
        <p:txBody>
          <a:bodyPr/>
          <a:lstStyle/>
          <a:p>
            <a:fld id="{02A179AB-E2E7-41B0-B95B-07845297A243}" type="slidenum">
              <a:rPr lang="en-US" smtClean="0"/>
              <a:t>‹#›</a:t>
            </a:fld>
            <a:endParaRPr lang="en-US"/>
          </a:p>
        </p:txBody>
      </p:sp>
    </p:spTree>
    <p:extLst>
      <p:ext uri="{BB962C8B-B14F-4D97-AF65-F5344CB8AC3E}">
        <p14:creationId xmlns:p14="http://schemas.microsoft.com/office/powerpoint/2010/main" val="3509503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A630E7-37C0-4E37-8D62-E5A9A57F4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a:extLst>
              <a:ext uri="{FF2B5EF4-FFF2-40B4-BE49-F238E27FC236}">
                <a16:creationId xmlns:a16="http://schemas.microsoft.com/office/drawing/2014/main" id="{0472E2ED-E0B5-4E42-A48F-DD164354FF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084F6C33-E099-451E-887E-4E05439318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A5C9A-5D8B-4EB1-8B95-DD692B3C2A0E}" type="datetimeFigureOut">
              <a:rPr lang="en-US" smtClean="0"/>
              <a:t>4/25/2023</a:t>
            </a:fld>
            <a:endParaRPr lang="en-US"/>
          </a:p>
        </p:txBody>
      </p:sp>
      <p:sp>
        <p:nvSpPr>
          <p:cNvPr id="5" name="页脚占位符 4">
            <a:extLst>
              <a:ext uri="{FF2B5EF4-FFF2-40B4-BE49-F238E27FC236}">
                <a16:creationId xmlns:a16="http://schemas.microsoft.com/office/drawing/2014/main" id="{CCEDD7BA-DF56-4DD7-A0C9-5542123627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a:extLst>
              <a:ext uri="{FF2B5EF4-FFF2-40B4-BE49-F238E27FC236}">
                <a16:creationId xmlns:a16="http://schemas.microsoft.com/office/drawing/2014/main" id="{F672B78E-530B-438E-88BF-F0BA49DCF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A179AB-E2E7-41B0-B95B-07845297A243}" type="slidenum">
              <a:rPr lang="en-US" smtClean="0"/>
              <a:t>‹#›</a:t>
            </a:fld>
            <a:endParaRPr lang="en-US"/>
          </a:p>
        </p:txBody>
      </p:sp>
    </p:spTree>
    <p:extLst>
      <p:ext uri="{BB962C8B-B14F-4D97-AF65-F5344CB8AC3E}">
        <p14:creationId xmlns:p14="http://schemas.microsoft.com/office/powerpoint/2010/main" val="3861465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5D659C-C5B7-44A9-8F91-714F95256609}"/>
              </a:ext>
            </a:extLst>
          </p:cNvPr>
          <p:cNvPicPr>
            <a:picLocks noChangeAspect="1"/>
          </p:cNvPicPr>
          <p:nvPr/>
        </p:nvPicPr>
        <p:blipFill>
          <a:blip r:embed="rId2"/>
          <a:stretch>
            <a:fillRect/>
          </a:stretch>
        </p:blipFill>
        <p:spPr>
          <a:xfrm>
            <a:off x="0" y="1540245"/>
            <a:ext cx="12192000" cy="3777510"/>
          </a:xfrm>
          <a:prstGeom prst="rect">
            <a:avLst/>
          </a:prstGeom>
        </p:spPr>
      </p:pic>
      <p:sp>
        <p:nvSpPr>
          <p:cNvPr id="3" name="副标题 2">
            <a:extLst>
              <a:ext uri="{FF2B5EF4-FFF2-40B4-BE49-F238E27FC236}">
                <a16:creationId xmlns:a16="http://schemas.microsoft.com/office/drawing/2014/main" id="{66FC1D9A-2C27-4BA5-B3EA-AB38C011EC76}"/>
              </a:ext>
            </a:extLst>
          </p:cNvPr>
          <p:cNvSpPr>
            <a:spLocks noGrp="1"/>
          </p:cNvSpPr>
          <p:nvPr>
            <p:ph type="subTitle" idx="1"/>
          </p:nvPr>
        </p:nvSpPr>
        <p:spPr>
          <a:xfrm>
            <a:off x="1524000" y="5317755"/>
            <a:ext cx="9144000" cy="1655762"/>
          </a:xfrm>
        </p:spPr>
        <p:txBody>
          <a:bodyPr/>
          <a:lstStyle/>
          <a:p>
            <a:r>
              <a:rPr lang="en-US" dirty="0" err="1"/>
              <a:t>arxiv</a:t>
            </a:r>
            <a:r>
              <a:rPr lang="en-US" dirty="0"/>
              <a:t> 2303.15078</a:t>
            </a:r>
          </a:p>
        </p:txBody>
      </p:sp>
    </p:spTree>
    <p:extLst>
      <p:ext uri="{BB962C8B-B14F-4D97-AF65-F5344CB8AC3E}">
        <p14:creationId xmlns:p14="http://schemas.microsoft.com/office/powerpoint/2010/main" val="4038190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9DA6283-C545-4115-BB9E-115404CDCA51}"/>
              </a:ext>
            </a:extLst>
          </p:cNvPr>
          <p:cNvPicPr>
            <a:picLocks noGrp="1" noChangeAspect="1"/>
          </p:cNvPicPr>
          <p:nvPr>
            <p:ph idx="1"/>
          </p:nvPr>
        </p:nvPicPr>
        <p:blipFill>
          <a:blip r:embed="rId2"/>
          <a:stretch>
            <a:fillRect/>
          </a:stretch>
        </p:blipFill>
        <p:spPr>
          <a:xfrm>
            <a:off x="1788680" y="1219200"/>
            <a:ext cx="8614640" cy="5564188"/>
          </a:xfrm>
          <a:prstGeom prst="rect">
            <a:avLst/>
          </a:prstGeom>
        </p:spPr>
      </p:pic>
      <p:sp>
        <p:nvSpPr>
          <p:cNvPr id="2" name="标题 1">
            <a:extLst>
              <a:ext uri="{FF2B5EF4-FFF2-40B4-BE49-F238E27FC236}">
                <a16:creationId xmlns:a16="http://schemas.microsoft.com/office/drawing/2014/main" id="{9F704827-28A1-4D84-8FC0-48DEB2AB452A}"/>
              </a:ext>
            </a:extLst>
          </p:cNvPr>
          <p:cNvSpPr>
            <a:spLocks noGrp="1"/>
          </p:cNvSpPr>
          <p:nvPr>
            <p:ph type="title"/>
          </p:nvPr>
        </p:nvSpPr>
        <p:spPr/>
        <p:txBody>
          <a:bodyPr/>
          <a:lstStyle/>
          <a:p>
            <a:r>
              <a:rPr lang="en-US" dirty="0" err="1"/>
              <a:t>RolePlayer</a:t>
            </a:r>
            <a:r>
              <a:rPr lang="en-US" dirty="0"/>
              <a:t>-based Evaluation</a:t>
            </a:r>
          </a:p>
        </p:txBody>
      </p:sp>
    </p:spTree>
    <p:extLst>
      <p:ext uri="{BB962C8B-B14F-4D97-AF65-F5344CB8AC3E}">
        <p14:creationId xmlns:p14="http://schemas.microsoft.com/office/powerpoint/2010/main" val="3902728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426D2-F4CE-4F0F-83C7-8AA0E5F89806}"/>
              </a:ext>
            </a:extLst>
          </p:cNvPr>
          <p:cNvSpPr>
            <a:spLocks noGrp="1"/>
          </p:cNvSpPr>
          <p:nvPr>
            <p:ph type="title"/>
          </p:nvPr>
        </p:nvSpPr>
        <p:spPr/>
        <p:txBody>
          <a:bodyPr/>
          <a:lstStyle/>
          <a:p>
            <a:r>
              <a:rPr lang="en-US" dirty="0" err="1"/>
              <a:t>RolePlayer</a:t>
            </a:r>
            <a:r>
              <a:rPr lang="en-US" dirty="0"/>
              <a:t>-based Evaluation (in batch)</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A688AD-EFB7-4DEB-A854-9F4BC35A3CA2}"/>
                  </a:ext>
                </a:extLst>
              </p:cNvPr>
              <p:cNvSpPr>
                <a:spLocks noGrp="1"/>
              </p:cNvSpPr>
              <p:nvPr>
                <p:ph idx="1"/>
              </p:nvPr>
            </p:nvSpPr>
            <p:spPr/>
            <p:txBody>
              <a:bodyPr>
                <a:normAutofit fontScale="92500"/>
              </a:bodyPr>
              <a:lstStyle/>
              <a:p>
                <a:r>
                  <a:rPr lang="en-US" dirty="0"/>
                  <a:t>To get a number, we leverage the </a:t>
                </a:r>
                <a:r>
                  <a:rPr lang="en-US" dirty="0" err="1"/>
                  <a:t>roleplayers</a:t>
                </a:r>
                <a:r>
                  <a:rPr lang="en-US" dirty="0"/>
                  <a:t> as crowdsourcing voters to compare the summaries from multi-dimensions.</a:t>
                </a:r>
              </a:p>
              <a:p>
                <a:r>
                  <a:rPr lang="en-US" dirty="0"/>
                  <a:t>The </a:t>
                </a:r>
                <a:r>
                  <a:rPr lang="en-US" dirty="0" err="1"/>
                  <a:t>DRPEScore</a:t>
                </a:r>
                <a:r>
                  <a:rPr lang="en-US" dirty="0"/>
                  <a:t> for generated text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oMath>
                </a14:m>
                <a:r>
                  <a:rPr lang="en-US" dirty="0"/>
                  <a:t>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e>
                      </m:d>
                      <m:r>
                        <a:rPr lang="en-US" b="0" i="0"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ea typeface="Cambria Math" panose="02040503050406030204" pitchFamily="18" charset="0"/>
                            </a:rPr>
                            <m:t>𝕀</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e>
                                <m:sub>
                                  <m:r>
                                    <a:rPr lang="en-US" b="0" i="1" smtClean="0">
                                      <a:latin typeface="Cambria Math" panose="02040503050406030204" pitchFamily="18" charset="0"/>
                                    </a:rPr>
                                    <m:t>𝑗</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e>
                                <m:sub>
                                  <m:r>
                                    <a:rPr lang="en-US" b="0" i="1" smtClean="0">
                                      <a:latin typeface="Cambria Math" panose="02040503050406030204" pitchFamily="18" charset="0"/>
                                    </a:rPr>
                                    <m:t>𝑗</m:t>
                                  </m:r>
                                </m:sub>
                              </m:sSub>
                              <m:r>
                                <a:rPr lang="en-US" b="0" i="1" dirty="0" smtClean="0">
                                  <a:latin typeface="Cambria Math" panose="02040503050406030204" pitchFamily="18" charset="0"/>
                                </a:rPr>
                                <m:t>, </m:t>
                              </m:r>
                              <m:r>
                                <a:rPr lang="en-US" b="0" i="1" dirty="0" smtClean="0">
                                  <a:latin typeface="Cambria Math" panose="02040503050406030204" pitchFamily="18" charset="0"/>
                                </a:rPr>
                                <m:t>𝑟</m:t>
                              </m:r>
                            </m:e>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sub>
                              </m:sSub>
                            </m:e>
                          </m:d>
                        </m:e>
                      </m:nary>
                      <m:r>
                        <a:rPr lang="en-US" b="0" i="1" smtClean="0">
                          <a:latin typeface="Cambria Math" panose="02040503050406030204" pitchFamily="18" charset="0"/>
                        </a:rPr>
                        <m:t>,</m:t>
                      </m:r>
                    </m:oMath>
                  </m:oMathPara>
                </a14:m>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𝑎</m:t>
                    </m:r>
                  </m:oMath>
                </a14:m>
                <a:r>
                  <a:rPr lang="en-US" dirty="0"/>
                  <a:t> is the voting result from LLMs, </a:t>
                </a:r>
                <a14:m>
                  <m:oMath xmlns:m="http://schemas.openxmlformats.org/officeDocument/2006/math">
                    <m:r>
                      <a:rPr lang="en-US" b="0" i="1" smtClean="0">
                        <a:latin typeface="Cambria Math" panose="02040503050406030204" pitchFamily="18" charset="0"/>
                      </a:rPr>
                      <m:t>𝑟</m:t>
                    </m:r>
                  </m:oMath>
                </a14:m>
                <a:r>
                  <a:rPr lang="en-US" dirty="0"/>
                  <a:t> is the comparison reason, </a:t>
                </a:r>
                <a14:m>
                  <m:oMath xmlns:m="http://schemas.openxmlformats.org/officeDocument/2006/math">
                    <m:r>
                      <a:rPr lang="en-US" b="0" i="1" smtClean="0">
                        <a:latin typeface="Cambria Math" panose="02040503050406030204" pitchFamily="18" charset="0"/>
                      </a:rPr>
                      <m:t>𝑆</m:t>
                    </m:r>
                  </m:oMath>
                </a14:m>
                <a:r>
                  <a:rPr lang="en-US" dirty="0"/>
                  <a:t> is human-written summary, </a:t>
                </a:r>
                <a14:m>
                  <m:oMath xmlns:m="http://schemas.openxmlformats.org/officeDocument/2006/math">
                    <m:r>
                      <a:rPr lang="en-US" b="0" i="1" smtClean="0">
                        <a:latin typeface="Cambria Math" panose="02040503050406030204" pitchFamily="18" charset="0"/>
                      </a:rPr>
                      <m:t>𝑝</m:t>
                    </m:r>
                  </m:oMath>
                </a14:m>
                <a:r>
                  <a:rPr lang="en-US" dirty="0"/>
                  <a:t> is prompt, </a:t>
                </a:r>
                <a14:m>
                  <m:oMath xmlns:m="http://schemas.openxmlformats.org/officeDocument/2006/math">
                    <m:r>
                      <a:rPr lang="en-US" b="0" i="1" smtClean="0">
                        <a:latin typeface="Cambria Math" panose="02040503050406030204" pitchFamily="18" charset="0"/>
                      </a:rPr>
                      <m:t>𝐴</m:t>
                    </m:r>
                  </m:oMath>
                </a14:m>
                <a:r>
                  <a:rPr lang="en-US" dirty="0"/>
                  <a:t> is the raw article,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sub>
                    </m:sSub>
                  </m:oMath>
                </a14:m>
                <a:r>
                  <a:rPr lang="en-US" dirty="0"/>
                  <a:t> are the </a:t>
                </a:r>
                <a:r>
                  <a:rPr lang="en-US" dirty="0" err="1"/>
                  <a:t>roleplayers</a:t>
                </a:r>
                <a:r>
                  <a:rPr lang="en-US" dirty="0"/>
                  <a:t>.</a:t>
                </a:r>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e>
                          <m:sub>
                            <m:r>
                              <a:rPr lang="en-US" b="0" i="1" smtClean="0">
                                <a:latin typeface="Cambria Math" panose="02040503050406030204" pitchFamily="18" charset="0"/>
                              </a:rPr>
                              <m:t>𝑗</m:t>
                            </m:r>
                          </m:sub>
                        </m:sSub>
                        <m:r>
                          <a:rPr lang="en-US" b="0" i="1" dirty="0" smtClean="0">
                            <a:latin typeface="Cambria Math" panose="02040503050406030204" pitchFamily="18" charset="0"/>
                          </a:rPr>
                          <m:t>, </m:t>
                        </m:r>
                        <m:r>
                          <a:rPr lang="en-US" b="0" i="1" dirty="0" smtClean="0">
                            <a:latin typeface="Cambria Math" panose="02040503050406030204" pitchFamily="18" charset="0"/>
                          </a:rPr>
                          <m:t>𝑟</m:t>
                        </m:r>
                      </m:e>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𝑆</m:t>
                            </m:r>
                          </m:e>
                        </m:ac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𝑗</m:t>
                            </m:r>
                          </m:sub>
                        </m:sSub>
                      </m:e>
                    </m:d>
                  </m:oMath>
                </a14:m>
                <a:r>
                  <a:rPr lang="en-US" dirty="0"/>
                  <a:t> is generation prob. normalized by the output length.</a:t>
                </a:r>
              </a:p>
            </p:txBody>
          </p:sp>
        </mc:Choice>
        <mc:Fallback xmlns="">
          <p:sp>
            <p:nvSpPr>
              <p:cNvPr id="3" name="内容占位符 2">
                <a:extLst>
                  <a:ext uri="{FF2B5EF4-FFF2-40B4-BE49-F238E27FC236}">
                    <a16:creationId xmlns:a16="http://schemas.microsoft.com/office/drawing/2014/main" id="{56A688AD-EFB7-4DEB-A854-9F4BC35A3CA2}"/>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spTree>
    <p:extLst>
      <p:ext uri="{BB962C8B-B14F-4D97-AF65-F5344CB8AC3E}">
        <p14:creationId xmlns:p14="http://schemas.microsoft.com/office/powerpoint/2010/main" val="45349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05716-A12F-425C-B3AB-53BE4D715780}"/>
              </a:ext>
            </a:extLst>
          </p:cNvPr>
          <p:cNvSpPr>
            <a:spLocks noGrp="1"/>
          </p:cNvSpPr>
          <p:nvPr>
            <p:ph type="title"/>
          </p:nvPr>
        </p:nvSpPr>
        <p:spPr/>
        <p:txBody>
          <a:bodyPr/>
          <a:lstStyle/>
          <a:p>
            <a:r>
              <a:rPr lang="en-US" dirty="0"/>
              <a:t>Experiments Settings - Datasets</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4CF6E7A-5B47-446D-A4B8-0C529F3B35DE}"/>
                  </a:ext>
                </a:extLst>
              </p:cNvPr>
              <p:cNvSpPr>
                <a:spLocks noGrp="1"/>
              </p:cNvSpPr>
              <p:nvPr>
                <p:ph idx="1"/>
              </p:nvPr>
            </p:nvSpPr>
            <p:spPr/>
            <p:txBody>
              <a:bodyPr>
                <a:normAutofit lnSpcReduction="10000"/>
              </a:bodyPr>
              <a:lstStyle/>
              <a:p>
                <a:pPr marL="0" indent="0">
                  <a:buNone/>
                </a:pPr>
                <a:r>
                  <a:rPr lang="en-US" b="1" dirty="0"/>
                  <a:t>CNN/DM</a:t>
                </a:r>
                <a:r>
                  <a:rPr lang="en-US" dirty="0"/>
                  <a:t>: Reference summaries are 3~4 sentences long, highly extractive and lead-biased.</a:t>
                </a:r>
              </a:p>
              <a:p>
                <a:pPr marL="514350" indent="-514350">
                  <a:buFont typeface="+mj-lt"/>
                  <a:buAutoNum type="arabicPeriod"/>
                </a:pPr>
                <a:r>
                  <a:rPr lang="en-US" dirty="0"/>
                  <a:t>Use human study data on 100 recent articles from CNN, 2022-03-01 ~ 2022-06-31.</a:t>
                </a:r>
              </a:p>
              <a:p>
                <a:pPr marL="514350" indent="-514350">
                  <a:buFont typeface="+mj-lt"/>
                  <a:buAutoNum type="arabicPeriod"/>
                </a:pPr>
                <a:r>
                  <a:rPr lang="en-US" dirty="0"/>
                  <a:t>Each article is annotated by </a:t>
                </a:r>
                <a14:m>
                  <m:oMath xmlns:m="http://schemas.openxmlformats.org/officeDocument/2006/math">
                    <m:r>
                      <a:rPr lang="en-US" b="0" i="1" smtClean="0">
                        <a:latin typeface="Cambria Math" panose="02040503050406030204" pitchFamily="18" charset="0"/>
                      </a:rPr>
                      <m:t>≥</m:t>
                    </m:r>
                  </m:oMath>
                </a14:m>
                <a:r>
                  <a:rPr lang="en-US" dirty="0"/>
                  <a:t> 3 judgers.</a:t>
                </a:r>
              </a:p>
              <a:p>
                <a:pPr marL="514350" indent="-514350">
                  <a:buFont typeface="+mj-lt"/>
                  <a:buAutoNum type="arabicPeriod"/>
                </a:pPr>
                <a:r>
                  <a:rPr lang="en-US" dirty="0"/>
                  <a:t>Ask the judgers to choose the best and worst summaries from 3 candidates.</a:t>
                </a:r>
              </a:p>
              <a:p>
                <a:pPr marL="514350" indent="-514350">
                  <a:buFont typeface="+mj-lt"/>
                  <a:buAutoNum type="arabicPeriod"/>
                </a:pPr>
                <a:r>
                  <a:rPr lang="en-US" dirty="0"/>
                  <a:t>Only keep the best summary with at least 2/3 votes and worst summary with at least 2/3 votes.</a:t>
                </a:r>
              </a:p>
              <a:p>
                <a:pPr marL="0" indent="0">
                  <a:buNone/>
                </a:pPr>
                <a:r>
                  <a:rPr lang="en-US" dirty="0"/>
                  <a:t>We obtain 81 best &amp; worst pairs with corresponding news.</a:t>
                </a:r>
              </a:p>
            </p:txBody>
          </p:sp>
        </mc:Choice>
        <mc:Fallback xmlns="">
          <p:sp>
            <p:nvSpPr>
              <p:cNvPr id="3" name="内容占位符 2">
                <a:extLst>
                  <a:ext uri="{FF2B5EF4-FFF2-40B4-BE49-F238E27FC236}">
                    <a16:creationId xmlns:a16="http://schemas.microsoft.com/office/drawing/2014/main" id="{D4CF6E7A-5B47-446D-A4B8-0C529F3B35DE}"/>
                  </a:ext>
                </a:extLst>
              </p:cNvPr>
              <p:cNvSpPr>
                <a:spLocks noGrp="1" noRot="1" noChangeAspect="1" noMove="1" noResize="1" noEditPoints="1" noAdjustHandles="1" noChangeArrowheads="1" noChangeShapeType="1" noTextEdit="1"/>
              </p:cNvSpPr>
              <p:nvPr>
                <p:ph idx="1"/>
              </p:nvPr>
            </p:nvSpPr>
            <p:spPr>
              <a:blipFill>
                <a:blip r:embed="rId2"/>
                <a:stretch>
                  <a:fillRect l="-1217" t="-3081" r="-1623"/>
                </a:stretch>
              </a:blipFill>
            </p:spPr>
            <p:txBody>
              <a:bodyPr/>
              <a:lstStyle/>
              <a:p>
                <a:r>
                  <a:rPr lang="en-US">
                    <a:noFill/>
                  </a:rPr>
                  <a:t> </a:t>
                </a:r>
              </a:p>
            </p:txBody>
          </p:sp>
        </mc:Fallback>
      </mc:AlternateContent>
    </p:spTree>
    <p:extLst>
      <p:ext uri="{BB962C8B-B14F-4D97-AF65-F5344CB8AC3E}">
        <p14:creationId xmlns:p14="http://schemas.microsoft.com/office/powerpoint/2010/main" val="221956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BA386-9BF4-449E-A6F1-30F0888E72FA}"/>
              </a:ext>
            </a:extLst>
          </p:cNvPr>
          <p:cNvSpPr>
            <a:spLocks noGrp="1"/>
          </p:cNvSpPr>
          <p:nvPr>
            <p:ph type="title"/>
          </p:nvPr>
        </p:nvSpPr>
        <p:spPr/>
        <p:txBody>
          <a:bodyPr/>
          <a:lstStyle/>
          <a:p>
            <a:r>
              <a:rPr lang="en-US" dirty="0"/>
              <a:t>Experiments Settings - Datasets</a:t>
            </a:r>
          </a:p>
        </p:txBody>
      </p:sp>
      <p:sp>
        <p:nvSpPr>
          <p:cNvPr id="3" name="内容占位符 2">
            <a:extLst>
              <a:ext uri="{FF2B5EF4-FFF2-40B4-BE49-F238E27FC236}">
                <a16:creationId xmlns:a16="http://schemas.microsoft.com/office/drawing/2014/main" id="{E2B21820-AFCF-41C8-B530-4C5465B6B980}"/>
              </a:ext>
            </a:extLst>
          </p:cNvPr>
          <p:cNvSpPr>
            <a:spLocks noGrp="1"/>
          </p:cNvSpPr>
          <p:nvPr>
            <p:ph idx="1"/>
          </p:nvPr>
        </p:nvSpPr>
        <p:spPr/>
        <p:txBody>
          <a:bodyPr/>
          <a:lstStyle/>
          <a:p>
            <a:pPr marL="0" indent="0">
              <a:buNone/>
            </a:pPr>
            <a:r>
              <a:rPr lang="en-US" b="1" dirty="0" err="1"/>
              <a:t>XSum</a:t>
            </a:r>
            <a:r>
              <a:rPr lang="en-US" dirty="0"/>
              <a:t>: Reference summaries is 1 sentence long, highly abstractive.</a:t>
            </a:r>
          </a:p>
          <a:p>
            <a:pPr marL="0" indent="0">
              <a:buNone/>
            </a:pPr>
            <a:r>
              <a:rPr lang="en-US" dirty="0"/>
              <a:t>Use human study data on 100 recent articles from BBC, 2022-03-01 ~ 2022-06-31.</a:t>
            </a:r>
          </a:p>
          <a:p>
            <a:pPr marL="0" indent="0">
              <a:buNone/>
            </a:pPr>
            <a:r>
              <a:rPr lang="en-US" dirty="0"/>
              <a:t>Take similar preprocessing strategy on this dataset.</a:t>
            </a:r>
          </a:p>
        </p:txBody>
      </p:sp>
    </p:spTree>
    <p:extLst>
      <p:ext uri="{BB962C8B-B14F-4D97-AF65-F5344CB8AC3E}">
        <p14:creationId xmlns:p14="http://schemas.microsoft.com/office/powerpoint/2010/main" val="154691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A3749-9450-489D-B904-FB91F44733F0}"/>
              </a:ext>
            </a:extLst>
          </p:cNvPr>
          <p:cNvSpPr>
            <a:spLocks noGrp="1"/>
          </p:cNvSpPr>
          <p:nvPr>
            <p:ph type="title"/>
          </p:nvPr>
        </p:nvSpPr>
        <p:spPr/>
        <p:txBody>
          <a:bodyPr/>
          <a:lstStyle/>
          <a:p>
            <a:r>
              <a:rPr lang="en-US" dirty="0"/>
              <a:t>Experiments Settings - Metrics</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28B32D8-79FE-4832-A330-54728658746A}"/>
                  </a:ext>
                </a:extLst>
              </p:cNvPr>
              <p:cNvSpPr>
                <a:spLocks noGrp="1"/>
              </p:cNvSpPr>
              <p:nvPr>
                <p:ph idx="1"/>
              </p:nvPr>
            </p:nvSpPr>
            <p:spPr/>
            <p:txBody>
              <a:bodyPr/>
              <a:lstStyle/>
              <a:p>
                <a:pPr marL="0" indent="0">
                  <a:buNone/>
                </a:pPr>
                <a:r>
                  <a:rPr lang="en-US" b="1" dirty="0"/>
                  <a:t>NOTE</a:t>
                </a:r>
                <a:r>
                  <a:rPr lang="en-US" dirty="0"/>
                  <a:t>: these metrics are used to measure the consistency between various metrics and human annotations.</a:t>
                </a:r>
              </a:p>
              <a:p>
                <a:pPr marL="0" indent="0">
                  <a:buNone/>
                </a:pPr>
                <a:r>
                  <a:rPr lang="en-US" dirty="0"/>
                  <a:t>(Following WMT18)</a:t>
                </a:r>
              </a:p>
              <a:p>
                <a:pPr marL="514350" indent="-514350">
                  <a:buFont typeface="+mj-lt"/>
                  <a:buAutoNum type="arabicPeriod"/>
                </a:pPr>
                <a:r>
                  <a:rPr lang="en-US" dirty="0"/>
                  <a:t>Absolute Pearson correlation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e>
                    </m:d>
                  </m:oMath>
                </a14:m>
                <a:r>
                  <a:rPr lang="en-US" dirty="0"/>
                  <a:t>.</a:t>
                </a:r>
              </a:p>
              <a:p>
                <a:pPr marL="514350" indent="-514350">
                  <a:buFont typeface="+mj-lt"/>
                  <a:buAutoNum type="arabicPeriod"/>
                </a:pPr>
                <a:r>
                  <a:rPr lang="en-US" dirty="0"/>
                  <a:t>Williams significance test for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e>
                    </m:d>
                  </m:oMath>
                </a14:m>
                <a:r>
                  <a:rPr lang="en-US" dirty="0"/>
                  <a:t>.</a:t>
                </a:r>
              </a:p>
              <a:p>
                <a:pPr marL="514350" indent="-514350">
                  <a:buFont typeface="+mj-lt"/>
                  <a:buAutoNum type="arabicPeriod"/>
                </a:pPr>
                <a:r>
                  <a:rPr lang="en-US" dirty="0" err="1"/>
                  <a:t>Booststrap</a:t>
                </a:r>
                <a:r>
                  <a:rPr lang="en-US" dirty="0"/>
                  <a:t> re-sampling for </a:t>
                </a:r>
                <a14:m>
                  <m:oMath xmlns:m="http://schemas.openxmlformats.org/officeDocument/2006/math">
                    <m:r>
                      <a:rPr lang="en-US" b="0" i="1" smtClean="0">
                        <a:latin typeface="Cambria Math" panose="02040503050406030204" pitchFamily="18" charset="0"/>
                      </a:rPr>
                      <m:t>𝜏</m:t>
                    </m:r>
                  </m:oMath>
                </a14:m>
                <a:r>
                  <a:rPr lang="en-US" dirty="0"/>
                  <a:t>.</a:t>
                </a:r>
              </a:p>
            </p:txBody>
          </p:sp>
        </mc:Choice>
        <mc:Fallback xmlns="">
          <p:sp>
            <p:nvSpPr>
              <p:cNvPr id="3" name="内容占位符 2">
                <a:extLst>
                  <a:ext uri="{FF2B5EF4-FFF2-40B4-BE49-F238E27FC236}">
                    <a16:creationId xmlns:a16="http://schemas.microsoft.com/office/drawing/2014/main" id="{928B32D8-79FE-4832-A330-54728658746A}"/>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450335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EB3E1-B89E-45AA-ACF0-82C1D064DEA8}"/>
              </a:ext>
            </a:extLst>
          </p:cNvPr>
          <p:cNvSpPr>
            <a:spLocks noGrp="1"/>
          </p:cNvSpPr>
          <p:nvPr>
            <p:ph type="title"/>
          </p:nvPr>
        </p:nvSpPr>
        <p:spPr/>
        <p:txBody>
          <a:bodyPr/>
          <a:lstStyle/>
          <a:p>
            <a:r>
              <a:rPr lang="en-US" dirty="0"/>
              <a:t>Experiments Settings - Baselines</a:t>
            </a:r>
          </a:p>
        </p:txBody>
      </p:sp>
      <p:sp>
        <p:nvSpPr>
          <p:cNvPr id="3" name="内容占位符 2">
            <a:extLst>
              <a:ext uri="{FF2B5EF4-FFF2-40B4-BE49-F238E27FC236}">
                <a16:creationId xmlns:a16="http://schemas.microsoft.com/office/drawing/2014/main" id="{535D8A2D-B583-4306-A62D-5121B0E3470C}"/>
              </a:ext>
            </a:extLst>
          </p:cNvPr>
          <p:cNvSpPr>
            <a:spLocks noGrp="1"/>
          </p:cNvSpPr>
          <p:nvPr>
            <p:ph idx="1"/>
          </p:nvPr>
        </p:nvSpPr>
        <p:spPr/>
        <p:txBody>
          <a:bodyPr/>
          <a:lstStyle/>
          <a:p>
            <a:r>
              <a:rPr lang="en-US" dirty="0"/>
              <a:t>Overlap-based metrics: ROUGE, METEOR, and BLEU.</a:t>
            </a:r>
          </a:p>
          <a:p>
            <a:r>
              <a:rPr lang="en-US" dirty="0"/>
              <a:t>Similarity-based metrics: </a:t>
            </a:r>
            <a:r>
              <a:rPr lang="en-US" dirty="0" err="1"/>
              <a:t>BERTScore</a:t>
            </a:r>
            <a:r>
              <a:rPr lang="en-US" dirty="0"/>
              <a:t> and </a:t>
            </a:r>
            <a:r>
              <a:rPr lang="en-US" dirty="0" err="1"/>
              <a:t>MoverScore</a:t>
            </a:r>
            <a:r>
              <a:rPr lang="en-US" dirty="0"/>
              <a:t>.</a:t>
            </a:r>
          </a:p>
          <a:p>
            <a:r>
              <a:rPr lang="en-US" dirty="0"/>
              <a:t>Manual baseline based on LLM:</a:t>
            </a:r>
          </a:p>
          <a:p>
            <a:pPr marL="514350" indent="-514350">
              <a:buFont typeface="+mj-lt"/>
              <a:buAutoNum type="arabicPeriod"/>
            </a:pPr>
            <a:r>
              <a:rPr lang="en-US" dirty="0" err="1"/>
              <a:t>LLMScore</a:t>
            </a:r>
            <a:r>
              <a:rPr lang="en-US" dirty="0"/>
              <a:t>: design a prompt, and ask the LLM to directly predict the better message.</a:t>
            </a:r>
          </a:p>
          <a:p>
            <a:pPr marL="514350" indent="-514350">
              <a:buFont typeface="+mj-lt"/>
              <a:buAutoNum type="arabicPeriod"/>
            </a:pPr>
            <a:r>
              <a:rPr lang="en-US" dirty="0" err="1"/>
              <a:t>ManualDRPEScore</a:t>
            </a:r>
            <a:r>
              <a:rPr lang="en-US" dirty="0"/>
              <a:t>: roles are fixed: students, business man, politician, general public, critic, news author.</a:t>
            </a:r>
          </a:p>
        </p:txBody>
      </p:sp>
    </p:spTree>
    <p:extLst>
      <p:ext uri="{BB962C8B-B14F-4D97-AF65-F5344CB8AC3E}">
        <p14:creationId xmlns:p14="http://schemas.microsoft.com/office/powerpoint/2010/main" val="2436476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82C1F7-192F-41FD-875C-924F3B5DD36E}"/>
              </a:ext>
            </a:extLst>
          </p:cNvPr>
          <p:cNvSpPr>
            <a:spLocks noGrp="1"/>
          </p:cNvSpPr>
          <p:nvPr>
            <p:ph type="title"/>
          </p:nvPr>
        </p:nvSpPr>
        <p:spPr/>
        <p:txBody>
          <a:bodyPr/>
          <a:lstStyle/>
          <a:p>
            <a:r>
              <a:rPr lang="en-US" dirty="0"/>
              <a:t>Experiments Settings - Implementation</a:t>
            </a:r>
          </a:p>
        </p:txBody>
      </p:sp>
      <p:sp>
        <p:nvSpPr>
          <p:cNvPr id="3" name="内容占位符 2">
            <a:extLst>
              <a:ext uri="{FF2B5EF4-FFF2-40B4-BE49-F238E27FC236}">
                <a16:creationId xmlns:a16="http://schemas.microsoft.com/office/drawing/2014/main" id="{2B860062-B66C-4515-BAC4-4002FB50F4CD}"/>
              </a:ext>
            </a:extLst>
          </p:cNvPr>
          <p:cNvSpPr>
            <a:spLocks noGrp="1"/>
          </p:cNvSpPr>
          <p:nvPr>
            <p:ph idx="1"/>
          </p:nvPr>
        </p:nvSpPr>
        <p:spPr/>
        <p:txBody>
          <a:bodyPr/>
          <a:lstStyle/>
          <a:p>
            <a:r>
              <a:rPr lang="en-US" dirty="0"/>
              <a:t>Text-davinci-003 (GPT-3) (one of </a:t>
            </a:r>
            <a:r>
              <a:rPr lang="en-US" dirty="0" err="1"/>
              <a:t>OpenAI's</a:t>
            </a:r>
            <a:r>
              <a:rPr lang="en-US" dirty="0"/>
              <a:t> GPT-3.5 series).</a:t>
            </a:r>
          </a:p>
          <a:p>
            <a:r>
              <a:rPr lang="en-US" dirty="0"/>
              <a:t>Greedy decoding: temperature is 0.</a:t>
            </a:r>
          </a:p>
          <a:p>
            <a:r>
              <a:rPr lang="en-US" dirty="0"/>
              <a:t>Objective roles: general public, critic, and news author.</a:t>
            </a:r>
          </a:p>
          <a:p>
            <a:r>
              <a:rPr lang="en-US" dirty="0"/>
              <a:t>Dynamic roles: 5 roles for each case.</a:t>
            </a:r>
          </a:p>
        </p:txBody>
      </p:sp>
    </p:spTree>
    <p:extLst>
      <p:ext uri="{BB962C8B-B14F-4D97-AF65-F5344CB8AC3E}">
        <p14:creationId xmlns:p14="http://schemas.microsoft.com/office/powerpoint/2010/main" val="2216732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694F2E-51FD-47BD-A7C6-DFE8D0452D41}"/>
              </a:ext>
            </a:extLst>
          </p:cNvPr>
          <p:cNvSpPr>
            <a:spLocks noGrp="1"/>
          </p:cNvSpPr>
          <p:nvPr>
            <p:ph type="title"/>
          </p:nvPr>
        </p:nvSpPr>
        <p:spPr/>
        <p:txBody>
          <a:bodyPr/>
          <a:lstStyle/>
          <a:p>
            <a:r>
              <a:rPr lang="en-US" dirty="0"/>
              <a:t>Experimental results</a:t>
            </a:r>
          </a:p>
        </p:txBody>
      </p:sp>
      <p:pic>
        <p:nvPicPr>
          <p:cNvPr id="7" name="内容占位符 6">
            <a:extLst>
              <a:ext uri="{FF2B5EF4-FFF2-40B4-BE49-F238E27FC236}">
                <a16:creationId xmlns:a16="http://schemas.microsoft.com/office/drawing/2014/main" id="{A9DD0142-867D-4276-9080-8D0326E8661E}"/>
              </a:ext>
            </a:extLst>
          </p:cNvPr>
          <p:cNvPicPr>
            <a:picLocks noGrp="1" noChangeAspect="1"/>
          </p:cNvPicPr>
          <p:nvPr>
            <p:ph sz="half" idx="1"/>
          </p:nvPr>
        </p:nvPicPr>
        <p:blipFill>
          <a:blip r:embed="rId2"/>
          <a:stretch>
            <a:fillRect/>
          </a:stretch>
        </p:blipFill>
        <p:spPr>
          <a:xfrm>
            <a:off x="838200" y="2933250"/>
            <a:ext cx="5181600" cy="2136087"/>
          </a:xfrm>
          <a:prstGeom prst="rect">
            <a:avLst/>
          </a:prstGeom>
        </p:spPr>
      </p:pic>
      <p:pic>
        <p:nvPicPr>
          <p:cNvPr id="8" name="内容占位符 7">
            <a:extLst>
              <a:ext uri="{FF2B5EF4-FFF2-40B4-BE49-F238E27FC236}">
                <a16:creationId xmlns:a16="http://schemas.microsoft.com/office/drawing/2014/main" id="{DB1AF670-5579-453B-9A6E-B6F27D57EE0A}"/>
              </a:ext>
            </a:extLst>
          </p:cNvPr>
          <p:cNvPicPr>
            <a:picLocks noGrp="1" noChangeAspect="1"/>
          </p:cNvPicPr>
          <p:nvPr>
            <p:ph sz="half" idx="2"/>
          </p:nvPr>
        </p:nvPicPr>
        <p:blipFill>
          <a:blip r:embed="rId3"/>
          <a:stretch>
            <a:fillRect/>
          </a:stretch>
        </p:blipFill>
        <p:spPr>
          <a:xfrm>
            <a:off x="6172200" y="2433906"/>
            <a:ext cx="5181600" cy="3134775"/>
          </a:xfrm>
          <a:prstGeom prst="rect">
            <a:avLst/>
          </a:prstGeom>
        </p:spPr>
      </p:pic>
    </p:spTree>
    <p:extLst>
      <p:ext uri="{BB962C8B-B14F-4D97-AF65-F5344CB8AC3E}">
        <p14:creationId xmlns:p14="http://schemas.microsoft.com/office/powerpoint/2010/main" val="4148760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5FF7AB-8324-4588-8627-2F6DBD48BC3D}"/>
              </a:ext>
            </a:extLst>
          </p:cNvPr>
          <p:cNvSpPr>
            <a:spLocks noGrp="1"/>
          </p:cNvSpPr>
          <p:nvPr>
            <p:ph type="title"/>
          </p:nvPr>
        </p:nvSpPr>
        <p:spPr/>
        <p:txBody>
          <a:bodyPr/>
          <a:lstStyle/>
          <a:p>
            <a:r>
              <a:rPr lang="en-US" dirty="0"/>
              <a:t>Case Study</a:t>
            </a:r>
          </a:p>
        </p:txBody>
      </p:sp>
      <p:sp>
        <p:nvSpPr>
          <p:cNvPr id="5" name="文本占位符 4">
            <a:extLst>
              <a:ext uri="{FF2B5EF4-FFF2-40B4-BE49-F238E27FC236}">
                <a16:creationId xmlns:a16="http://schemas.microsoft.com/office/drawing/2014/main" id="{0FA4221E-57D0-436A-9DB2-DEBFB15CD9C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0181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98C7771-7807-4A6B-97E3-F2382AB450E3}"/>
              </a:ext>
            </a:extLst>
          </p:cNvPr>
          <p:cNvSpPr>
            <a:spLocks noGrp="1"/>
          </p:cNvSpPr>
          <p:nvPr>
            <p:ph type="title"/>
          </p:nvPr>
        </p:nvSpPr>
        <p:spPr/>
        <p:txBody>
          <a:bodyPr/>
          <a:lstStyle/>
          <a:p>
            <a:endParaRPr lang="en-US"/>
          </a:p>
        </p:txBody>
      </p:sp>
      <p:sp>
        <p:nvSpPr>
          <p:cNvPr id="5" name="内容占位符 4">
            <a:extLst>
              <a:ext uri="{FF2B5EF4-FFF2-40B4-BE49-F238E27FC236}">
                <a16:creationId xmlns:a16="http://schemas.microsoft.com/office/drawing/2014/main" id="{42C88EEB-E1F9-46E1-A734-DF22ED197E4A}"/>
              </a:ext>
            </a:extLst>
          </p:cNvPr>
          <p:cNvSpPr>
            <a:spLocks noGrp="1"/>
          </p:cNvSpPr>
          <p:nvPr>
            <p:ph idx="1"/>
          </p:nvPr>
        </p:nvSpPr>
        <p:spPr/>
        <p:txBody>
          <a:bodyPr/>
          <a:lstStyle/>
          <a:p>
            <a:endParaRPr lang="en-US" dirty="0"/>
          </a:p>
        </p:txBody>
      </p:sp>
      <p:pic>
        <p:nvPicPr>
          <p:cNvPr id="7" name="图片 6">
            <a:extLst>
              <a:ext uri="{FF2B5EF4-FFF2-40B4-BE49-F238E27FC236}">
                <a16:creationId xmlns:a16="http://schemas.microsoft.com/office/drawing/2014/main" id="{8F0BF9C9-C144-44F5-8067-EB6D275A391B}"/>
              </a:ext>
            </a:extLst>
          </p:cNvPr>
          <p:cNvPicPr>
            <a:picLocks noChangeAspect="1"/>
          </p:cNvPicPr>
          <p:nvPr/>
        </p:nvPicPr>
        <p:blipFill>
          <a:blip r:embed="rId2"/>
          <a:stretch>
            <a:fillRect/>
          </a:stretch>
        </p:blipFill>
        <p:spPr>
          <a:xfrm>
            <a:off x="3202329" y="0"/>
            <a:ext cx="5787342" cy="6858000"/>
          </a:xfrm>
          <a:prstGeom prst="rect">
            <a:avLst/>
          </a:prstGeom>
        </p:spPr>
      </p:pic>
    </p:spTree>
    <p:extLst>
      <p:ext uri="{BB962C8B-B14F-4D97-AF65-F5344CB8AC3E}">
        <p14:creationId xmlns:p14="http://schemas.microsoft.com/office/powerpoint/2010/main" val="125769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29FC31-1A85-4661-B75D-E7AC94CA64A8}"/>
              </a:ext>
            </a:extLst>
          </p:cNvPr>
          <p:cNvSpPr>
            <a:spLocks noGrp="1"/>
          </p:cNvSpPr>
          <p:nvPr>
            <p:ph type="title"/>
          </p:nvPr>
        </p:nvSpPr>
        <p:spPr/>
        <p:txBody>
          <a:bodyPr/>
          <a:lstStyle/>
          <a:p>
            <a:r>
              <a:rPr lang="en-US" dirty="0"/>
              <a:t>Abstract</a:t>
            </a:r>
          </a:p>
        </p:txBody>
      </p:sp>
      <p:sp>
        <p:nvSpPr>
          <p:cNvPr id="3" name="内容占位符 2">
            <a:extLst>
              <a:ext uri="{FF2B5EF4-FFF2-40B4-BE49-F238E27FC236}">
                <a16:creationId xmlns:a16="http://schemas.microsoft.com/office/drawing/2014/main" id="{AA5E4A62-11FA-49CB-B2AA-AC968ECFD0E7}"/>
              </a:ext>
            </a:extLst>
          </p:cNvPr>
          <p:cNvSpPr>
            <a:spLocks noGrp="1"/>
          </p:cNvSpPr>
          <p:nvPr>
            <p:ph idx="1"/>
          </p:nvPr>
        </p:nvSpPr>
        <p:spPr/>
        <p:txBody>
          <a:bodyPr/>
          <a:lstStyle/>
          <a:p>
            <a:pPr marL="0" indent="0">
              <a:buNone/>
            </a:pPr>
            <a:r>
              <a:rPr lang="en-US" b="1" dirty="0"/>
              <a:t>Task</a:t>
            </a:r>
            <a:r>
              <a:rPr lang="en-US" dirty="0"/>
              <a:t>: Text summarization evaluation.</a:t>
            </a:r>
          </a:p>
          <a:p>
            <a:pPr marL="0" indent="0">
              <a:buNone/>
            </a:pPr>
            <a:r>
              <a:rPr lang="en-US" b="1" dirty="0"/>
              <a:t>Challenge</a:t>
            </a:r>
            <a:r>
              <a:rPr lang="en-US" dirty="0"/>
              <a:t>: Unlike human evaluation, existing </a:t>
            </a:r>
            <a:r>
              <a:rPr lang="en-US" b="1" dirty="0"/>
              <a:t>automatic metrics </a:t>
            </a:r>
            <a:r>
              <a:rPr lang="en-US" dirty="0"/>
              <a:t>cannot measure the quality </a:t>
            </a:r>
            <a:r>
              <a:rPr lang="en-US" b="1" dirty="0"/>
              <a:t>in multiple dimensions</a:t>
            </a:r>
            <a:r>
              <a:rPr lang="en-US" dirty="0"/>
              <a:t>, e.g. grammatical and semantic correctness, comprehensiveness, interestingness, ...</a:t>
            </a:r>
          </a:p>
          <a:p>
            <a:pPr marL="0" indent="0">
              <a:buNone/>
            </a:pPr>
            <a:r>
              <a:rPr lang="en-US" b="1" dirty="0"/>
              <a:t>Proposal</a:t>
            </a:r>
            <a:r>
              <a:rPr lang="en-US" dirty="0"/>
              <a:t>: Ask LLMs for metrics in each dimension by </a:t>
            </a:r>
            <a:r>
              <a:rPr lang="en-US" b="1" dirty="0" err="1"/>
              <a:t>roleplayer</a:t>
            </a:r>
            <a:r>
              <a:rPr lang="en-US" b="1" dirty="0"/>
              <a:t> prompting</a:t>
            </a:r>
            <a:r>
              <a:rPr lang="en-US" dirty="0"/>
              <a:t>.</a:t>
            </a:r>
          </a:p>
          <a:p>
            <a:pPr marL="0" indent="0">
              <a:buNone/>
            </a:pPr>
            <a:r>
              <a:rPr lang="en-US" b="1" dirty="0"/>
              <a:t>Experiments</a:t>
            </a:r>
            <a:r>
              <a:rPr lang="en-US" dirty="0"/>
              <a:t>: Highly competitive and highly consistent </a:t>
            </a:r>
            <a:r>
              <a:rPr lang="en-US" b="1" dirty="0"/>
              <a:t>with human annotators</a:t>
            </a:r>
            <a:r>
              <a:rPr lang="en-US" dirty="0"/>
              <a:t> on 2 real summarization datasets.</a:t>
            </a:r>
          </a:p>
        </p:txBody>
      </p:sp>
    </p:spTree>
    <p:extLst>
      <p:ext uri="{BB962C8B-B14F-4D97-AF65-F5344CB8AC3E}">
        <p14:creationId xmlns:p14="http://schemas.microsoft.com/office/powerpoint/2010/main" val="1248476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39D9-9F9A-46B3-8A3E-FD978EAD46E7}"/>
              </a:ext>
            </a:extLst>
          </p:cNvPr>
          <p:cNvSpPr>
            <a:spLocks noGrp="1"/>
          </p:cNvSpPr>
          <p:nvPr>
            <p:ph type="title"/>
          </p:nvPr>
        </p:nvSpPr>
        <p:spPr/>
        <p:txBody>
          <a:bodyPr/>
          <a:lstStyle/>
          <a:p>
            <a:r>
              <a:rPr lang="en-US" dirty="0"/>
              <a:t>Conclusion &amp; my own thoughts</a:t>
            </a:r>
          </a:p>
        </p:txBody>
      </p:sp>
      <p:sp>
        <p:nvSpPr>
          <p:cNvPr id="3" name="内容占位符 2">
            <a:extLst>
              <a:ext uri="{FF2B5EF4-FFF2-40B4-BE49-F238E27FC236}">
                <a16:creationId xmlns:a16="http://schemas.microsoft.com/office/drawing/2014/main" id="{9AC0EFD6-6213-4013-84E7-E43806D8DACB}"/>
              </a:ext>
            </a:extLst>
          </p:cNvPr>
          <p:cNvSpPr>
            <a:spLocks noGrp="1"/>
          </p:cNvSpPr>
          <p:nvPr>
            <p:ph idx="1"/>
          </p:nvPr>
        </p:nvSpPr>
        <p:spPr/>
        <p:txBody>
          <a:bodyPr>
            <a:normAutofit lnSpcReduction="10000"/>
          </a:bodyPr>
          <a:lstStyle/>
          <a:p>
            <a:r>
              <a:rPr lang="en-US" dirty="0"/>
              <a:t>Interesting problem!</a:t>
            </a:r>
            <a:br>
              <a:rPr lang="en-US" dirty="0"/>
            </a:br>
            <a:r>
              <a:rPr lang="en-US" dirty="0"/>
              <a:t>Can we use LLMs to simulate (or even replace) human evaluation?</a:t>
            </a:r>
          </a:p>
          <a:p>
            <a:pPr marL="0" indent="0">
              <a:buNone/>
            </a:pPr>
            <a:r>
              <a:rPr lang="en-US" b="1" dirty="0"/>
              <a:t>Why I want to talk about this paper?</a:t>
            </a:r>
          </a:p>
          <a:p>
            <a:pPr marL="0" indent="0">
              <a:buNone/>
            </a:pPr>
            <a:r>
              <a:rPr lang="en-US" dirty="0"/>
              <a:t>Can we duplicate similar work in </a:t>
            </a:r>
            <a:r>
              <a:rPr lang="en-US"/>
              <a:t>code evaluation? </a:t>
            </a:r>
            <a:r>
              <a:rPr lang="en-US" dirty="0"/>
              <a:t>We can use popular metrics in human evaluation, like readability, maintainability, etc. to compose a new metric.</a:t>
            </a:r>
            <a:endParaRPr lang="en-US" b="1" dirty="0"/>
          </a:p>
          <a:p>
            <a:pPr marL="0" indent="0">
              <a:buNone/>
            </a:pPr>
            <a:r>
              <a:rPr lang="en-US" b="1" dirty="0"/>
              <a:t>How can a model evaluate its own result?!!</a:t>
            </a:r>
          </a:p>
          <a:p>
            <a:pPr marL="0" indent="0">
              <a:buNone/>
            </a:pPr>
            <a:r>
              <a:rPr lang="zh-CN" altLang="en-US" dirty="0"/>
              <a:t>可能类似“模型为什么能给自己纠错” 。</a:t>
            </a:r>
            <a:endParaRPr lang="en-US" altLang="zh-CN" dirty="0"/>
          </a:p>
          <a:p>
            <a:pPr marL="0" indent="0">
              <a:buNone/>
            </a:pPr>
            <a:r>
              <a:rPr lang="zh-CN" altLang="en-US" dirty="0"/>
              <a:t>我认为前后两个过程中大模型扮演的是不同的角色，因而发挥了不同的能力。</a:t>
            </a:r>
            <a:endParaRPr lang="en-US" altLang="zh-CN" dirty="0"/>
          </a:p>
        </p:txBody>
      </p:sp>
    </p:spTree>
    <p:extLst>
      <p:ext uri="{BB962C8B-B14F-4D97-AF65-F5344CB8AC3E}">
        <p14:creationId xmlns:p14="http://schemas.microsoft.com/office/powerpoint/2010/main" val="56031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F00E61-34BC-41B7-9EBA-E07B5AF234F9}"/>
              </a:ext>
            </a:extLst>
          </p:cNvPr>
          <p:cNvSpPr>
            <a:spLocks noGrp="1"/>
          </p:cNvSpPr>
          <p:nvPr>
            <p:ph type="title"/>
          </p:nvPr>
        </p:nvSpPr>
        <p:spPr/>
        <p:txBody>
          <a:bodyPr/>
          <a:lstStyle/>
          <a:p>
            <a:r>
              <a:rPr lang="en-US" dirty="0"/>
              <a:t>My own thoughts</a:t>
            </a:r>
          </a:p>
        </p:txBody>
      </p:sp>
      <p:sp>
        <p:nvSpPr>
          <p:cNvPr id="3" name="内容占位符 2">
            <a:extLst>
              <a:ext uri="{FF2B5EF4-FFF2-40B4-BE49-F238E27FC236}">
                <a16:creationId xmlns:a16="http://schemas.microsoft.com/office/drawing/2014/main" id="{9DCC8298-299A-4962-9600-A89EA379E5A2}"/>
              </a:ext>
            </a:extLst>
          </p:cNvPr>
          <p:cNvSpPr>
            <a:spLocks noGrp="1"/>
          </p:cNvSpPr>
          <p:nvPr>
            <p:ph idx="1"/>
          </p:nvPr>
        </p:nvSpPr>
        <p:spPr/>
        <p:txBody>
          <a:bodyPr/>
          <a:lstStyle/>
          <a:p>
            <a:pPr marL="0" indent="0">
              <a:buNone/>
            </a:pPr>
            <a:r>
              <a:rPr lang="zh-CN" altLang="en-US" b="1" dirty="0"/>
              <a:t>它为什么不会倾向于给自己生成的结果打高分？</a:t>
            </a:r>
            <a:endParaRPr lang="en-US" altLang="zh-CN" b="1" dirty="0"/>
          </a:p>
          <a:p>
            <a:pPr marL="0" indent="0">
              <a:buNone/>
            </a:pPr>
            <a:r>
              <a:rPr lang="zh-CN" altLang="en-US" dirty="0"/>
              <a:t>这个研究里没有试图给大模型生成的结果打分，回避了这个问题。</a:t>
            </a:r>
            <a:endParaRPr lang="en-US" altLang="zh-CN" dirty="0"/>
          </a:p>
          <a:p>
            <a:pPr marL="0" indent="0">
              <a:buNone/>
            </a:pPr>
            <a:r>
              <a:rPr lang="zh-CN" altLang="en-US" dirty="0"/>
              <a:t>我认为人主动地给自己的结果打高分可能是因为人能回想起来哪个是自己写的，然后给自己写的那个打高分。</a:t>
            </a:r>
            <a:endParaRPr lang="en-US" altLang="zh-CN" dirty="0"/>
          </a:p>
          <a:p>
            <a:pPr marL="0" indent="0">
              <a:buNone/>
            </a:pPr>
            <a:r>
              <a:rPr lang="zh-CN" altLang="en-US" dirty="0"/>
              <a:t>但大模型无法识别哪个是自己写的，因此不会直接偏袒自己。</a:t>
            </a:r>
            <a:endParaRPr lang="en-US" altLang="zh-CN" dirty="0"/>
          </a:p>
          <a:p>
            <a:pPr marL="0" indent="0">
              <a:buNone/>
            </a:pPr>
            <a:r>
              <a:rPr lang="zh-CN" altLang="en-US" b="1" dirty="0"/>
              <a:t>但它肯定会</a:t>
            </a:r>
            <a:r>
              <a:rPr lang="en-US" altLang="zh-CN" b="1" dirty="0" err="1"/>
              <a:t>perfer</a:t>
            </a:r>
            <a:r>
              <a:rPr lang="zh-CN" altLang="en-US" b="1" dirty="0"/>
              <a:t>它自己的风格？</a:t>
            </a:r>
            <a:endParaRPr lang="en-US" altLang="zh-CN" b="1" dirty="0"/>
          </a:p>
          <a:p>
            <a:pPr marL="0" indent="0">
              <a:buNone/>
            </a:pPr>
            <a:r>
              <a:rPr lang="zh-CN" altLang="en-US" dirty="0"/>
              <a:t>很难反驳这一点。我觉得这篇文章给出了比较好的</a:t>
            </a:r>
            <a:r>
              <a:rPr lang="en-US" altLang="zh-CN" dirty="0"/>
              <a:t>prompt</a:t>
            </a:r>
            <a:r>
              <a:rPr lang="zh-CN" altLang="en-US" dirty="0"/>
              <a:t>来规避这种直接比较的情况（通过设立不同的角色），但可能也不太能完全回避。</a:t>
            </a:r>
            <a:endParaRPr lang="en-US" altLang="zh-CN" dirty="0"/>
          </a:p>
        </p:txBody>
      </p:sp>
    </p:spTree>
    <p:extLst>
      <p:ext uri="{BB962C8B-B14F-4D97-AF65-F5344CB8AC3E}">
        <p14:creationId xmlns:p14="http://schemas.microsoft.com/office/powerpoint/2010/main" val="89567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C1C2458-CC7A-42F1-A521-D3F9E26B1C32}"/>
              </a:ext>
            </a:extLst>
          </p:cNvPr>
          <p:cNvSpPr>
            <a:spLocks noGrp="1"/>
          </p:cNvSpPr>
          <p:nvPr>
            <p:ph type="title"/>
          </p:nvPr>
        </p:nvSpPr>
        <p:spPr/>
        <p:txBody>
          <a:bodyPr/>
          <a:lstStyle/>
          <a:p>
            <a:r>
              <a:rPr lang="en-US" dirty="0"/>
              <a:t>Motivation</a:t>
            </a:r>
          </a:p>
        </p:txBody>
      </p:sp>
      <p:sp>
        <p:nvSpPr>
          <p:cNvPr id="5" name="内容占位符 4">
            <a:extLst>
              <a:ext uri="{FF2B5EF4-FFF2-40B4-BE49-F238E27FC236}">
                <a16:creationId xmlns:a16="http://schemas.microsoft.com/office/drawing/2014/main" id="{89682359-490C-4FDC-B45C-0B9B7B74D118}"/>
              </a:ext>
            </a:extLst>
          </p:cNvPr>
          <p:cNvSpPr>
            <a:spLocks noGrp="1"/>
          </p:cNvSpPr>
          <p:nvPr>
            <p:ph sz="half" idx="1"/>
          </p:nvPr>
        </p:nvSpPr>
        <p:spPr/>
        <p:txBody>
          <a:bodyPr>
            <a:normAutofit lnSpcReduction="10000"/>
          </a:bodyPr>
          <a:lstStyle/>
          <a:p>
            <a:r>
              <a:rPr lang="en-US" dirty="0"/>
              <a:t>When quality is high enough, typical metrics cannot represent real text quality.</a:t>
            </a:r>
          </a:p>
          <a:p>
            <a:pPr lvl="1">
              <a:buFont typeface="Calibri" panose="020F0502020204030204" pitchFamily="34" charset="0"/>
              <a:buChar char="-"/>
            </a:pPr>
            <a:r>
              <a:rPr lang="en-US" dirty="0"/>
              <a:t>Existing automatic metrics cannot capture specific dimensions that </a:t>
            </a:r>
            <a:r>
              <a:rPr lang="en-US" b="1" dirty="0"/>
              <a:t>human cares</a:t>
            </a:r>
            <a:r>
              <a:rPr lang="en-US" dirty="0"/>
              <a:t>, like coherence, grammar, interestingness, ...</a:t>
            </a:r>
          </a:p>
          <a:p>
            <a:r>
              <a:rPr lang="en-US" dirty="0"/>
              <a:t>How to bridge this gap?</a:t>
            </a:r>
          </a:p>
          <a:p>
            <a:r>
              <a:rPr lang="en-US" dirty="0"/>
              <a:t>We want to explore how to utilize LLMs to conduct measurement in this paper.</a:t>
            </a:r>
          </a:p>
        </p:txBody>
      </p:sp>
      <p:pic>
        <p:nvPicPr>
          <p:cNvPr id="7" name="内容占位符 6">
            <a:extLst>
              <a:ext uri="{FF2B5EF4-FFF2-40B4-BE49-F238E27FC236}">
                <a16:creationId xmlns:a16="http://schemas.microsoft.com/office/drawing/2014/main" id="{D790A5A8-CC42-41E8-897D-324F8F56FCFD}"/>
              </a:ext>
            </a:extLst>
          </p:cNvPr>
          <p:cNvPicPr>
            <a:picLocks noGrp="1" noChangeAspect="1"/>
          </p:cNvPicPr>
          <p:nvPr>
            <p:ph sz="half" idx="2"/>
          </p:nvPr>
        </p:nvPicPr>
        <p:blipFill>
          <a:blip r:embed="rId2"/>
          <a:stretch>
            <a:fillRect/>
          </a:stretch>
        </p:blipFill>
        <p:spPr>
          <a:xfrm>
            <a:off x="6019800" y="0"/>
            <a:ext cx="5963797" cy="6858000"/>
          </a:xfrm>
          <a:prstGeom prst="rect">
            <a:avLst/>
          </a:prstGeom>
        </p:spPr>
      </p:pic>
    </p:spTree>
    <p:extLst>
      <p:ext uri="{BB962C8B-B14F-4D97-AF65-F5344CB8AC3E}">
        <p14:creationId xmlns:p14="http://schemas.microsoft.com/office/powerpoint/2010/main" val="81997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9DA6283-C545-4115-BB9E-115404CDCA51}"/>
              </a:ext>
            </a:extLst>
          </p:cNvPr>
          <p:cNvPicPr>
            <a:picLocks noGrp="1" noChangeAspect="1"/>
          </p:cNvPicPr>
          <p:nvPr>
            <p:ph idx="1"/>
          </p:nvPr>
        </p:nvPicPr>
        <p:blipFill>
          <a:blip r:embed="rId2"/>
          <a:stretch>
            <a:fillRect/>
          </a:stretch>
        </p:blipFill>
        <p:spPr>
          <a:xfrm>
            <a:off x="1788680" y="1219200"/>
            <a:ext cx="8614640" cy="5564188"/>
          </a:xfrm>
          <a:prstGeom prst="rect">
            <a:avLst/>
          </a:prstGeom>
        </p:spPr>
      </p:pic>
      <p:sp>
        <p:nvSpPr>
          <p:cNvPr id="2" name="标题 1">
            <a:extLst>
              <a:ext uri="{FF2B5EF4-FFF2-40B4-BE49-F238E27FC236}">
                <a16:creationId xmlns:a16="http://schemas.microsoft.com/office/drawing/2014/main" id="{9F704827-28A1-4D84-8FC0-48DEB2AB452A}"/>
              </a:ext>
            </a:extLst>
          </p:cNvPr>
          <p:cNvSpPr>
            <a:spLocks noGrp="1"/>
          </p:cNvSpPr>
          <p:nvPr>
            <p:ph type="title"/>
          </p:nvPr>
        </p:nvSpPr>
        <p:spPr/>
        <p:txBody>
          <a:bodyPr/>
          <a:lstStyle/>
          <a:p>
            <a:r>
              <a:rPr lang="en-US" dirty="0" err="1"/>
              <a:t>RolePlayer</a:t>
            </a:r>
            <a:r>
              <a:rPr lang="en-US" dirty="0"/>
              <a:t>-based Evaluation</a:t>
            </a:r>
          </a:p>
        </p:txBody>
      </p:sp>
    </p:spTree>
    <p:extLst>
      <p:ext uri="{BB962C8B-B14F-4D97-AF65-F5344CB8AC3E}">
        <p14:creationId xmlns:p14="http://schemas.microsoft.com/office/powerpoint/2010/main" val="278190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F2266-31B4-403C-8512-466D3B3BAFC8}"/>
              </a:ext>
            </a:extLst>
          </p:cNvPr>
          <p:cNvSpPr>
            <a:spLocks noGrp="1"/>
          </p:cNvSpPr>
          <p:nvPr>
            <p:ph type="title"/>
          </p:nvPr>
        </p:nvSpPr>
        <p:spPr/>
        <p:txBody>
          <a:bodyPr/>
          <a:lstStyle/>
          <a:p>
            <a:r>
              <a:rPr lang="en-US" dirty="0"/>
              <a:t>Methodology</a:t>
            </a:r>
          </a:p>
        </p:txBody>
      </p:sp>
      <p:sp>
        <p:nvSpPr>
          <p:cNvPr id="3" name="内容占位符 2">
            <a:extLst>
              <a:ext uri="{FF2B5EF4-FFF2-40B4-BE49-F238E27FC236}">
                <a16:creationId xmlns:a16="http://schemas.microsoft.com/office/drawing/2014/main" id="{17870FE2-0419-4B19-B1C6-CD085E43FBBC}"/>
              </a:ext>
            </a:extLst>
          </p:cNvPr>
          <p:cNvSpPr>
            <a:spLocks noGrp="1"/>
          </p:cNvSpPr>
          <p:nvPr>
            <p:ph idx="1"/>
          </p:nvPr>
        </p:nvSpPr>
        <p:spPr>
          <a:xfrm>
            <a:off x="838200" y="1253331"/>
            <a:ext cx="10515600" cy="4351338"/>
          </a:xfrm>
        </p:spPr>
        <p:txBody>
          <a:bodyPr/>
          <a:lstStyle/>
          <a:p>
            <a:r>
              <a:rPr lang="en-US" dirty="0"/>
              <a:t>We decompose this task into </a:t>
            </a:r>
            <a:r>
              <a:rPr lang="en-US" b="1" dirty="0"/>
              <a:t>objective</a:t>
            </a:r>
            <a:r>
              <a:rPr lang="en-US" dirty="0"/>
              <a:t> and </a:t>
            </a:r>
            <a:r>
              <a:rPr lang="en-US" b="1" dirty="0"/>
              <a:t>subjective</a:t>
            </a:r>
            <a:r>
              <a:rPr lang="en-US" dirty="0"/>
              <a:t> dimensions.</a:t>
            </a:r>
          </a:p>
          <a:p>
            <a:r>
              <a:rPr lang="en-US" dirty="0"/>
              <a:t>We ask the LLM to act as a judge with a distinctive role to evaluate the text quality in a corresponding dimension and generate the result.</a:t>
            </a:r>
          </a:p>
        </p:txBody>
      </p:sp>
      <p:pic>
        <p:nvPicPr>
          <p:cNvPr id="4" name="内容占位符 3">
            <a:extLst>
              <a:ext uri="{FF2B5EF4-FFF2-40B4-BE49-F238E27FC236}">
                <a16:creationId xmlns:a16="http://schemas.microsoft.com/office/drawing/2014/main" id="{6C6E4991-F326-4826-A503-238D6577489B}"/>
              </a:ext>
            </a:extLst>
          </p:cNvPr>
          <p:cNvPicPr>
            <a:picLocks noChangeAspect="1"/>
          </p:cNvPicPr>
          <p:nvPr/>
        </p:nvPicPr>
        <p:blipFill>
          <a:blip r:embed="rId2"/>
          <a:stretch>
            <a:fillRect/>
          </a:stretch>
        </p:blipFill>
        <p:spPr>
          <a:xfrm>
            <a:off x="838200" y="2578894"/>
            <a:ext cx="10515600" cy="4301575"/>
          </a:xfrm>
          <a:prstGeom prst="rect">
            <a:avLst/>
          </a:prstGeom>
        </p:spPr>
      </p:pic>
    </p:spTree>
    <p:extLst>
      <p:ext uri="{BB962C8B-B14F-4D97-AF65-F5344CB8AC3E}">
        <p14:creationId xmlns:p14="http://schemas.microsoft.com/office/powerpoint/2010/main" val="2590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592C3-CA6F-40BE-B3E2-218BA383D526}"/>
              </a:ext>
            </a:extLst>
          </p:cNvPr>
          <p:cNvSpPr>
            <a:spLocks noGrp="1"/>
          </p:cNvSpPr>
          <p:nvPr>
            <p:ph type="title"/>
          </p:nvPr>
        </p:nvSpPr>
        <p:spPr/>
        <p:txBody>
          <a:bodyPr/>
          <a:lstStyle/>
          <a:p>
            <a:r>
              <a:rPr lang="en-US" dirty="0"/>
              <a:t>Objective </a:t>
            </a:r>
            <a:r>
              <a:rPr lang="en-US" dirty="0" err="1"/>
              <a:t>RolePlayers</a:t>
            </a:r>
            <a:endParaRPr lang="en-US" dirty="0"/>
          </a:p>
        </p:txBody>
      </p:sp>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C7E9B239-7F96-46ED-B2C2-2EE758AEEE94}"/>
                  </a:ext>
                </a:extLst>
              </p:cNvPr>
              <p:cNvSpPr>
                <a:spLocks noGrp="1"/>
              </p:cNvSpPr>
              <p:nvPr>
                <p:ph sz="half" idx="1"/>
              </p:nvPr>
            </p:nvSpPr>
            <p:spPr/>
            <p:txBody>
              <a:bodyPr>
                <a:normAutofit/>
              </a:bodyPr>
              <a:lstStyle/>
              <a:p>
                <a:pPr marL="0" indent="0">
                  <a:buNone/>
                </a:pPr>
                <a:r>
                  <a:rPr lang="en-US" dirty="0"/>
                  <a:t>e.g., grammatical correctness.</a:t>
                </a:r>
                <a:endParaRPr lang="en-US" b="1" dirty="0"/>
              </a:p>
              <a:p>
                <a:r>
                  <a:rPr lang="en-US" dirty="0"/>
                  <a:t>Overlap-based metrics cannot handle these dimensions.</a:t>
                </a:r>
              </a:p>
              <a:p>
                <a:r>
                  <a:rPr lang="en-US" dirty="0"/>
                  <a:t>Objective dimensions can usually be easily agreed on by most people.</a:t>
                </a:r>
              </a:p>
              <a:p>
                <a:pPr marL="0" indent="0">
                  <a:buNone/>
                </a:pPr>
                <a14:m>
                  <m:oMath xmlns:m="http://schemas.openxmlformats.org/officeDocument/2006/math">
                    <m:r>
                      <a:rPr lang="en-US" b="0" i="1" smtClean="0">
                        <a:latin typeface="Cambria Math" panose="02040503050406030204" pitchFamily="18" charset="0"/>
                      </a:rPr>
                      <m:t>⇒</m:t>
                    </m:r>
                  </m:oMath>
                </a14:m>
                <a:r>
                  <a:rPr lang="en-US" dirty="0"/>
                  <a:t>We manually select static objective dimensions for each task.</a:t>
                </a:r>
              </a:p>
            </p:txBody>
          </p:sp>
        </mc:Choice>
        <mc:Fallback>
          <p:sp>
            <p:nvSpPr>
              <p:cNvPr id="5" name="内容占位符 4">
                <a:extLst>
                  <a:ext uri="{FF2B5EF4-FFF2-40B4-BE49-F238E27FC236}">
                    <a16:creationId xmlns:a16="http://schemas.microsoft.com/office/drawing/2014/main" id="{C7E9B239-7F96-46ED-B2C2-2EE758AEEE94}"/>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US">
                    <a:noFill/>
                  </a:rPr>
                  <a:t> </a:t>
                </a:r>
              </a:p>
            </p:txBody>
          </p:sp>
        </mc:Fallback>
      </mc:AlternateContent>
      <p:pic>
        <p:nvPicPr>
          <p:cNvPr id="7" name="内容占位符 6">
            <a:extLst>
              <a:ext uri="{FF2B5EF4-FFF2-40B4-BE49-F238E27FC236}">
                <a16:creationId xmlns:a16="http://schemas.microsoft.com/office/drawing/2014/main" id="{0B62A159-D3BD-431D-A568-12D939871806}"/>
              </a:ext>
            </a:extLst>
          </p:cNvPr>
          <p:cNvPicPr>
            <a:picLocks noGrp="1" noChangeAspect="1"/>
          </p:cNvPicPr>
          <p:nvPr>
            <p:ph sz="half" idx="2"/>
          </p:nvPr>
        </p:nvPicPr>
        <p:blipFill>
          <a:blip r:embed="rId3"/>
          <a:stretch>
            <a:fillRect/>
          </a:stretch>
        </p:blipFill>
        <p:spPr>
          <a:xfrm>
            <a:off x="6172200" y="1871133"/>
            <a:ext cx="5181600" cy="4260322"/>
          </a:xfrm>
          <a:prstGeom prst="rect">
            <a:avLst/>
          </a:prstGeom>
        </p:spPr>
      </p:pic>
    </p:spTree>
    <p:extLst>
      <p:ext uri="{BB962C8B-B14F-4D97-AF65-F5344CB8AC3E}">
        <p14:creationId xmlns:p14="http://schemas.microsoft.com/office/powerpoint/2010/main" val="307394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50AA6-AE09-4B0B-A10F-D090E9FCA32F}"/>
              </a:ext>
            </a:extLst>
          </p:cNvPr>
          <p:cNvSpPr>
            <a:spLocks noGrp="1"/>
          </p:cNvSpPr>
          <p:nvPr>
            <p:ph type="title"/>
          </p:nvPr>
        </p:nvSpPr>
        <p:spPr/>
        <p:txBody>
          <a:bodyPr/>
          <a:lstStyle/>
          <a:p>
            <a:r>
              <a:rPr lang="en-US" dirty="0"/>
              <a:t>Subjective </a:t>
            </a:r>
            <a:r>
              <a:rPr lang="en-US" dirty="0" err="1"/>
              <a:t>RolePlayers</a:t>
            </a:r>
            <a:endParaRPr lang="en-US" dirty="0"/>
          </a:p>
        </p:txBody>
      </p:sp>
      <p:sp>
        <p:nvSpPr>
          <p:cNvPr id="5" name="内容占位符 4">
            <a:extLst>
              <a:ext uri="{FF2B5EF4-FFF2-40B4-BE49-F238E27FC236}">
                <a16:creationId xmlns:a16="http://schemas.microsoft.com/office/drawing/2014/main" id="{77AD1CA7-98D8-4630-B3B4-3C931BFD271C}"/>
              </a:ext>
            </a:extLst>
          </p:cNvPr>
          <p:cNvSpPr>
            <a:spLocks noGrp="1"/>
          </p:cNvSpPr>
          <p:nvPr>
            <p:ph idx="1"/>
          </p:nvPr>
        </p:nvSpPr>
        <p:spPr/>
        <p:txBody>
          <a:bodyPr/>
          <a:lstStyle/>
          <a:p>
            <a:r>
              <a:rPr lang="en-US" dirty="0"/>
              <a:t>Different readers would evaluate the text from their own standpoint.</a:t>
            </a:r>
          </a:p>
          <a:p>
            <a:pPr marL="0" indent="0">
              <a:spcBef>
                <a:spcPts val="2000"/>
              </a:spcBef>
              <a:buNone/>
            </a:pPr>
            <a:r>
              <a:rPr lang="en-US" b="1" dirty="0"/>
              <a:t>Example</a:t>
            </a:r>
            <a:r>
              <a:rPr lang="en-US" dirty="0"/>
              <a:t>: sports news about a famous sport player in a match.</a:t>
            </a:r>
          </a:p>
          <a:p>
            <a:pPr marL="0" indent="0">
              <a:buNone/>
            </a:pPr>
            <a:r>
              <a:rPr lang="en-US" dirty="0"/>
              <a:t>Writing style &amp; ordinary reader: concise and easy to understand.</a:t>
            </a:r>
          </a:p>
          <a:p>
            <a:pPr marL="0" indent="0">
              <a:buNone/>
            </a:pPr>
            <a:r>
              <a:rPr lang="en-US" dirty="0"/>
              <a:t>Writing style &amp; journalist: structure and choices of words.</a:t>
            </a:r>
          </a:p>
          <a:p>
            <a:pPr marL="0" indent="0">
              <a:buNone/>
            </a:pPr>
            <a:r>
              <a:rPr lang="en-US" dirty="0"/>
              <a:t>Content &amp; causal fans: comprehensive data and horizontal comparison.</a:t>
            </a:r>
          </a:p>
          <a:p>
            <a:pPr marL="0" indent="0">
              <a:spcAft>
                <a:spcPts val="1000"/>
              </a:spcAft>
              <a:buNone/>
            </a:pPr>
            <a:r>
              <a:rPr lang="en-US" dirty="0"/>
              <a:t>Content &amp; die-hard fans: in-depth analysis through data.</a:t>
            </a:r>
          </a:p>
          <a:p>
            <a:r>
              <a:rPr lang="en-US" dirty="0"/>
              <a:t>We propose to collect subjective evaluations from diverse user perspectives.</a:t>
            </a:r>
          </a:p>
        </p:txBody>
      </p:sp>
    </p:spTree>
    <p:extLst>
      <p:ext uri="{BB962C8B-B14F-4D97-AF65-F5344CB8AC3E}">
        <p14:creationId xmlns:p14="http://schemas.microsoft.com/office/powerpoint/2010/main" val="3183153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DF34E-D485-492D-A722-6FAB73F56199}"/>
              </a:ext>
            </a:extLst>
          </p:cNvPr>
          <p:cNvSpPr>
            <a:spLocks noGrp="1"/>
          </p:cNvSpPr>
          <p:nvPr>
            <p:ph type="title"/>
          </p:nvPr>
        </p:nvSpPr>
        <p:spPr/>
        <p:txBody>
          <a:bodyPr/>
          <a:lstStyle/>
          <a:p>
            <a:r>
              <a:rPr lang="en-US" dirty="0"/>
              <a:t>Subjective </a:t>
            </a:r>
            <a:r>
              <a:rPr lang="en-US" dirty="0" err="1"/>
              <a:t>RolePlayers</a:t>
            </a:r>
            <a:endParaRPr lang="en-US" dirty="0"/>
          </a:p>
        </p:txBody>
      </p:sp>
      <p:pic>
        <p:nvPicPr>
          <p:cNvPr id="4" name="内容占位符 3">
            <a:extLst>
              <a:ext uri="{FF2B5EF4-FFF2-40B4-BE49-F238E27FC236}">
                <a16:creationId xmlns:a16="http://schemas.microsoft.com/office/drawing/2014/main" id="{CB531F20-E4DF-4920-8922-463798BC59D1}"/>
              </a:ext>
            </a:extLst>
          </p:cNvPr>
          <p:cNvPicPr>
            <a:picLocks noGrp="1" noChangeAspect="1"/>
          </p:cNvPicPr>
          <p:nvPr>
            <p:ph idx="1"/>
          </p:nvPr>
        </p:nvPicPr>
        <p:blipFill>
          <a:blip r:embed="rId2"/>
          <a:stretch>
            <a:fillRect/>
          </a:stretch>
        </p:blipFill>
        <p:spPr>
          <a:xfrm>
            <a:off x="1477403" y="1690688"/>
            <a:ext cx="9237194" cy="4621212"/>
          </a:xfrm>
          <a:prstGeom prst="rect">
            <a:avLst/>
          </a:prstGeom>
        </p:spPr>
      </p:pic>
    </p:spTree>
    <p:extLst>
      <p:ext uri="{BB962C8B-B14F-4D97-AF65-F5344CB8AC3E}">
        <p14:creationId xmlns:p14="http://schemas.microsoft.com/office/powerpoint/2010/main" val="72399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6F677-048A-47E4-B124-78DE52531C1E}"/>
              </a:ext>
            </a:extLst>
          </p:cNvPr>
          <p:cNvSpPr>
            <a:spLocks noGrp="1"/>
          </p:cNvSpPr>
          <p:nvPr>
            <p:ph type="title"/>
          </p:nvPr>
        </p:nvSpPr>
        <p:spPr/>
        <p:txBody>
          <a:bodyPr/>
          <a:lstStyle/>
          <a:p>
            <a:r>
              <a:rPr lang="en-US" dirty="0"/>
              <a:t>Diversity clustering</a:t>
            </a:r>
          </a:p>
        </p:txBody>
      </p:sp>
      <p:sp>
        <p:nvSpPr>
          <p:cNvPr id="3" name="内容占位符 2">
            <a:extLst>
              <a:ext uri="{FF2B5EF4-FFF2-40B4-BE49-F238E27FC236}">
                <a16:creationId xmlns:a16="http://schemas.microsoft.com/office/drawing/2014/main" id="{8D1A1059-DE7C-4B4B-9268-5B9F8AECC9D3}"/>
              </a:ext>
            </a:extLst>
          </p:cNvPr>
          <p:cNvSpPr>
            <a:spLocks noGrp="1"/>
          </p:cNvSpPr>
          <p:nvPr>
            <p:ph idx="1"/>
          </p:nvPr>
        </p:nvSpPr>
        <p:spPr/>
        <p:txBody>
          <a:bodyPr/>
          <a:lstStyle/>
          <a:p>
            <a:pPr marL="0" indent="0">
              <a:buNone/>
            </a:pPr>
            <a:r>
              <a:rPr lang="en-US" dirty="0"/>
              <a:t>We merge role players that are too similar:</a:t>
            </a:r>
          </a:p>
          <a:p>
            <a:pPr marL="514350" indent="-514350">
              <a:buFont typeface="+mj-lt"/>
              <a:buAutoNum type="arabicPeriod"/>
            </a:pPr>
            <a:r>
              <a:rPr lang="en-US" dirty="0"/>
              <a:t>Concatenate </a:t>
            </a:r>
            <a:r>
              <a:rPr lang="en-US" dirty="0" err="1"/>
              <a:t>roleplayer</a:t>
            </a:r>
            <a:r>
              <a:rPr lang="en-US" dirty="0"/>
              <a:t> type and description.</a:t>
            </a:r>
          </a:p>
          <a:p>
            <a:pPr marL="514350" indent="-514350">
              <a:buFont typeface="+mj-lt"/>
              <a:buAutoNum type="arabicPeriod"/>
            </a:pPr>
            <a:r>
              <a:rPr lang="en-US" dirty="0"/>
              <a:t>Put that into </a:t>
            </a:r>
            <a:r>
              <a:rPr lang="en-US" dirty="0" err="1"/>
              <a:t>SentenceBERT</a:t>
            </a:r>
            <a:r>
              <a:rPr lang="en-US" dirty="0"/>
              <a:t> for their representation.</a:t>
            </a:r>
          </a:p>
          <a:p>
            <a:pPr marL="514350" indent="-514350">
              <a:buFont typeface="+mj-lt"/>
              <a:buAutoNum type="arabicPeriod"/>
            </a:pPr>
            <a:r>
              <a:rPr lang="en-US" dirty="0"/>
              <a:t>Use DBSCAN algorithm to cluster </a:t>
            </a:r>
            <a:r>
              <a:rPr lang="en-US" dirty="0" err="1"/>
              <a:t>roleplayers</a:t>
            </a:r>
            <a:r>
              <a:rPr lang="en-US" dirty="0"/>
              <a:t>.</a:t>
            </a:r>
          </a:p>
          <a:p>
            <a:pPr marL="514350" indent="-514350">
              <a:buFont typeface="+mj-lt"/>
              <a:buAutoNum type="arabicPeriod"/>
            </a:pPr>
            <a:r>
              <a:rPr lang="en-US" dirty="0"/>
              <a:t>Only keep </a:t>
            </a:r>
            <a:r>
              <a:rPr lang="en-US" dirty="0" err="1"/>
              <a:t>roleplayers</a:t>
            </a:r>
            <a:r>
              <a:rPr lang="en-US" dirty="0"/>
              <a:t> closest to each cluster center.</a:t>
            </a:r>
          </a:p>
          <a:p>
            <a:pPr marL="0" indent="0">
              <a:buNone/>
            </a:pPr>
            <a:endParaRPr lang="en-US" dirty="0"/>
          </a:p>
        </p:txBody>
      </p:sp>
    </p:spTree>
    <p:extLst>
      <p:ext uri="{BB962C8B-B14F-4D97-AF65-F5344CB8AC3E}">
        <p14:creationId xmlns:p14="http://schemas.microsoft.com/office/powerpoint/2010/main" val="8592912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934</Words>
  <Application>Microsoft Office PowerPoint</Application>
  <PresentationFormat>宽屏</PresentationFormat>
  <Paragraphs>86</Paragraphs>
  <Slides>21</Slides>
  <Notes>0</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等线 Light</vt:lpstr>
      <vt:lpstr>Arial</vt:lpstr>
      <vt:lpstr>Calibri</vt:lpstr>
      <vt:lpstr>Calibri Light</vt:lpstr>
      <vt:lpstr>Cambria Math</vt:lpstr>
      <vt:lpstr>Office 主题​​</vt:lpstr>
      <vt:lpstr>PowerPoint 演示文稿</vt:lpstr>
      <vt:lpstr>Abstract</vt:lpstr>
      <vt:lpstr>Motivation</vt:lpstr>
      <vt:lpstr>RolePlayer-based Evaluation</vt:lpstr>
      <vt:lpstr>Methodology</vt:lpstr>
      <vt:lpstr>Objective RolePlayers</vt:lpstr>
      <vt:lpstr>Subjective RolePlayers</vt:lpstr>
      <vt:lpstr>Subjective RolePlayers</vt:lpstr>
      <vt:lpstr>Diversity clustering</vt:lpstr>
      <vt:lpstr>RolePlayer-based Evaluation</vt:lpstr>
      <vt:lpstr>RolePlayer-based Evaluation (in batch)</vt:lpstr>
      <vt:lpstr>Experiments Settings - Datasets</vt:lpstr>
      <vt:lpstr>Experiments Settings - Datasets</vt:lpstr>
      <vt:lpstr>Experiments Settings - Metrics</vt:lpstr>
      <vt:lpstr>Experiments Settings - Baselines</vt:lpstr>
      <vt:lpstr>Experiments Settings - Implementation</vt:lpstr>
      <vt:lpstr>Experimental results</vt:lpstr>
      <vt:lpstr>Case Study</vt:lpstr>
      <vt:lpstr>PowerPoint 演示文稿</vt:lpstr>
      <vt:lpstr>Conclusion &amp; my own thoughts</vt:lpstr>
      <vt:lpstr>My own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Yeongmin Lii</dc:creator>
  <cp:lastModifiedBy>Yeongmin Lii</cp:lastModifiedBy>
  <cp:revision>68</cp:revision>
  <dcterms:created xsi:type="dcterms:W3CDTF">2023-04-24T18:14:38Z</dcterms:created>
  <dcterms:modified xsi:type="dcterms:W3CDTF">2023-04-25T00:45:30Z</dcterms:modified>
</cp:coreProperties>
</file>