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81FDC-FAD3-4672-B504-242190265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3913B-DEE3-4AE1-B150-9DAAF59BB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57E13-F3F5-449B-8D07-6B960D7F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E3B93-4219-4CA3-B063-1E1ADFD1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4BD9B-0D6C-46D1-94DE-236AEA46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7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8228-093A-47FD-B060-FFD62C80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FF821-ABAD-4DFB-B593-D328066F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4130E-B48D-412F-BADE-97A3C7B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CDBAE-BDB3-4283-8743-3B2A4A09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B824A-66EF-491D-B9DB-71328F8A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3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3080E-8EA2-4B10-8C54-D98F1598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6A2BF-3C83-4285-B260-2A3889F98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D6FC9-C11D-4B1A-8551-B40EF1FD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4FEE4-DCE3-4ED2-803D-72F566BF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1B7E9-B385-4C58-BF02-FF2FE818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60A9-B90C-41A2-992D-B83CFDE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4A308-841D-4169-A19C-6FB4A802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8853D-25FE-4B95-8E97-A9C60A3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6E81C-4D28-4032-8A94-BF1C577A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AC50-E507-4680-A486-F900469C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8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819FF-77DA-429D-B009-23EB3A1F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4228E-79DF-4A99-9C9B-D95F73BA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42BA4-5083-49FE-A754-AE887292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F592F-FDDE-42E5-BD0E-7BA13B77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A6F88-B2C7-48F5-8BCB-44BD1F9A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D5F61-B8D4-4D5A-A612-429C0600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1D1AA-43FE-47AA-A98D-65F9788B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0F1E2-56BE-40F5-B889-DFBA6F4FC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A095A-BF88-42B4-86E3-42C44FBE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CE192-1657-4ECE-AE51-A08EF931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44F00-46B9-4B29-AA57-48E531E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F4B01-D8FB-4D8F-BB23-15BE141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18709-0507-41E7-8423-7D04870C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BDF3C-5B73-45F6-9738-53927E0D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B57691-30F8-440F-BBE1-8D4BB779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64692-49D0-441F-910E-613A87C00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B94653-AB76-437A-8D79-6853D446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DFF60-4B4A-4242-AB47-F417B6D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E28F70-7BCE-4359-A4AC-17D1255F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0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6401A-103E-469E-95AA-2B8EA4F8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261B13-6AAD-4199-98F4-6451BBDC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A02DE8-D65B-4288-A07B-C403A804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55D042-EB8D-430E-AE50-444BDCFB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9B8348-52C9-4C4F-A27F-FD78E69F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20ADE-7C59-4618-8171-B35C7D30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F24C7-2AE8-4BE1-8517-659D779E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E441-EDDD-44B2-86D5-20237ABF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4972D-04AF-43F0-8933-D64C73CA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F4668-5F22-417D-882C-E83C6C5F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2080B-E03E-4D49-AC21-235C0AF8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DC73D-7819-4688-BE0D-8CEA63A3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28BE7-9E32-4BEF-9844-D1209C85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ABE3-BD67-4952-867A-E2094D96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B4F106-F3D9-4F3B-8115-2CB331BF2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1461D-A38E-4090-BF41-764627A0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E8416-080C-4F0D-B363-3321C80F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6E5C5-0C8C-49A0-9105-8E25E0B1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F8F9C-453B-4CEF-A1D0-AED0D0AC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B4104E-BCB8-4793-B186-7E36673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68CD2-4124-4620-8484-E397DA68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4E0A8-E4BD-4B51-BEA9-76F0AA0D6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12E-10C0-4B99-9502-AFF63DF4D2B6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5973-CA20-4721-B925-F4E7205D9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CB787-F6CB-4979-A1C7-0142ECF3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6E9E-B7A8-455E-89B6-AC28D710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7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B8A2-C0E7-4656-95DA-55CB7293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Production LLM Stealing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A626DA-EE6D-4785-BD17-5763E4050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Huangzhao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48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11560-D116-4BFE-8528-007D28D0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Layer Extraction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76D883-5CD1-4B47-B280-941BE4689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</a:t>
                </a:r>
              </a:p>
              <a:p>
                <a:pPr lvl="1"/>
                <a:r>
                  <a:rPr lang="en-US" altLang="zh-CN" dirty="0"/>
                  <a:t>The method recovers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transformer with residual connections, it is impossible to extract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exactly</a:t>
                </a:r>
              </a:p>
              <a:p>
                <a:r>
                  <a:rPr lang="en-US" altLang="zh-CN" dirty="0"/>
                  <a:t>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76D883-5CD1-4B47-B280-941BE4689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68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293D-CFED-4FD1-A366-50E1ABB8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Layer Extraction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9C91BD-89E5-4439-BA90-A6B543F46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Experiment</a:t>
                </a:r>
              </a:p>
              <a:p>
                <a:pPr lvl="1"/>
                <a:r>
                  <a:rPr lang="en-US" altLang="zh-CN" dirty="0"/>
                  <a:t>Extracted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i="1" dirty="0" err="1"/>
                  <a:t>v.s</a:t>
                </a:r>
                <a:r>
                  <a:rPr lang="en-US" altLang="zh-CN" i="1" dirty="0"/>
                  <a:t>.</a:t>
                </a:r>
                <a:r>
                  <a:rPr lang="en-US" altLang="zh-CN" dirty="0"/>
                  <a:t> actual matrix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Least squares system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 reduces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linear least squares problems, each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equations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unknowns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Baseline – Random matrix</a:t>
                </a:r>
              </a:p>
              <a:p>
                <a:pPr lvl="2"/>
                <a:r>
                  <a:rPr lang="en-US" altLang="zh-CN" dirty="0"/>
                  <a:t>RMS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9C91BD-89E5-4439-BA90-A6B543F46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651BD4-82F0-4F62-8676-F2527EA4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95" y="3607266"/>
            <a:ext cx="4734905" cy="25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A62B-D7E8-4CC6-936E-10665933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Attack for Logit Bias APIs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72B337-738A-4476-954A-2F800982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Logits-bias API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TopK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logsoftmax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TopK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Bias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72B337-738A-4476-954A-2F800982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DF6A205-5B33-499E-8E7B-C9CF6F8B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5" y="4687917"/>
            <a:ext cx="5121805" cy="14890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90BEDC-CB75-4313-81D7-EB4004F02F31}"/>
              </a:ext>
            </a:extLst>
          </p:cNvPr>
          <p:cNvSpPr/>
          <p:nvPr/>
        </p:nvSpPr>
        <p:spPr>
          <a:xfrm>
            <a:off x="6233020" y="5603846"/>
            <a:ext cx="5120780" cy="243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4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ECF46-1AA0-4247-A522-AE122A4B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Attack for Top-5 Logit Bias APIs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3D349-1568-45BF-9823-1A34153D8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Rebuild the logit vector with varying logit biases</a:t>
                </a:r>
              </a:p>
              <a:p>
                <a:pPr lvl="1"/>
                <a:r>
                  <a:rPr lang="en-US" altLang="zh-CN" dirty="0"/>
                  <a:t>Given an arbitrary prompt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cycle through different choices for logit bias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=⋯=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0,5,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All production APIs return </a:t>
                </a:r>
                <a:r>
                  <a:rPr lang="en-US" altLang="zh-CN" dirty="0" err="1"/>
                  <a:t>logprobs</a:t>
                </a:r>
                <a:r>
                  <a:rPr lang="en-US" altLang="zh-CN" dirty="0"/>
                  <a:t> instead of logits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3D349-1568-45BF-9823-1A34153D8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8D71F98-4549-4FD6-AAFF-5F520E44FBE4}"/>
              </a:ext>
            </a:extLst>
          </p:cNvPr>
          <p:cNvSpPr/>
          <p:nvPr/>
        </p:nvSpPr>
        <p:spPr>
          <a:xfrm>
            <a:off x="4639112" y="3758268"/>
            <a:ext cx="4437776" cy="906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18FAE5-3801-4FA8-9BDA-B6F8ECFA9B91}"/>
              </a:ext>
            </a:extLst>
          </p:cNvPr>
          <p:cNvSpPr/>
          <p:nvPr/>
        </p:nvSpPr>
        <p:spPr>
          <a:xfrm>
            <a:off x="6342250" y="5189788"/>
            <a:ext cx="223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Bias dependent</a:t>
            </a:r>
            <a:endParaRPr lang="zh-CN" altLang="en-US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313B5BF-2442-4003-B26F-DA382FDA804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6858000" y="4664279"/>
            <a:ext cx="600101" cy="52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8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EF88-6965-4D26-9128-1F4D37D6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/>
              <a:t>Extraction Attack for Top-5 Logit Bias APIs (2)</a:t>
            </a:r>
            <a:endParaRPr lang="zh-CN" altLang="en-US" sz="4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5D45AB-7F53-4916-BB47-DDAD211FC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“Reference” token – Align with the top token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Given a prompt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push four tokens along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into the top-5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5D45AB-7F53-4916-BB47-DDAD21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3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3343E-F2AF-46C7-89E0-441DF067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900" dirty="0"/>
              <a:t>Extraction Attack for Top-1 Binary Logit Bias APIs</a:t>
            </a:r>
            <a:endParaRPr lang="zh-CN" altLang="en-US" sz="3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AE3A4A-6F13-4E76-AF02-B792DB6F8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API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−1,0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TopK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logsoftmax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TopK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𝑔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Method – Query the model twice</a:t>
                </a:r>
              </a:p>
              <a:p>
                <a:pPr lvl="1"/>
                <a:r>
                  <a:rPr lang="en-US" altLang="zh-CN" dirty="0"/>
                  <a:t>Once without bias, and once with logit bias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top token will be slightly more likely with the bias</a:t>
                </a:r>
              </a:p>
              <a:p>
                <a:pPr lvl="1"/>
                <a:r>
                  <a:rPr lang="en-US" altLang="zh-CN" dirty="0"/>
                  <a:t>How “slight” depends on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’s </a:t>
                </a:r>
                <a:r>
                  <a:rPr lang="en-US" altLang="zh-CN" dirty="0" err="1"/>
                  <a:t>logprob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AE3A4A-6F13-4E76-AF02-B792DB6F8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29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F4D4-F2E0-48E5-951D-C583FE86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/>
              <a:t>Extraction Attack for Top-1 Binary Logit Bias APIs (2)</a:t>
            </a:r>
            <a:endParaRPr lang="zh-CN" altLang="en-US" sz="3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3725D-FAA8-4AAC-B9F4-C314B6FEE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Query twice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logi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logit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logi</m:t>
                      </m:r>
                      <m:sSub>
                        <m:sSubPr>
                          <m:ctrlPr>
                            <a:rPr lang="en-US" altLang="zh-CN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logi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logit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latin typeface="Cambria Math" panose="02040503050406030204" pitchFamily="18" charset="0"/>
                                                    </a:rPr>
                                                    <m:t>logit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logi</m:t>
                      </m:r>
                      <m:sSub>
                        <m:sSubPr>
                          <m:ctrlPr>
                            <a:rPr lang="en-US" altLang="zh-CN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top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top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3725D-FAA8-4AAC-B9F4-C314B6FEE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F6E9D0-EB01-4C1B-AA66-660FAB92F60A}"/>
                  </a:ext>
                </a:extLst>
              </p:cNvPr>
              <p:cNvSpPr/>
              <p:nvPr/>
            </p:nvSpPr>
            <p:spPr>
              <a:xfrm>
                <a:off x="8706688" y="1690688"/>
                <a:ext cx="2135713" cy="1307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logit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logit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F6E9D0-EB01-4C1B-AA66-660FAB92F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688" y="1690688"/>
                <a:ext cx="2135713" cy="1307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1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F1CB-BF71-433F-A332-74ED026A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From </a:t>
            </a:r>
            <a:r>
              <a:rPr lang="en-US" altLang="zh-CN" dirty="0" err="1"/>
              <a:t>Logprob</a:t>
            </a:r>
            <a:r>
              <a:rPr lang="en-US" altLang="zh-CN" dirty="0"/>
              <a:t>-free APIs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5BF67-33AD-43E2-A861-83BCABD71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API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ArgMax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logsoftmax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Reconstruct the logit vector up to an additive error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-norm)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5BF67-33AD-43E2-A861-83BCABD71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D9215E-F859-43AB-86CC-D2A6A3FF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5" y="4687917"/>
            <a:ext cx="5121805" cy="14890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586E18-CFB3-4DBD-B0A9-3C7F2A5AD976}"/>
              </a:ext>
            </a:extLst>
          </p:cNvPr>
          <p:cNvSpPr/>
          <p:nvPr/>
        </p:nvSpPr>
        <p:spPr>
          <a:xfrm>
            <a:off x="6233020" y="5821960"/>
            <a:ext cx="5120780" cy="243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0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6482C-2635-4598-9634-8C0E56EB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Logprob</a:t>
            </a:r>
            <a:r>
              <a:rPr lang="en-US" altLang="zh-CN" dirty="0"/>
              <a:t>-free Attack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DC0A5-B484-42F4-BA60-DDDC2012A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Binary search</a:t>
                </a:r>
              </a:p>
              <a:p>
                <a:pPr lvl="1"/>
                <a:r>
                  <a:rPr lang="en-US" altLang="zh-CN" dirty="0"/>
                  <a:t>Prompt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Top token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; tokens are relabeled</a:t>
                </a:r>
              </a:p>
              <a:p>
                <a:pPr lvl="1"/>
                <a:r>
                  <a:rPr lang="en-US" altLang="zh-CN" dirty="0"/>
                  <a:t>Bias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Lemma</a:t>
                </a:r>
              </a:p>
              <a:p>
                <a:pPr lvl="1"/>
                <a:r>
                  <a:rPr lang="en-US" altLang="zh-CN" dirty="0"/>
                  <a:t>For every token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Algorithm 2 outputs a value that is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en-US" altLang="zh-CN" dirty="0"/>
                  <a:t>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in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API queries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DC0A5-B484-42F4-BA60-DDDC2012A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F997F40-F31D-4CD3-9A56-F1EED736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869" y="1163972"/>
            <a:ext cx="3943931" cy="22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8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A02B0F-ECEC-488E-892B-36FD6885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69" y="766186"/>
            <a:ext cx="4238431" cy="37900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FFF66D-2428-4E5E-903F-D1DFCE86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Logprob</a:t>
            </a:r>
            <a:r>
              <a:rPr lang="en-US" altLang="zh-CN" dirty="0"/>
              <a:t>-free Attack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08A9D6-6B5F-4448-9C9E-22ADEA7BA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Hyperrectangle Relaxation Center</a:t>
                </a:r>
              </a:p>
              <a:p>
                <a:pPr lvl="1"/>
                <a:r>
                  <a:rPr lang="en-US" altLang="zh-CN" dirty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tokens parallelly</a:t>
                </a:r>
              </a:p>
              <a:p>
                <a:pPr lvl="1"/>
                <a:r>
                  <a:rPr lang="en-US" altLang="zh-CN" dirty="0"/>
                  <a:t>Linear programming</a:t>
                </a:r>
                <a:endParaRPr lang="en-US" altLang="zh-CN" b="0" dirty="0"/>
              </a:p>
              <a:p>
                <a:pPr lvl="2"/>
                <a:r>
                  <a:rPr lang="en-US" altLang="zh-CN" b="0" dirty="0"/>
                  <a:t>Linear constraints</a:t>
                </a:r>
              </a:p>
              <a:p>
                <a:pPr lvl="2"/>
                <a:endParaRPr lang="en-US" altLang="zh-CN" dirty="0"/>
              </a:p>
              <a:p>
                <a:pPr lvl="2"/>
                <a:r>
                  <a:rPr lang="en-US" altLang="zh-CN" dirty="0"/>
                  <a:t>Minimize/maximize the interval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Lemma</a:t>
                </a:r>
              </a:p>
              <a:p>
                <a:pPr lvl="1"/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, then Algorithm 3 returns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. Furthermore, each round can be implemented in a computation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08A9D6-6B5F-4448-9C9E-22ADEA7BA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3"/>
                <a:stretch>
                  <a:fillRect l="-9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FDE61E-C64E-4B0C-B8E2-3AC09AC2D261}"/>
                  </a:ext>
                </a:extLst>
              </p:cNvPr>
              <p:cNvSpPr/>
              <p:nvPr/>
            </p:nvSpPr>
            <p:spPr>
              <a:xfrm>
                <a:off x="931177" y="3369729"/>
                <a:ext cx="7499758" cy="41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logit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logit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FDE61E-C64E-4B0C-B8E2-3AC09AC2D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77" y="3369729"/>
                <a:ext cx="7499758" cy="412870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6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07E7-B96D-442C-9FF1-D8C9FB22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EF365-6B4D-4F37-A44C-F088FB4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4017F-4272-4D0D-AE11-660AF226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96319"/>
            <a:ext cx="7781925" cy="1704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38DE73-7400-41D8-A7CC-0719EC3B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6" y="5304682"/>
            <a:ext cx="3781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5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784E6-97D9-4AA6-B60A-2D7F477E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Logprob</a:t>
            </a:r>
            <a:r>
              <a:rPr lang="en-US" altLang="zh-CN" dirty="0"/>
              <a:t>-free Attack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C7E0FA-3D36-44AC-B2BC-8C20CE45CB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Shortest-path formulation of the </a:t>
                </a:r>
                <a:r>
                  <a:rPr lang="en-US" altLang="zh-CN" dirty="0" err="1"/>
                  <a:t>logprob</a:t>
                </a:r>
                <a:r>
                  <a:rPr lang="en-US" altLang="zh-CN" dirty="0"/>
                  <a:t>-free attack LP</a:t>
                </a:r>
              </a:p>
              <a:p>
                <a:pPr lvl="1"/>
                <a:r>
                  <a:rPr lang="en-US" altLang="zh-CN" dirty="0"/>
                  <a:t>Linear programming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shortest path on a weighted graph</a:t>
                </a:r>
              </a:p>
              <a:p>
                <a:pPr lvl="1"/>
                <a:r>
                  <a:rPr lang="en-US" altLang="zh-CN" dirty="0"/>
                  <a:t>Weight directed graph without negative cycles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0,⋯,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logit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logit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Lemma –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logit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distance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Bellman-Ford algorithm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=300⇒</m:t>
                    </m:r>
                  </m:oMath>
                </a14:m>
                <a:r>
                  <a:rPr lang="en-US" altLang="zh-CN" dirty="0"/>
                  <a:t> comparable latency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C7E0FA-3D36-44AC-B2BC-8C20CE45C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FCC6-729B-4E56-AF9B-D9543897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3FCB9-7987-4550-A338-87EB209F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C04F2-4BFF-4D9C-9367-9565E089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92" y="569170"/>
            <a:ext cx="4167108" cy="2243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AE07AD-3A88-44D6-A1ED-DD44B088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44" y="3429000"/>
            <a:ext cx="7811712" cy="25452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E64266-FAED-428C-85AA-ED7B0CFE028A}"/>
              </a:ext>
            </a:extLst>
          </p:cNvPr>
          <p:cNvSpPr/>
          <p:nvPr/>
        </p:nvSpPr>
        <p:spPr>
          <a:xfrm>
            <a:off x="7186690" y="1703950"/>
            <a:ext cx="4167109" cy="155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FB17479-246E-4CEB-90CE-0D9DED78AABE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V="1">
            <a:off x="6096000" y="1781566"/>
            <a:ext cx="1090690" cy="164743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6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B2A2-3E2A-47C2-AEE6-53B80D0A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532B-2A06-425F-AA26-0367AF873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Prevention</a:t>
                </a:r>
              </a:p>
              <a:p>
                <a:pPr lvl="1"/>
                <a:r>
                  <a:rPr lang="en-US" altLang="zh-CN" dirty="0"/>
                  <a:t>Remove logit bias</a:t>
                </a:r>
              </a:p>
              <a:p>
                <a:pPr lvl="1"/>
                <a:r>
                  <a:rPr lang="en-US" altLang="zh-CN" dirty="0"/>
                  <a:t>Replace logit bias with a block-list</a:t>
                </a:r>
              </a:p>
              <a:p>
                <a:pPr lvl="1"/>
                <a:r>
                  <a:rPr lang="en-US" altLang="zh-CN" dirty="0"/>
                  <a:t>Architectural changes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Post-hoc altering the architecture – Concatenate an extra orthogonal weight matrix</a:t>
                </a:r>
              </a:p>
              <a:p>
                <a:r>
                  <a:rPr lang="en-US" altLang="zh-CN" dirty="0"/>
                  <a:t>Mitigation</a:t>
                </a:r>
              </a:p>
              <a:p>
                <a:pPr lvl="1"/>
                <a:r>
                  <a:rPr lang="en-US" altLang="zh-CN" dirty="0"/>
                  <a:t>Logit bias XOR </a:t>
                </a:r>
                <a:r>
                  <a:rPr lang="en-US" altLang="zh-CN" dirty="0" err="1"/>
                  <a:t>logprobs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Noise addition</a:t>
                </a:r>
              </a:p>
              <a:p>
                <a:pPr lvl="1"/>
                <a:r>
                  <a:rPr lang="en-US" altLang="zh-CN" dirty="0"/>
                  <a:t>Rate limit on logit bias</a:t>
                </a:r>
              </a:p>
              <a:p>
                <a:pPr lvl="1"/>
                <a:r>
                  <a:rPr lang="en-US" altLang="zh-CN" dirty="0"/>
                  <a:t>Detect malicious queries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7B532B-2A06-425F-AA26-0367AF873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6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0B484-2101-4399-8556-1424B906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B946A-5603-4F39-A436-CFE601E3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A93B3317-7EFD-4BBB-9C97-390E882F93C6}"/>
              </a:ext>
            </a:extLst>
          </p:cNvPr>
          <p:cNvSpPr/>
          <p:nvPr/>
        </p:nvSpPr>
        <p:spPr>
          <a:xfrm>
            <a:off x="5227739" y="3133033"/>
            <a:ext cx="1736521" cy="1736521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5DE4-3391-4A9A-8985-A38D2807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41AF3D-7375-47C6-BF90-F69494BB6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Parameterized language model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Hidden model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Embedding projection matrix –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 err="1"/>
                  <a:t>Softmax</a:t>
                </a:r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i="1" dirty="0"/>
              </a:p>
              <a:p>
                <a:r>
                  <a:rPr lang="en-US" altLang="zh-CN" dirty="0"/>
                  <a:t>Threat model – The adversary does not have any additional knowledge about the model parameters, and can only access to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through a query interface (API)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41AF3D-7375-47C6-BF90-F69494BB6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DAFE2E9-025F-4790-9592-236772BB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97" y="5232888"/>
            <a:ext cx="5121805" cy="14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8E76-74DC-4D35-ADDB-DAA7DEEF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Attack for Logit-Vector APIs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ED1257-73B1-46BF-B921-584C551B2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Logits API –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Extract the hidden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Recover the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ED1257-73B1-46BF-B921-584C551B2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DA0F631-53CA-4310-A3E3-B406428A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5" y="4687917"/>
            <a:ext cx="5121805" cy="14890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F1CCD-A409-4BCC-9E3A-C7B2FA92E505}"/>
              </a:ext>
            </a:extLst>
          </p:cNvPr>
          <p:cNvSpPr/>
          <p:nvPr/>
        </p:nvSpPr>
        <p:spPr>
          <a:xfrm>
            <a:off x="6233020" y="5385732"/>
            <a:ext cx="5120780" cy="243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E3043-F3D7-4487-9BC3-1AA58490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Hidden Dimensionality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73F6C-3E97-431C-9F28-F9E41461F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Intuition – Rank</a:t>
                </a:r>
              </a:p>
              <a:p>
                <a:pPr lvl="1"/>
                <a:r>
                  <a:rPr lang="en-US" altLang="zh-CN" dirty="0"/>
                  <a:t>Embedding projection layer up-projects the dimension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Each logit vector (dim=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) actually lie in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-dimensional subspace</a:t>
                </a:r>
              </a:p>
              <a:p>
                <a:pPr lvl="1"/>
                <a:r>
                  <a:rPr lang="en-US" altLang="zh-CN" dirty="0"/>
                  <a:t>After querying the model enough times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), new queries are linearly dependent of past ones</a:t>
                </a:r>
              </a:p>
              <a:p>
                <a:pPr lvl="1"/>
                <a:r>
                  <a:rPr lang="en-US" altLang="zh-CN" dirty="0"/>
                  <a:t>By computing the dimensionality of this subspace,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is recovered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C73F6C-3E97-431C-9F28-F9E41461F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8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19E4-614D-4DC0-9FAE-D705D3DA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Hidden Dimensionality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15D406-5468-4D9C-9E04-29A5397AE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matrix with columns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query responses from the logit-vector API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altLang="zh-CN" dirty="0"/>
                  <a:t>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Further, if the matrix with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rank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has rank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matrix whose columns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15D406-5468-4D9C-9E04-29A5397AE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2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4DA4-CA03-4511-B5D7-187BE958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Hidden Dimensionality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3E67B-E68E-4614-AFB5-6E6755B22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Practical numerical rank</a:t>
                </a:r>
              </a:p>
              <a:p>
                <a:pPr lvl="1"/>
                <a:r>
                  <a:rPr lang="en-US" altLang="zh-CN" dirty="0"/>
                  <a:t>Rank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non-zero singular value #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non-zero eigenvalue #</a:t>
                </a:r>
              </a:p>
              <a:p>
                <a:pPr lvl="1"/>
                <a:r>
                  <a:rPr lang="en-US" altLang="zh-CN" dirty="0"/>
                  <a:t>In practice,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computed over low precision FPs (e.g., 8/16-bit)</a:t>
                </a:r>
              </a:p>
              <a:p>
                <a:pPr lvl="1"/>
                <a:r>
                  <a:rPr lang="en-US" altLang="zh-CN" dirty="0"/>
                  <a:t>Singular value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Multiplicative gap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3E67B-E68E-4614-AFB5-6E6755B22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D3BE959-DE73-409E-BA8C-77B2FCF3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57" y="3517065"/>
            <a:ext cx="4843943" cy="26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B07CC-6B45-4B94-A3D8-5E1B666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Recovering Hidden Dimensionality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E1C10-F9BE-45F5-BB7E-5377852E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B1030-FEAA-4CAE-BAEC-47C34984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03" y="2315369"/>
            <a:ext cx="3800475" cy="3371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D2CDF3-F07F-4364-B8E0-CDF426FC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24" y="2315369"/>
            <a:ext cx="381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77A10-733C-44C4-87AE-24A527A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Layer Extraction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BFB42-E9B8-4C1C-A993-76CCC8143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Method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zh-CN" altLang="en-US" b="1" dirty="0"/>
              </a:p>
              <a:p>
                <a:pPr lvl="1"/>
                <a:r>
                  <a:rPr lang="en-US" altLang="zh-CN" dirty="0"/>
                  <a:t>SVD –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directly represents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m:rPr>
                        <m:nor/>
                      </m:rPr>
                      <a:rPr lang="el-GR" altLang="zh-CN"/>
                      <m:t> = </m:t>
                    </m:r>
                    <m:r>
                      <m:rPr>
                        <m:nor/>
                      </m:rPr>
                      <a:rPr lang="en-US" altLang="zh-CN" b="1" i="0" smtClean="0"/>
                      <m:t>W</m:t>
                    </m:r>
                    <m:r>
                      <a:rPr lang="en-US" altLang="zh-CN" b="0" i="1" smtClean="0"/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BFB42-E9B8-4C1C-A993-76CCC8143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20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1045</Words>
  <Application>Microsoft Office PowerPoint</Application>
  <PresentationFormat>宽屏</PresentationFormat>
  <Paragraphs>131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Production LLM Stealing </vt:lpstr>
      <vt:lpstr>PowerPoint 演示文稿</vt:lpstr>
      <vt:lpstr>Problem Formulation</vt:lpstr>
      <vt:lpstr>Extraction Attack for Logit-Vector APIs</vt:lpstr>
      <vt:lpstr>Recovering Hidden Dimensionality</vt:lpstr>
      <vt:lpstr>Recovering Hidden Dimensionality (2)</vt:lpstr>
      <vt:lpstr>Recovering Hidden Dimensionality (3)</vt:lpstr>
      <vt:lpstr>Recovering Hidden Dimensionality (4)</vt:lpstr>
      <vt:lpstr>Full Layer Extraction</vt:lpstr>
      <vt:lpstr>Full Layer Extraction (2)</vt:lpstr>
      <vt:lpstr>Full Layer Extraction (3)</vt:lpstr>
      <vt:lpstr>Extraction Attack for Logit Bias APIs</vt:lpstr>
      <vt:lpstr>Extraction Attack for Top-5 Logit Bias APIs</vt:lpstr>
      <vt:lpstr>Extraction Attack for Top-5 Logit Bias APIs (2)</vt:lpstr>
      <vt:lpstr>Extraction Attack for Top-1 Binary Logit Bias APIs</vt:lpstr>
      <vt:lpstr>Extraction Attack for Top-1 Binary Logit Bias APIs (2)</vt:lpstr>
      <vt:lpstr>Extraction From Logprob-free APIs</vt:lpstr>
      <vt:lpstr>Basic Logprob-free Attack</vt:lpstr>
      <vt:lpstr>Basic Logprob-free Attack (2)</vt:lpstr>
      <vt:lpstr>Basic Logprob-free Attack (3)</vt:lpstr>
      <vt:lpstr>Evaluation</vt:lpstr>
      <vt:lpstr>Defense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DrLC</dc:creator>
  <cp:lastModifiedBy>DrLC</cp:lastModifiedBy>
  <cp:revision>31</cp:revision>
  <dcterms:created xsi:type="dcterms:W3CDTF">2024-03-16T07:13:22Z</dcterms:created>
  <dcterms:modified xsi:type="dcterms:W3CDTF">2024-03-17T07:13:33Z</dcterms:modified>
</cp:coreProperties>
</file>