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  <p:sldId id="275" r:id="rId17"/>
    <p:sldId id="273" r:id="rId18"/>
    <p:sldId id="257" r:id="rId19"/>
    <p:sldId id="274" r:id="rId20"/>
    <p:sldId id="26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8" autoAdjust="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C4F0-8553-4A09-A451-CBF9FF1F7DC9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306A-5FA4-42B3-8E23-617759FC5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7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4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7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AWD-LSTM-</a:t>
            </a:r>
            <a:r>
              <a:rPr lang="en-US" altLang="zh-CN" dirty="0" err="1" smtClean="0"/>
              <a:t>MoS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调整了最后一步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层的操作，与本文贡献点不同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WSJ10 dataset: filtered</a:t>
            </a:r>
            <a:r>
              <a:rPr lang="en-US" altLang="zh-CN" baseline="0" dirty="0" smtClean="0"/>
              <a:t> from WSJ dataset</a:t>
            </a:r>
            <a:endParaRPr lang="en-US" altLang="zh-CN" dirty="0" smtClean="0"/>
          </a:p>
          <a:p>
            <a:r>
              <a:rPr lang="en-US" altLang="zh-CN" dirty="0" smtClean="0"/>
              <a:t>WSJ10 test set: from</a:t>
            </a:r>
            <a:r>
              <a:rPr lang="en-US" altLang="zh-CN" baseline="0" dirty="0" smtClean="0"/>
              <a:t> train/</a:t>
            </a:r>
            <a:r>
              <a:rPr lang="en-US" altLang="zh-CN" baseline="0" dirty="0" err="1" smtClean="0"/>
              <a:t>val</a:t>
            </a:r>
            <a:r>
              <a:rPr lang="en-US" altLang="zh-CN" baseline="0" dirty="0" smtClean="0"/>
              <a:t>/test set of PTB</a:t>
            </a:r>
          </a:p>
          <a:p>
            <a:r>
              <a:rPr lang="en-US" altLang="zh-CN" baseline="0" dirty="0" smtClean="0"/>
              <a:t>WSJ test set: == test set of PTB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1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WSJ10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可能过于简单，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WSJ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的结果比较重要。结果显示，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ON-LSTM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对长依赖的处理更好，而对短依赖欠缺；可能是因为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 state size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不足。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作者：只使用一层或两层的结果不佳。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WSJ10 baselines are trained using additional information such as POS tags and dependency parser.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0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+mn-ea"/>
              </a:rPr>
              <a:t>文中没有交代如何处理不同深度的叶子节点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306A-5FA4-42B3-8E23-617759FC51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21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负极性词语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如“任何”、“挂齿”、“吭声”、“示弱”、“好惹”等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是指典型地用于 否定句、条件句、比较句、疑问旬中的词语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5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训练集句子</a:t>
            </a:r>
            <a:r>
              <a:rPr lang="en-US" altLang="zh-CN" dirty="0" smtClean="0"/>
              <a:t>&lt;=6</a:t>
            </a:r>
            <a:r>
              <a:rPr lang="zh-CN" altLang="en-US" dirty="0" smtClean="0"/>
              <a:t>，测试集句子</a:t>
            </a:r>
            <a:r>
              <a:rPr lang="en-US" altLang="zh-CN" dirty="0" smtClean="0"/>
              <a:t>&lt;=12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4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cs typeface="Times New Roman" panose="02020603050405020304" pitchFamily="18" charset="0"/>
              </a:rPr>
              <a:t>reviewers</a:t>
            </a:r>
            <a:r>
              <a:rPr lang="zh-CN" altLang="en-US" sz="1200" dirty="0" smtClean="0">
                <a:cs typeface="Times New Roman" panose="02020603050405020304" pitchFamily="18" charset="0"/>
              </a:rPr>
              <a:t>也表示，第一和第四个实验的</a:t>
            </a:r>
            <a:r>
              <a:rPr lang="zh-CN" altLang="en-US" sz="1200" smtClean="0">
                <a:cs typeface="Times New Roman" panose="02020603050405020304" pitchFamily="18" charset="0"/>
              </a:rPr>
              <a:t>结果并不是非常的</a:t>
            </a:r>
            <a:r>
              <a:rPr lang="zh-CN" altLang="en-US" sz="1200" dirty="0" smtClean="0">
                <a:cs typeface="Times New Roman" panose="02020603050405020304" pitchFamily="18" charset="0"/>
              </a:rPr>
              <a:t>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1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9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High-ranking neurons will store long-term information which is kept for a large number of steps,</a:t>
            </a:r>
          </a:p>
          <a:p>
            <a:r>
              <a:rPr lang="en-US" altLang="zh-CN" sz="1200" dirty="0" smtClean="0">
                <a:latin typeface="+mn-ea"/>
              </a:rPr>
              <a:t>while low-ranking neurons will store short-term information that can be rapidly forgotten.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0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3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Structured gating mechanism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3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Forget</a:t>
            </a:r>
            <a:r>
              <a:rPr lang="en-US" altLang="zh-CN" sz="1200" baseline="0" dirty="0" smtClean="0">
                <a:latin typeface="+mn-ea"/>
              </a:rPr>
              <a:t> gate </a:t>
            </a:r>
            <a:r>
              <a:rPr lang="zh-CN" altLang="en-US" sz="1200" baseline="0" dirty="0" smtClean="0">
                <a:latin typeface="+mn-ea"/>
              </a:rPr>
              <a:t>还是 </a:t>
            </a:r>
            <a:r>
              <a:rPr lang="en-US" altLang="zh-CN" sz="1200" baseline="0" dirty="0" smtClean="0">
                <a:latin typeface="+mn-ea"/>
              </a:rPr>
              <a:t>remaining gate?</a:t>
            </a:r>
            <a:endParaRPr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9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+mn-ea"/>
              </a:rPr>
              <a:t>希望通过原始的 </a:t>
            </a:r>
            <a:r>
              <a:rPr lang="en-US" altLang="zh-CN" sz="1200" dirty="0" smtClean="0">
                <a:latin typeface="+mn-ea"/>
              </a:rPr>
              <a:t>f </a:t>
            </a:r>
            <a:r>
              <a:rPr lang="zh-CN" altLang="en-US" sz="1200" dirty="0" smtClean="0">
                <a:latin typeface="+mn-ea"/>
              </a:rPr>
              <a:t>和 </a:t>
            </a:r>
            <a:r>
              <a:rPr lang="en-US" altLang="zh-CN" sz="1200" dirty="0" err="1" smtClean="0">
                <a:latin typeface="+mn-ea"/>
              </a:rPr>
              <a:t>i</a:t>
            </a:r>
            <a:r>
              <a:rPr lang="en-US" altLang="zh-CN" sz="1200" baseline="0" dirty="0" smtClean="0">
                <a:latin typeface="+mn-ea"/>
              </a:rPr>
              <a:t> </a:t>
            </a:r>
            <a:r>
              <a:rPr lang="zh-CN" altLang="en-US" sz="1200" baseline="0" dirty="0" smtClean="0">
                <a:latin typeface="+mn-ea"/>
              </a:rPr>
              <a:t>来微调 </a:t>
            </a:r>
            <a:r>
              <a:rPr lang="en-US" altLang="zh-CN" sz="1200" baseline="0" dirty="0" smtClean="0">
                <a:latin typeface="+mn-ea"/>
              </a:rPr>
              <a:t>overlap</a:t>
            </a:r>
            <a:r>
              <a:rPr lang="zh-CN" altLang="en-US" sz="1200" baseline="0" dirty="0" smtClean="0">
                <a:latin typeface="+mn-ea"/>
              </a:rPr>
              <a:t> </a:t>
            </a:r>
            <a:r>
              <a:rPr lang="en-US" altLang="zh-CN" sz="1200" baseline="0" dirty="0" smtClean="0">
                <a:latin typeface="+mn-ea"/>
              </a:rPr>
              <a:t>block </a:t>
            </a:r>
            <a:r>
              <a:rPr lang="zh-CN" altLang="en-US" sz="1200" baseline="0" dirty="0" smtClean="0">
                <a:latin typeface="+mn-ea"/>
              </a:rPr>
              <a:t>内部的神经元</a:t>
            </a:r>
            <a:endParaRPr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0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9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12C-7D31-45F6-90F7-BC0BCE205391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5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161-5D83-47BF-AA29-56BC80356F22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B5D-6F99-40DD-985D-5C5C0678EF60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4B2-2AD4-47D4-B316-F5A29C1D5E3F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6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3C9C-2B43-4863-89C2-DA796B0F62E9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6770-CA80-4FED-B57D-21723046A9D8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612-6B75-4E1C-BC1E-C92BCD023C13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BB0F-9D19-4878-99C6-C1E87E01C2E3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FFCE-0779-4535-8CF1-76F04AA4D49F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4B74-8817-4389-AF35-F85AA69CF6D9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463C-DFDE-4E84-853E-2F69F4F87706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BA9A-5A03-4E48-949C-F45988ABAA06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7" y="576461"/>
            <a:ext cx="7795844" cy="4197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5894" y="5851296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Reporter: Li </a:t>
            </a:r>
            <a:r>
              <a:rPr lang="en-US" altLang="zh-CN" sz="1400" dirty="0" err="1">
                <a:latin typeface="Consolas" panose="020B0609020204030204" pitchFamily="49" charset="0"/>
              </a:rPr>
              <a:t>Qingtao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8EB9-B976-45EF-B92D-F20E30E3BED5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32F6-FC96-4D2E-BF1C-C0DB417A3A48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ON-LSTM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637937"/>
                <a:ext cx="7763608" cy="325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0" dirty="0" smtClean="0">
                    <a:latin typeface="+mn-ea"/>
                  </a:rPr>
                  <a:t>controls the erasing behavior.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+mn-ea"/>
                  </a:rPr>
                  <a:t> controls the writing behavior.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</a:rPr>
                  <a:t> represents the overlap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+mn-ea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    related to incomplete constituents.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+mj-ea"/>
                    <a:ea typeface="+mj-ea"/>
                  </a:rPr>
                  <a:t>The overlapped segment is further controlled by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j-ea"/>
                    <a:ea typeface="+mj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j-ea"/>
                    <a:ea typeface="+mj-ea"/>
                  </a:rPr>
                  <a:t> in the standard LSTM to enable more fine-grained</a:t>
                </a:r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operations within blocks.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7937"/>
                <a:ext cx="7763608" cy="3250377"/>
              </a:xfrm>
              <a:prstGeom prst="rect">
                <a:avLst/>
              </a:prstGeom>
              <a:blipFill>
                <a:blip r:embed="rId3"/>
                <a:stretch>
                  <a:fillRect l="-1177" r="-1570" b="-2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739" y="5025110"/>
            <a:ext cx="4846690" cy="119444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51286" y="5485241"/>
            <a:ext cx="1354016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10" y="3631955"/>
            <a:ext cx="4855972" cy="119957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73923" y="4538864"/>
            <a:ext cx="1283677" cy="292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84078" y="4314428"/>
            <a:ext cx="1283677" cy="292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357" y="5025110"/>
            <a:ext cx="4789156" cy="119444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338753" y="5485241"/>
            <a:ext cx="1354016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1AC3-BEBF-4F49-8B99-9B8D9AD1E0F8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Downsizing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690689"/>
                <a:ext cx="7763608" cy="2759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+mn-ea"/>
                  </a:rPr>
                  <a:t>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+mn-ea"/>
                  </a:rPr>
                  <a:t> dimension vectors,</a:t>
                </a:r>
              </a:p>
              <a:p>
                <a:r>
                  <a:rPr lang="en-US" altLang="zh-CN" sz="2400" dirty="0">
                    <a:latin typeface="+mn-ea"/>
                  </a:rPr>
                  <a:t>	</a:t>
                </a:r>
                <a:r>
                  <a:rPr lang="en-US" altLang="zh-CN" sz="2400" dirty="0" smtClean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is hidden state size.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+mn-ea"/>
                  </a:rPr>
                  <a:t>Repeat each dimension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times before multiplication with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+mn-ea"/>
                  </a:rPr>
                  <a:t>Therefore, every neuron within the same block receive 	the same master gating behavior.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763608" cy="2759345"/>
              </a:xfrm>
              <a:prstGeom prst="rect">
                <a:avLst/>
              </a:prstGeom>
              <a:blipFill>
                <a:blip r:embed="rId3"/>
                <a:stretch>
                  <a:fillRect l="-1177" r="-1884" b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96140" y="4758431"/>
            <a:ext cx="577048" cy="19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6140" y="4952690"/>
            <a:ext cx="577048" cy="1953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96140" y="5147999"/>
            <a:ext cx="577048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38887" y="4758432"/>
            <a:ext cx="577048" cy="58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38886" y="5342260"/>
            <a:ext cx="577048" cy="584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8886" y="5927662"/>
            <a:ext cx="577048" cy="5848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81634" y="4758431"/>
            <a:ext cx="577048" cy="195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81634" y="4952691"/>
            <a:ext cx="577048" cy="195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81634" y="5148000"/>
            <a:ext cx="577048" cy="195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1634" y="5343309"/>
            <a:ext cx="577048" cy="195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81634" y="5537569"/>
            <a:ext cx="577048" cy="1953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81634" y="5732878"/>
            <a:ext cx="577048" cy="195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81634" y="5927138"/>
            <a:ext cx="577048" cy="195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81634" y="6122447"/>
            <a:ext cx="577048" cy="195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81634" y="6316707"/>
            <a:ext cx="577048" cy="1953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76691" y="4402266"/>
                <a:ext cx="415947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91" y="4402266"/>
                <a:ext cx="415947" cy="384208"/>
              </a:xfrm>
              <a:prstGeom prst="rect">
                <a:avLst/>
              </a:prstGeom>
              <a:blipFill>
                <a:blip r:embed="rId4"/>
                <a:stretch>
                  <a:fillRect t="-7937" r="-882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404222" y="4419567"/>
                <a:ext cx="1046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𝑢𝑝𝑠𝑖𝑧𝑒𝑑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222" y="4419567"/>
                <a:ext cx="104637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62184" y="4409704"/>
                <a:ext cx="415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84" y="4409704"/>
                <a:ext cx="41594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箭头 25"/>
          <p:cNvSpPr/>
          <p:nvPr/>
        </p:nvSpPr>
        <p:spPr>
          <a:xfrm>
            <a:off x="2097359" y="5440963"/>
            <a:ext cx="371236" cy="389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386226" y="5373613"/>
                <a:ext cx="425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226" y="5373613"/>
                <a:ext cx="4251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324381" y="4758431"/>
            <a:ext cx="577048" cy="195309"/>
          </a:xfrm>
          <a:prstGeom prst="rect">
            <a:avLst/>
          </a:prstGeom>
          <a:solidFill>
            <a:srgbClr val="5B9BD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24381" y="4952691"/>
            <a:ext cx="577048" cy="19530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324381" y="5148000"/>
            <a:ext cx="577048" cy="195309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24381" y="5343309"/>
            <a:ext cx="577048" cy="19530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24381" y="5537569"/>
            <a:ext cx="577048" cy="195309"/>
          </a:xfrm>
          <a:prstGeom prst="rect">
            <a:avLst/>
          </a:prstGeom>
          <a:solidFill>
            <a:srgbClr val="FFC00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324381" y="5732878"/>
            <a:ext cx="577048" cy="195309"/>
          </a:xfrm>
          <a:prstGeom prst="rect">
            <a:avLst/>
          </a:prstGeom>
          <a:solidFill>
            <a:srgbClr val="FFC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24381" y="5927138"/>
            <a:ext cx="577048" cy="195309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324381" y="6122447"/>
            <a:ext cx="577048" cy="19530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324381" y="6316707"/>
            <a:ext cx="577048" cy="195309"/>
          </a:xfrm>
          <a:prstGeom prst="rect">
            <a:avLst/>
          </a:prstGeom>
          <a:solidFill>
            <a:srgbClr val="FF000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728670" y="5373613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70" y="5373613"/>
                <a:ext cx="53412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2602298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Language Modeling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38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Dataset and metric</a:t>
            </a:r>
            <a:r>
              <a:rPr lang="en-US" altLang="zh-CN" sz="2400" dirty="0">
                <a:latin typeface="+mn-ea"/>
              </a:rPr>
              <a:t>: </a:t>
            </a:r>
            <a:r>
              <a:rPr lang="en-US" altLang="zh-CN" sz="2800" dirty="0" smtClean="0">
                <a:latin typeface="+mn-ea"/>
              </a:rPr>
              <a:t>Penn </a:t>
            </a:r>
            <a:r>
              <a:rPr lang="en-US" altLang="zh-CN" sz="2800" dirty="0" err="1" smtClean="0">
                <a:latin typeface="+mn-ea"/>
              </a:rPr>
              <a:t>TreeBank</a:t>
            </a:r>
            <a:r>
              <a:rPr lang="en-US" altLang="zh-CN" sz="2800" dirty="0" smtClean="0">
                <a:latin typeface="+mn-ea"/>
              </a:rPr>
              <a:t>; perplexity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909"/>
            <a:ext cx="9144000" cy="3836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86050" y="5317724"/>
                <a:ext cx="216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=1150,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0" y="5317724"/>
                <a:ext cx="21661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1366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Unsupervised Constituency Parsing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8650" y="1690689"/>
                <a:ext cx="8383465" cy="4330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latin typeface="+mn-ea"/>
                  </a:rPr>
                  <a:t>Task</a:t>
                </a:r>
                <a:r>
                  <a:rPr lang="en-US" altLang="zh-CN" sz="2400" dirty="0">
                    <a:latin typeface="+mn-ea"/>
                  </a:rPr>
                  <a:t>: compares the latent </a:t>
                </a:r>
                <a:r>
                  <a:rPr lang="en-US" altLang="zh-CN" sz="2400" dirty="0" smtClean="0">
                    <a:latin typeface="+mn-ea"/>
                  </a:rPr>
                  <a:t>tree </a:t>
                </a:r>
                <a:r>
                  <a:rPr lang="en-US" altLang="zh-CN" sz="2400" dirty="0">
                    <a:latin typeface="+mn-ea"/>
                  </a:rPr>
                  <a:t>structure induced by the </a:t>
                </a:r>
                <a:r>
                  <a:rPr lang="en-US" altLang="zh-CN" sz="2400" dirty="0" smtClean="0">
                    <a:latin typeface="+mn-ea"/>
                  </a:rPr>
                  <a:t>model with </a:t>
                </a:r>
                <a:r>
                  <a:rPr lang="en-US" altLang="zh-CN" sz="2400" dirty="0">
                    <a:latin typeface="+mn-ea"/>
                  </a:rPr>
                  <a:t>those annotated by human </a:t>
                </a:r>
                <a:r>
                  <a:rPr lang="en-US" altLang="zh-CN" sz="2400" dirty="0" smtClean="0">
                    <a:latin typeface="+mn-ea"/>
                  </a:rPr>
                  <a:t>experts.</a:t>
                </a: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800" b="1" dirty="0" smtClean="0">
                    <a:latin typeface="+mn-ea"/>
                  </a:rPr>
                  <a:t>Method</a:t>
                </a:r>
                <a:r>
                  <a:rPr lang="en-US" altLang="zh-CN" sz="2400" dirty="0" smtClean="0">
                    <a:latin typeface="+mn-ea"/>
                  </a:rPr>
                  <a:t>: Compute an estimation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+mn-ea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en-US" altLang="zh-CN" sz="2200" dirty="0" smtClean="0">
                    <a:latin typeface="+mn-ea"/>
                  </a:rPr>
                  <a:t>“Given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200" dirty="0" smtClean="0">
                    <a:latin typeface="+mn-ea"/>
                  </a:rPr>
                  <a:t>, we can use the parsing algorithm proposed in </a:t>
                </a:r>
                <a:r>
                  <a:rPr lang="en-US" altLang="zh-CN" sz="2200" u="sng" dirty="0" smtClean="0">
                    <a:latin typeface="+mn-ea"/>
                  </a:rPr>
                  <a:t>Shen et al. (2017)</a:t>
                </a:r>
                <a:r>
                  <a:rPr lang="en-US" altLang="zh-CN" sz="2200" dirty="0" smtClean="0">
                    <a:latin typeface="+mn-ea"/>
                  </a:rPr>
                  <a:t> for unsupervised constituency parsing.”</a:t>
                </a:r>
              </a:p>
              <a:p>
                <a:endParaRPr lang="en-US" altLang="zh-CN" sz="2200" dirty="0">
                  <a:latin typeface="+mn-ea"/>
                </a:endParaRPr>
              </a:p>
              <a:p>
                <a:r>
                  <a:rPr lang="en-US" altLang="zh-CN" sz="2800" b="1" dirty="0" smtClean="0">
                    <a:latin typeface="+mn-ea"/>
                  </a:rPr>
                  <a:t>Dataset and metric</a:t>
                </a:r>
                <a:r>
                  <a:rPr lang="en-US" altLang="zh-CN" sz="2400" dirty="0" smtClean="0">
                    <a:latin typeface="+mn-ea"/>
                  </a:rPr>
                  <a:t>: WSJ and WSJ10; F1 score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83465" cy="4330416"/>
              </a:xfrm>
              <a:prstGeom prst="rect">
                <a:avLst/>
              </a:prstGeom>
              <a:blipFill>
                <a:blip r:embed="rId3"/>
                <a:stretch>
                  <a:fillRect l="-1455" t="-1547" r="-1018" b="-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H="1" flipV="1">
            <a:off x="8247355" y="4931034"/>
            <a:ext cx="18821" cy="30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00491" y="5260976"/>
            <a:ext cx="11247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本文</a:t>
            </a:r>
            <a:r>
              <a:rPr lang="zh-CN" altLang="en-US" dirty="0" smtClean="0">
                <a:latin typeface="+mn-ea"/>
              </a:rPr>
              <a:t>作者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en-US" altLang="zh-CN" dirty="0" smtClean="0">
                <a:latin typeface="+mn-ea"/>
              </a:rPr>
              <a:t>“PRPN”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0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474"/>
            <a:ext cx="9144000" cy="495487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1366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Unsupervised Constituency Parsing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4B2-2AD4-47D4-B316-F5A29C1D5E3F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67165"/>
            <a:ext cx="8515350" cy="6790835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>
            <a:off x="4541140" y="67165"/>
            <a:ext cx="0" cy="679083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58138" y="4425696"/>
            <a:ext cx="11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ON-LSTM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41140" y="4425696"/>
            <a:ext cx="9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Human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47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1366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Targeted Syntactic Evaluation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650" y="1690689"/>
            <a:ext cx="8383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Marvin &amp; </a:t>
            </a:r>
            <a:r>
              <a:rPr lang="en-US" altLang="zh-CN" sz="2400" dirty="0" err="1" smtClean="0">
                <a:latin typeface="+mn-ea"/>
              </a:rPr>
              <a:t>Linzen</a:t>
            </a:r>
            <a:r>
              <a:rPr lang="en-US" altLang="zh-CN" sz="2400" dirty="0" smtClean="0">
                <a:latin typeface="+mn-ea"/>
              </a:rPr>
              <a:t> (2018) </a:t>
            </a:r>
            <a:r>
              <a:rPr lang="zh-CN" altLang="en-US" sz="2400" dirty="0" smtClean="0">
                <a:latin typeface="+mn-ea"/>
              </a:rPr>
              <a:t>提出的任务，针对三种语言现象</a:t>
            </a:r>
            <a:r>
              <a:rPr lang="zh-CN" altLang="en-US" sz="2400" i="1" dirty="0" smtClean="0"/>
              <a:t>主谓一致、反身代词指代、负极性词</a:t>
            </a:r>
            <a:r>
              <a:rPr lang="zh-CN" altLang="en-US" sz="2400" dirty="0" smtClean="0"/>
              <a:t>，构造差异很小的正误语句对，模型需要辨别两个句子的正误。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32B-D7FB-4D6D-BBA4-0F1CD155D4C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76" y="-3388"/>
            <a:ext cx="6281553" cy="6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1366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Logical Inference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8650" y="1690689"/>
                <a:ext cx="83834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</a:rPr>
                  <a:t>定义七种逻辑关系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给定六个命题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和三个逻辑关</a:t>
                </a:r>
                <a:r>
                  <a:rPr lang="zh-CN" altLang="en-US" sz="2400" dirty="0" smtClean="0">
                    <a:latin typeface="+mn-ea"/>
                  </a:rPr>
                  <a:t>系词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𝑛𝑜𝑡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判定由它们构成的两个句子属于哪种关系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83465" cy="1200329"/>
              </a:xfrm>
              <a:prstGeom prst="rect">
                <a:avLst/>
              </a:prstGeom>
              <a:blipFill>
                <a:blip r:embed="rId3"/>
                <a:stretch>
                  <a:fillRect l="-1091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45" y="3162392"/>
            <a:ext cx="8562975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463" y="3054493"/>
            <a:ext cx="4810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Motivation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Ordered Neurons LSTM (ON-LSTM)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Experiments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43BE-88DE-4FDE-9E70-461998497C76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Pros &amp; cons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1690689"/>
                <a:ext cx="8383465" cy="392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latin typeface="+mn-ea"/>
                  </a:rPr>
                  <a:t>Pros: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</a:rPr>
                  <a:t>利用</a:t>
                </a:r>
                <a:r>
                  <a:rPr lang="en-US" altLang="zh-CN" sz="2400" dirty="0" smtClean="0">
                    <a:latin typeface="+mn-ea"/>
                  </a:rPr>
                  <a:t>RNN</a:t>
                </a:r>
                <a:r>
                  <a:rPr lang="zh-CN" altLang="en-US" sz="2400" dirty="0" smtClean="0">
                    <a:latin typeface="+mn-ea"/>
                  </a:rPr>
                  <a:t>中的门控机制，控制树结构的更新，想法新颖</a:t>
                </a:r>
                <a:endParaRPr lang="en-US" altLang="zh-CN" sz="2400" dirty="0" smtClean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</a:rPr>
                  <a:t>只增加了几个公式，比显式利用树结构的方法更简洁</a:t>
                </a:r>
                <a:endParaRPr lang="en-US" altLang="zh-CN" sz="2400" dirty="0" smtClean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Unsupervised Constituency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Parsing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的实验结果看起来不错</a:t>
                </a:r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800" b="1" dirty="0" smtClean="0">
                    <a:latin typeface="+mn-ea"/>
                  </a:rPr>
                  <a:t>Cons: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</a:rPr>
                  <a:t>虽然通过</a:t>
                </a:r>
                <a:r>
                  <a:rPr lang="en-US" altLang="zh-CN" sz="2400" dirty="0" smtClean="0">
                    <a:latin typeface="+mn-ea"/>
                  </a:rPr>
                  <a:t>downsizing</a:t>
                </a:r>
                <a:r>
                  <a:rPr lang="zh-CN" altLang="en-US" sz="2400" dirty="0" smtClean="0">
                    <a:latin typeface="+mn-ea"/>
                  </a:rPr>
                  <a:t>实现了一定的灵活性，但在不同时间步之间，树的深度的动态变化依然不好处理</a:t>
                </a:r>
                <a:endParaRPr lang="en-US" altLang="zh-CN" sz="2400" dirty="0" smtClean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n-ea"/>
                  </a:rPr>
                  <a:t>几</a:t>
                </a:r>
                <a:r>
                  <a:rPr lang="zh-CN" altLang="en-US" sz="2400" dirty="0" smtClean="0">
                    <a:latin typeface="+mn-ea"/>
                  </a:rPr>
                  <a:t>个</a:t>
                </a:r>
                <a:r>
                  <a:rPr lang="en-US" altLang="zh-CN" sz="2400" dirty="0" smtClean="0">
                    <a:latin typeface="+mn-ea"/>
                  </a:rPr>
                  <a:t>forget/input</a:t>
                </a:r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gate</a:t>
                </a:r>
                <a:r>
                  <a:rPr lang="zh-CN" altLang="en-US" sz="2400" dirty="0" smtClean="0">
                    <a:latin typeface="+mn-ea"/>
                  </a:rPr>
                  <a:t>之间的关系并没有解释清楚，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 smtClean="0">
                    <a:latin typeface="+mn-ea"/>
                  </a:rPr>
                  <a:t>的公式不知道是如何构造的</a:t>
                </a: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83465" cy="3929345"/>
              </a:xfrm>
              <a:prstGeom prst="rect">
                <a:avLst/>
              </a:prstGeom>
              <a:blipFill>
                <a:blip r:embed="rId3"/>
                <a:stretch>
                  <a:fillRect l="-1455" t="-1705" r="-2545" b="-2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D9-07A9-4000-947D-1F9817584AEE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51535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Learning tree structure in an unsupervised manner...</a:t>
            </a:r>
          </a:p>
          <a:p>
            <a:endParaRPr lang="en-US" altLang="zh-CN" sz="2400" i="1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Drawbacks of supervised methods: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few languages have comprehensive annotated data for supervised parser training;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in available language data, syntax rules tend to be broken (e.g. in tweets); 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languages change over time with use, so syntax rules may evolve.</a:t>
            </a:r>
          </a:p>
          <a:p>
            <a:pPr lvl="1"/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lvl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通用性、实用性不足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3834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a</a:t>
            </a:r>
            <a:r>
              <a:rPr lang="en-US" altLang="zh-CN" sz="2800" b="1" dirty="0" smtClean="0">
                <a:latin typeface="+mn-ea"/>
              </a:rPr>
              <a:t>nd introducing a relatively simple model.</a:t>
            </a:r>
          </a:p>
          <a:p>
            <a:endParaRPr lang="en-US" altLang="zh-CN" sz="2400" i="1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Drawbacks of existing unsupervised methods: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suffer from inducing trivial structure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encounter difficulties in </a:t>
            </a:r>
            <a:r>
              <a:rPr lang="en-US" altLang="zh-CN" sz="2400" dirty="0" smtClean="0">
                <a:latin typeface="+mn-ea"/>
              </a:rPr>
              <a:t>training, </a:t>
            </a:r>
            <a:r>
              <a:rPr lang="en-US" altLang="zh-CN" sz="2400" dirty="0" smtClean="0">
                <a:latin typeface="+mn-ea"/>
              </a:rPr>
              <a:t>caused by RL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relatively complex to implement and train</a:t>
            </a:r>
          </a:p>
          <a:p>
            <a:pPr lvl="1"/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lvl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实现和训练难度较大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BBA-6CAC-4BDF-B91B-C6893B77A9C4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Ordered Neurons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90689"/>
            <a:ext cx="8991600" cy="2943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8650" y="5004885"/>
            <a:ext cx="77636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+mn-ea"/>
              </a:rPr>
              <a:t>High-ranking neurons will store long-term information.</a:t>
            </a:r>
          </a:p>
          <a:p>
            <a:r>
              <a:rPr lang="en-US" altLang="zh-CN" sz="2200" dirty="0">
                <a:latin typeface="+mn-ea"/>
              </a:rPr>
              <a:t>L</a:t>
            </a:r>
            <a:r>
              <a:rPr lang="en-US" altLang="zh-CN" sz="2200" dirty="0" smtClean="0">
                <a:latin typeface="+mn-ea"/>
              </a:rPr>
              <a:t>ow-ranking neurons will store short-term information that can be rapidly forgotten.</a:t>
            </a:r>
            <a:endParaRPr lang="en-US" altLang="zh-CN" sz="22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AA02-960D-4C90-A13F-56C5A7B27A65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Ordered Neurons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1690689"/>
            <a:ext cx="7763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But how to ensure the order of neurons?</a:t>
            </a:r>
            <a:endParaRPr lang="en-US" altLang="zh-CN" sz="28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2429242"/>
                <a:ext cx="776360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The authors introduce </a:t>
                </a:r>
                <a:r>
                  <a:rPr lang="en-US" altLang="zh-CN" sz="2400" u="sng" dirty="0" smtClean="0">
                    <a:latin typeface="+mn-ea"/>
                  </a:rPr>
                  <a:t>a new activation function</a:t>
                </a:r>
                <a:r>
                  <a:rPr lang="en-US" altLang="zh-CN" sz="2400" dirty="0" smtClean="0">
                    <a:latin typeface="+mn-ea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𝑐𝑢𝑚𝑎𝑥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𝑐𝑢𝑚𝑠𝑢𝑚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e.g.</a:t>
                </a:r>
              </a:p>
              <a:p>
                <a:r>
                  <a:rPr lang="en-US" altLang="zh-CN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=[0.0,      0.1,      0.2,     0.3,      0.4    ]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=[0.162, 0.179, 0.198, 0.219, 0.242]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𝑐𝑢𝑚𝑎𝑥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=[0.162, 0.341, 0.539, 0.758, 1.000]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It can be seen as a “soft” version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=(0,…,0,1,…,1)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.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29242"/>
                <a:ext cx="7763608" cy="3046988"/>
              </a:xfrm>
              <a:prstGeom prst="rect">
                <a:avLst/>
              </a:prstGeom>
              <a:blipFill>
                <a:blip r:embed="rId3"/>
                <a:stretch>
                  <a:fillRect l="-1177" t="-1400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084381" y="5370990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99736" y="573715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zh-CN" altLang="en-US" dirty="0" smtClean="0"/>
              <a:t>第</a:t>
            </a:r>
            <a:r>
              <a:rPr lang="en-US" altLang="zh-CN" dirty="0" smtClean="0"/>
              <a:t>d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1AC3-BEBF-4F49-8B99-9B8D9AD1E0F8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ON-LSTM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690689"/>
                <a:ext cx="7763608" cy="3188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The standard LSTM: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763608" cy="3188117"/>
              </a:xfrm>
              <a:prstGeom prst="rect">
                <a:avLst/>
              </a:prstGeom>
              <a:blipFill>
                <a:blip r:embed="rId3"/>
                <a:stretch>
                  <a:fillRect l="-1177" t="-1338" b="-1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32F6-FC96-4D2E-BF1C-C0DB417A3A48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ON-LSTM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637937"/>
                <a:ext cx="7763608" cy="3436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+mn-ea"/>
                  </a:rPr>
                  <a:t>New update rule of cell state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cumax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cumax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7937"/>
                <a:ext cx="7763608" cy="3436518"/>
              </a:xfrm>
              <a:prstGeom prst="rect">
                <a:avLst/>
              </a:prstGeom>
              <a:blipFill>
                <a:blip r:embed="rId3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云形标注 13"/>
          <p:cNvSpPr/>
          <p:nvPr/>
        </p:nvSpPr>
        <p:spPr>
          <a:xfrm>
            <a:off x="5968565" y="495308"/>
            <a:ext cx="2453053" cy="1195382"/>
          </a:xfrm>
          <a:prstGeom prst="cloudCallout">
            <a:avLst>
              <a:gd name="adj1" fmla="val -57393"/>
              <a:gd name="adj2" fmla="val 10877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76675" y="769833"/>
            <a:ext cx="20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Master forget gate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Master input gate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65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32F6-FC96-4D2E-BF1C-C0DB417A3A48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ON-LSTM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637937"/>
                <a:ext cx="7763608" cy="3436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+mn-ea"/>
                  </a:rPr>
                  <a:t>New update rule of cell state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cumax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cumax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7937"/>
                <a:ext cx="7763608" cy="3436518"/>
              </a:xfrm>
              <a:prstGeom prst="rect">
                <a:avLst/>
              </a:prstGeom>
              <a:blipFill>
                <a:blip r:embed="rId3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64" y="4827911"/>
            <a:ext cx="4327390" cy="1068999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5968565" y="495308"/>
            <a:ext cx="2453053" cy="1195382"/>
          </a:xfrm>
          <a:prstGeom prst="cloudCallout">
            <a:avLst>
              <a:gd name="adj1" fmla="val -57393"/>
              <a:gd name="adj2" fmla="val 10877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76675" y="769833"/>
            <a:ext cx="20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Master forget gate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Master input gate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128" y="4827911"/>
            <a:ext cx="4358227" cy="10689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10" y="4827910"/>
            <a:ext cx="4412245" cy="106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0557" y="5977934"/>
            <a:ext cx="5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49457" y="5977934"/>
            <a:ext cx="66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17" idx="1"/>
          </p:cNvCxnSpPr>
          <p:nvPr/>
        </p:nvCxnSpPr>
        <p:spPr>
          <a:xfrm>
            <a:off x="1756888" y="6162600"/>
            <a:ext cx="2092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66458" y="5977934"/>
            <a:ext cx="5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395358" y="5977934"/>
            <a:ext cx="66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>
            <a:off x="6302789" y="6162600"/>
            <a:ext cx="2092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678</Words>
  <Application>Microsoft Office PowerPoint</Application>
  <PresentationFormat>全屏显示(4:3)</PresentationFormat>
  <Paragraphs>186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Times New Roman</vt:lpstr>
      <vt:lpstr>Office 主题​​</vt:lpstr>
      <vt:lpstr>PowerPoint 演示文稿</vt:lpstr>
      <vt:lpstr>Outline</vt:lpstr>
      <vt:lpstr>Motivation</vt:lpstr>
      <vt:lpstr>Motivation</vt:lpstr>
      <vt:lpstr>Ordered Neurons</vt:lpstr>
      <vt:lpstr>Ordered Neurons</vt:lpstr>
      <vt:lpstr>ON-LSTM</vt:lpstr>
      <vt:lpstr>ON-LSTM</vt:lpstr>
      <vt:lpstr>ON-LSTM</vt:lpstr>
      <vt:lpstr>ON-LSTM</vt:lpstr>
      <vt:lpstr>Downsizing</vt:lpstr>
      <vt:lpstr>Experiments</vt:lpstr>
      <vt:lpstr>Language Modeling</vt:lpstr>
      <vt:lpstr>Unsupervised Constituency Parsing</vt:lpstr>
      <vt:lpstr>Unsupervised Constituency Parsing</vt:lpstr>
      <vt:lpstr>PowerPoint 演示文稿</vt:lpstr>
      <vt:lpstr>Targeted Syntactic Evaluation</vt:lpstr>
      <vt:lpstr>PowerPoint 演示文稿</vt:lpstr>
      <vt:lpstr>Logical Inference</vt:lpstr>
      <vt:lpstr>Pros &amp;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李庆涛</cp:lastModifiedBy>
  <cp:revision>72</cp:revision>
  <dcterms:created xsi:type="dcterms:W3CDTF">2019-04-01T14:26:28Z</dcterms:created>
  <dcterms:modified xsi:type="dcterms:W3CDTF">2019-04-09T12:58:07Z</dcterms:modified>
</cp:coreProperties>
</file>