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8" r:id="rId3"/>
    <p:sldId id="259" r:id="rId4"/>
    <p:sldId id="276" r:id="rId5"/>
    <p:sldId id="277" r:id="rId6"/>
    <p:sldId id="261" r:id="rId7"/>
    <p:sldId id="279" r:id="rId8"/>
    <p:sldId id="278" r:id="rId9"/>
    <p:sldId id="280" r:id="rId10"/>
    <p:sldId id="293" r:id="rId11"/>
    <p:sldId id="294" r:id="rId12"/>
    <p:sldId id="281" r:id="rId13"/>
    <p:sldId id="282" r:id="rId14"/>
    <p:sldId id="268" r:id="rId15"/>
    <p:sldId id="285" r:id="rId16"/>
    <p:sldId id="283" r:id="rId17"/>
    <p:sldId id="286" r:id="rId18"/>
    <p:sldId id="284" r:id="rId19"/>
    <p:sldId id="287" r:id="rId20"/>
    <p:sldId id="288" r:id="rId21"/>
    <p:sldId id="289" r:id="rId22"/>
    <p:sldId id="292" r:id="rId23"/>
    <p:sldId id="290" r:id="rId24"/>
    <p:sldId id="291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0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0708" autoAdjust="0"/>
  </p:normalViewPr>
  <p:slideViewPr>
    <p:cSldViewPr snapToGrid="0">
      <p:cViewPr varScale="1">
        <p:scale>
          <a:sx n="84" d="100"/>
          <a:sy n="84" d="100"/>
        </p:scale>
        <p:origin x="146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0C4F0-8553-4A09-A451-CBF9FF1F7DC9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C306A-5FA4-42B3-8E23-617759FC51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470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140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046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177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837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383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5898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883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11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(</a:t>
            </a:r>
            <a:r>
              <a:rPr lang="en-US" altLang="zh-CN" dirty="0" err="1" smtClean="0"/>
              <a:t>Mikolov</a:t>
            </a:r>
            <a:r>
              <a:rPr lang="en-US" altLang="zh-CN" dirty="0" smtClean="0"/>
              <a:t> 2014) split 99:1 train</a:t>
            </a:r>
            <a:r>
              <a:rPr lang="en-US" altLang="zh-CN" baseline="0" dirty="0" smtClean="0"/>
              <a:t> and valid set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9875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Constituents which could not be gotten wrong (those of span one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and those spanning entire sentences) were discarded.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1578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736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228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067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latin typeface="+mn-ea"/>
              </a:rPr>
              <a:t>例子：只需要看树结构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504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latin typeface="+mn-ea"/>
              </a:rPr>
              <a:t>The underlying assumption is that each node depends only on its parent and its left siblings.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650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869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Stick-Breaking </a:t>
            </a:r>
            <a:r>
              <a:rPr lang="en-US" altLang="zh-CN" dirty="0" smtClean="0"/>
              <a:t>Process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450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e_i</a:t>
            </a:r>
            <a:r>
              <a:rPr lang="en-US" altLang="zh-CN" dirty="0" smtClean="0"/>
              <a:t>-L]</a:t>
            </a:r>
            <a:r>
              <a:rPr lang="zh-CN" altLang="en-US" dirty="0" smtClean="0"/>
              <a:t>做卷积，对</a:t>
            </a:r>
            <a:r>
              <a:rPr lang="en-US" altLang="zh-CN" dirty="0" err="1" smtClean="0"/>
              <a:t>h_i</a:t>
            </a:r>
            <a:r>
              <a:rPr lang="zh-CN" altLang="en-US" dirty="0" smtClean="0"/>
              <a:t>做窗口为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的卷积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166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620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812C-7D31-45F6-90F7-BC0BCE205391}" type="datetime1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15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0161-5D83-47BF-AA29-56BC80356F22}" type="datetime1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20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EB5D-6F99-40DD-985D-5C5C0678EF60}" type="datetime1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772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E4B2-2AD4-47D4-B316-F5A29C1D5E3F}" type="datetime1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76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3C9C-2B43-4863-89C2-DA796B0F62E9}" type="datetime1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93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6770-CA80-4FED-B57D-21723046A9D8}" type="datetime1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6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4612-6B75-4E1C-BC1E-C92BCD023C13}" type="datetime1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98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BB0F-9D19-4878-99C6-C1E87E01C2E3}" type="datetime1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84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FFCE-0779-4535-8CF1-76F04AA4D49F}" type="datetime1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84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4B74-8817-4389-AF35-F85AA69CF6D9}" type="datetime1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95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3463C-DFDE-4E84-853E-2F69F4F87706}" type="datetime1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71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8BA9A-5A03-4E48-949C-F45988ABAA06}" type="datetime1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95B9D-2FDA-4009-93F0-201FF8AA9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67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0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455894" y="5851296"/>
            <a:ext cx="2172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Reporter: Li </a:t>
            </a:r>
            <a:r>
              <a:rPr lang="en-US" altLang="zh-CN" sz="1400" dirty="0" err="1">
                <a:latin typeface="Consolas" panose="020B0609020204030204" pitchFamily="49" charset="0"/>
              </a:rPr>
              <a:t>Qingtao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8EB9-B976-45EF-B92D-F20E30E3BED5}" type="datetime1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28" y="728420"/>
            <a:ext cx="8604504" cy="377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34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Parsing Network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582" y="522184"/>
            <a:ext cx="3101768" cy="101144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280" y="1853209"/>
            <a:ext cx="3967282" cy="73918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280" y="2592396"/>
            <a:ext cx="3768591" cy="139542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280" y="3987818"/>
            <a:ext cx="2896352" cy="4921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628650" y="4480008"/>
                <a:ext cx="78524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 smtClean="0">
                    <a:latin typeface="+mn-ea"/>
                  </a:rPr>
                  <a:t>where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+mn-ea"/>
                  </a:rPr>
                  <a:t> </a:t>
                </a:r>
                <a:r>
                  <a:rPr lang="en-US" altLang="zh-CN" sz="2400" dirty="0" smtClean="0">
                    <a:latin typeface="+mn-ea"/>
                  </a:rPr>
                  <a:t>represents </a:t>
                </a:r>
                <a:r>
                  <a:rPr lang="en-US" altLang="zh-CN" sz="2400" b="1" dirty="0" smtClean="0">
                    <a:latin typeface="+mn-ea"/>
                  </a:rPr>
                  <a:t>syntactic distance</a:t>
                </a:r>
                <a:r>
                  <a:rPr lang="en-US" altLang="zh-CN" sz="2400" dirty="0" smtClean="0">
                    <a:latin typeface="+mn-ea"/>
                  </a:rPr>
                  <a:t> between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>
                  <a:latin typeface="+mn-ea"/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480008"/>
                <a:ext cx="7852400" cy="461665"/>
              </a:xfrm>
              <a:prstGeom prst="rect">
                <a:avLst/>
              </a:prstGeom>
              <a:blipFill>
                <a:blip r:embed="rId7"/>
                <a:stretch>
                  <a:fillRect l="-1165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628650" y="5187346"/>
                <a:ext cx="824103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 smtClean="0">
                    <a:latin typeface="+mn-ea"/>
                  </a:rPr>
                  <a:t>When testing the model,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CN" altLang="en-US" sz="2400" dirty="0" smtClean="0">
                    <a:latin typeface="+mn-ea"/>
                  </a:rPr>
                  <a:t> </a:t>
                </a:r>
                <a:r>
                  <a:rPr lang="en-US" altLang="zh-CN" sz="2400" dirty="0" smtClean="0">
                    <a:latin typeface="+mn-ea"/>
                  </a:rPr>
                  <a:t>is set to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𝐼𝑁𝐹</m:t>
                    </m:r>
                  </m:oMath>
                </a14:m>
                <a:r>
                  <a:rPr lang="en-US" altLang="zh-CN" sz="2400" dirty="0" smtClean="0">
                    <a:latin typeface="+mn-ea"/>
                  </a:rPr>
                  <a:t>; thus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h𝑎𝑟𝑑𝑡𝑎𝑛h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+mn-ea"/>
                  </a:rPr>
                  <a:t> </a:t>
                </a:r>
                <a:r>
                  <a:rPr lang="en-US" altLang="zh-CN" sz="2400" dirty="0" smtClean="0">
                    <a:latin typeface="+mn-ea"/>
                  </a:rPr>
                  <a:t>becomes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𝑖𝑔𝑛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altLang="zh-CN" sz="2400" dirty="0" smtClean="0">
                    <a:latin typeface="+mn-ea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+mn-ea"/>
                  </a:rPr>
                  <a:t>. </a:t>
                </a:r>
                <a:endParaRPr lang="zh-CN" altLang="en-US" sz="2400" dirty="0">
                  <a:latin typeface="+mn-ea"/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187346"/>
                <a:ext cx="8241030" cy="830997"/>
              </a:xfrm>
              <a:prstGeom prst="rect">
                <a:avLst/>
              </a:prstGeom>
              <a:blipFill>
                <a:blip r:embed="rId8"/>
                <a:stretch>
                  <a:fillRect l="-1109" t="-5147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29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E4B2-2AD4-47D4-B316-F5A29C1D5E3F}" type="datetime1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6072" y="3016252"/>
            <a:ext cx="9969792" cy="19437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628650" y="1902556"/>
                <a:ext cx="783913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latin typeface="+mn-ea"/>
                  </a:rPr>
                  <a:t>An example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400" dirty="0" smtClean="0">
                    <a:latin typeface="+mn-ea"/>
                  </a:rPr>
                  <a:t> value in character-level language model.</a:t>
                </a:r>
              </a:p>
              <a:p>
                <a:r>
                  <a:rPr lang="en-US" altLang="zh-CN" sz="2400" dirty="0" smtClean="0">
                    <a:latin typeface="+mn-ea"/>
                  </a:rPr>
                  <a:t>The </a:t>
                </a:r>
                <a:r>
                  <a:rPr lang="en-US" altLang="zh-CN" sz="2400" dirty="0" smtClean="0">
                    <a:latin typeface="+mn-ea"/>
                  </a:rPr>
                  <a:t>tree structure is set as: </a:t>
                </a:r>
                <a:r>
                  <a:rPr lang="en-US" altLang="zh-CN" sz="2400" dirty="0" smtClean="0">
                    <a:latin typeface="+mn-ea"/>
                  </a:rPr>
                  <a:t>root—word—character</a:t>
                </a:r>
                <a:endParaRPr lang="zh-CN" altLang="en-US" sz="2400" dirty="0">
                  <a:latin typeface="+mn-ea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902556"/>
                <a:ext cx="7839134" cy="830997"/>
              </a:xfrm>
              <a:prstGeom prst="rect">
                <a:avLst/>
              </a:prstGeom>
              <a:blipFill>
                <a:blip r:embed="rId3"/>
                <a:stretch>
                  <a:fillRect l="-1166" t="-5147" r="-311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Parsing Network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62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20090" y="6356351"/>
            <a:ext cx="2057400" cy="365125"/>
          </a:xfrm>
        </p:spPr>
        <p:txBody>
          <a:bodyPr/>
          <a:lstStyle/>
          <a:p>
            <a:fld id="{9C84CBBA-6CAC-4BDF-B91B-C6893B77A9C4}" type="datetime1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Reading Network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28650" y="1836993"/>
            <a:ext cx="332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Structured attention :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176" y="1196077"/>
            <a:ext cx="4306824" cy="4259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874" y="4419706"/>
            <a:ext cx="3924300" cy="971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7874" y="2298658"/>
            <a:ext cx="2590800" cy="12287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7874" y="3527383"/>
            <a:ext cx="1438275" cy="752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628650" y="5508583"/>
                <a:ext cx="7984998" cy="478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+mn-ea"/>
                  </a:rPr>
                  <a:t>then compute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latin typeface="+mn-ea"/>
                  </a:rPr>
                  <a:t> by one LSTM step: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𝐿𝑆𝑇𝑀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508583"/>
                <a:ext cx="7984998" cy="478080"/>
              </a:xfrm>
              <a:prstGeom prst="rect">
                <a:avLst/>
              </a:prstGeom>
              <a:blipFill>
                <a:blip r:embed="rId7"/>
                <a:stretch>
                  <a:fillRect l="-1145" t="-7692" b="-3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849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20090" y="6356351"/>
            <a:ext cx="2057400" cy="365125"/>
          </a:xfrm>
        </p:spPr>
        <p:txBody>
          <a:bodyPr/>
          <a:lstStyle/>
          <a:p>
            <a:fld id="{9C84CBBA-6CAC-4BDF-B91B-C6893B77A9C4}" type="datetime1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Predict Network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13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628650" y="2157877"/>
                <a:ext cx="30472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+mn-ea"/>
                  </a:rPr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+mn-ea"/>
                  </a:rPr>
                  <a:t> by</a:t>
                </a: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157877"/>
                <a:ext cx="3047238" cy="461665"/>
              </a:xfrm>
              <a:prstGeom prst="rect">
                <a:avLst/>
              </a:prstGeom>
              <a:blipFill>
                <a:blip r:embed="rId3"/>
                <a:stretch>
                  <a:fillRect l="-3000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008" y="1301679"/>
            <a:ext cx="6793992" cy="47262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978" y="2619542"/>
            <a:ext cx="3076575" cy="4286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1978" y="3681322"/>
            <a:ext cx="5143500" cy="485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628650" y="5090612"/>
                <a:ext cx="8167878" cy="851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∙)</m:t>
                    </m:r>
                  </m:oMath>
                </a14:m>
                <a:r>
                  <a:rPr lang="en-US" altLang="zh-CN" sz="2400" dirty="0" smtClean="0">
                    <a:latin typeface="+mn-ea"/>
                  </a:rPr>
                  <a:t> could </a:t>
                </a:r>
                <a:r>
                  <a:rPr lang="en-US" altLang="zh-CN" sz="2400" dirty="0">
                    <a:latin typeface="+mn-ea"/>
                  </a:rPr>
                  <a:t>be a simple feed-forward MLP, or more complex architecture, like </a:t>
                </a:r>
                <a:r>
                  <a:rPr lang="en-US" altLang="zh-CN" sz="2400" dirty="0" err="1" smtClean="0">
                    <a:latin typeface="+mn-ea"/>
                  </a:rPr>
                  <a:t>ResNet</a:t>
                </a:r>
                <a:r>
                  <a:rPr lang="en-US" altLang="zh-CN" sz="2400" dirty="0">
                    <a:latin typeface="+mn-ea"/>
                  </a:rPr>
                  <a:t>.</a:t>
                </a:r>
                <a:endParaRPr lang="en-US" altLang="zh-CN" sz="2400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090612"/>
                <a:ext cx="8167878" cy="851772"/>
              </a:xfrm>
              <a:prstGeom prst="rect">
                <a:avLst/>
              </a:prstGeom>
              <a:blipFill>
                <a:blip r:embed="rId7"/>
                <a:stretch>
                  <a:fillRect l="-1119" t="-5714" b="-1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28650" y="4234983"/>
                <a:ext cx="7886700" cy="866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+mn-ea"/>
                  </a:rPr>
                  <a:t>where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+mn-ea"/>
                  </a:rPr>
                  <a:t> is </a:t>
                </a:r>
                <a:r>
                  <a:rPr lang="en-US" altLang="zh-CN" sz="2400" dirty="0">
                    <a:latin typeface="+mn-ea"/>
                  </a:rPr>
                  <a:t>an adaptive summary </a:t>
                </a:r>
                <a:r>
                  <a:rPr lang="en-US" altLang="zh-CN" sz="2400" dirty="0" smtClean="0">
                    <a:latin typeface="+mn-ea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+mn-ea"/>
                  </a:rPr>
                  <a:t>, output by structured </a:t>
                </a:r>
                <a:r>
                  <a:rPr lang="en-US" altLang="zh-CN" sz="2400" dirty="0" smtClean="0">
                    <a:latin typeface="+mn-ea"/>
                  </a:rPr>
                  <a:t>attention.</a:t>
                </a: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234983"/>
                <a:ext cx="7886700" cy="866071"/>
              </a:xfrm>
              <a:prstGeom prst="rect">
                <a:avLst/>
              </a:prstGeom>
              <a:blipFill>
                <a:blip r:embed="rId8"/>
                <a:stretch>
                  <a:fillRect l="-1159" t="-4225" r="-696" b="-15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628650" y="3151771"/>
                <a:ext cx="83599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+mn-ea"/>
                  </a:rPr>
                  <a:t>Run Parsing Network and Reading Network, and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+mn-ea"/>
                  </a:rPr>
                  <a:t>:</a:t>
                </a: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151771"/>
                <a:ext cx="8359902" cy="461665"/>
              </a:xfrm>
              <a:prstGeom prst="rect">
                <a:avLst/>
              </a:prstGeom>
              <a:blipFill>
                <a:blip r:embed="rId9"/>
                <a:stretch>
                  <a:fillRect l="-1093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066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F287-D993-45F0-AC8A-B84F2E01E964}" type="datetime1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2602298"/>
            <a:ext cx="7886700" cy="1325563"/>
          </a:xfrm>
        </p:spPr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Experiments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27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F287-D993-45F0-AC8A-B84F2E01E964}" type="datetime1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8650" y="1690689"/>
            <a:ext cx="8383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latin typeface="+mn-ea"/>
              </a:rPr>
              <a:t>Hyperparameters</a:t>
            </a:r>
            <a:r>
              <a:rPr lang="en-US" altLang="zh-CN" sz="2800" b="1" dirty="0" smtClean="0">
                <a:latin typeface="+mn-ea"/>
              </a:rPr>
              <a:t>:</a:t>
            </a:r>
            <a:endParaRPr lang="en-US" altLang="zh-CN" sz="2400" dirty="0" smtClean="0">
              <a:latin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8650" y="2196517"/>
            <a:ext cx="7886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Reading Network has 2 layers</a:t>
            </a:r>
          </a:p>
          <a:p>
            <a:r>
              <a:rPr lang="en-US" altLang="zh-CN" sz="2400" dirty="0" smtClean="0">
                <a:latin typeface="+mn-ea"/>
              </a:rPr>
              <a:t>Predict Network has 1 residual block</a:t>
            </a:r>
          </a:p>
          <a:p>
            <a:r>
              <a:rPr lang="en-US" altLang="zh-CN" sz="2400" dirty="0" smtClean="0">
                <a:latin typeface="+mn-ea"/>
              </a:rPr>
              <a:t>Hidden state size: 1024</a:t>
            </a:r>
          </a:p>
          <a:p>
            <a:r>
              <a:rPr lang="en-US" altLang="zh-CN" sz="2400" dirty="0" smtClean="0">
                <a:latin typeface="+mn-ea"/>
              </a:rPr>
              <a:t>Embedding size: 128 (not shared)</a:t>
            </a:r>
          </a:p>
          <a:p>
            <a:r>
              <a:rPr lang="en-US" altLang="zh-CN" sz="2400" dirty="0" smtClean="0">
                <a:latin typeface="+mn-ea"/>
              </a:rPr>
              <a:t>L = 10</a:t>
            </a:r>
          </a:p>
          <a:p>
            <a:r>
              <a:rPr lang="en-US" altLang="zh-CN" sz="2400" dirty="0" smtClean="0">
                <a:latin typeface="+mn-ea"/>
              </a:rPr>
              <a:t>Dropout </a:t>
            </a:r>
            <a:r>
              <a:rPr lang="en-US" altLang="zh-CN" sz="2400" dirty="0">
                <a:latin typeface="+mn-ea"/>
              </a:rPr>
              <a:t>on </a:t>
            </a:r>
            <a:r>
              <a:rPr lang="en-US" altLang="zh-CN" sz="2400" dirty="0" smtClean="0">
                <a:latin typeface="+mn-ea"/>
              </a:rPr>
              <a:t>(input/output </a:t>
            </a:r>
            <a:r>
              <a:rPr lang="en-US" altLang="zh-CN" sz="2400" dirty="0" err="1">
                <a:latin typeface="+mn-ea"/>
              </a:rPr>
              <a:t>embeddings</a:t>
            </a:r>
            <a:r>
              <a:rPr lang="en-US" altLang="zh-CN" sz="2400" dirty="0">
                <a:latin typeface="+mn-ea"/>
              </a:rPr>
              <a:t>, between</a:t>
            </a:r>
          </a:p>
          <a:p>
            <a:r>
              <a:rPr lang="en-US" altLang="zh-CN" sz="2400" dirty="0">
                <a:latin typeface="+mn-ea"/>
              </a:rPr>
              <a:t>recurrent layers, and on recurrent </a:t>
            </a:r>
            <a:r>
              <a:rPr lang="en-US" altLang="zh-CN" sz="2400" dirty="0" smtClean="0">
                <a:latin typeface="+mn-ea"/>
              </a:rPr>
              <a:t>states) : (</a:t>
            </a:r>
            <a:r>
              <a:rPr lang="en-US" altLang="zh-CN" sz="2400" dirty="0">
                <a:latin typeface="+mn-ea"/>
              </a:rPr>
              <a:t>0, 0.25, 0.1</a:t>
            </a:r>
            <a:r>
              <a:rPr lang="en-US" altLang="zh-CN" sz="2400" dirty="0" smtClean="0">
                <a:latin typeface="+mn-ea"/>
              </a:rPr>
              <a:t>)</a:t>
            </a:r>
          </a:p>
          <a:p>
            <a:r>
              <a:rPr lang="en-US" altLang="zh-CN" sz="2400" dirty="0" smtClean="0">
                <a:latin typeface="+mn-ea"/>
              </a:rPr>
              <a:t>Apply gradient clipping: 1.0</a:t>
            </a:r>
            <a:endParaRPr lang="zh-CN" altLang="en-US" sz="2400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28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F287-D993-45F0-AC8A-B84F2E01E964}" type="datetime1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Character-level Language Model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8651" y="1690689"/>
            <a:ext cx="4537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+mn-ea"/>
              </a:rPr>
              <a:t>Dataset</a:t>
            </a:r>
            <a:r>
              <a:rPr lang="en-US" altLang="zh-CN" sz="2400" dirty="0" smtClean="0">
                <a:latin typeface="+mn-ea"/>
              </a:rPr>
              <a:t>: </a:t>
            </a:r>
            <a:r>
              <a:rPr lang="en-US" altLang="zh-CN" sz="2800" dirty="0" smtClean="0">
                <a:latin typeface="+mn-ea"/>
              </a:rPr>
              <a:t>Penn </a:t>
            </a:r>
            <a:r>
              <a:rPr lang="en-US" altLang="zh-CN" sz="2800" dirty="0" err="1" smtClean="0">
                <a:latin typeface="+mn-ea"/>
              </a:rPr>
              <a:t>TreeBank</a:t>
            </a:r>
            <a:endParaRPr lang="en-US" altLang="zh-CN" sz="2400" dirty="0" smtClean="0">
              <a:latin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213" y="2130426"/>
            <a:ext cx="72675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6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F287-D993-45F0-AC8A-B84F2E01E964}" type="datetime1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Word-level Language Model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8650" y="2376489"/>
            <a:ext cx="8383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latin typeface="+mn-ea"/>
              </a:rPr>
              <a:t>Hyperparameters</a:t>
            </a:r>
            <a:r>
              <a:rPr lang="en-US" altLang="zh-CN" sz="2800" b="1" dirty="0" smtClean="0">
                <a:latin typeface="+mn-ea"/>
              </a:rPr>
              <a:t>:</a:t>
            </a:r>
            <a:endParaRPr lang="en-US" altLang="zh-CN" sz="2400" dirty="0" smtClean="0">
              <a:latin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8650" y="2882317"/>
            <a:ext cx="7886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Predict Network has no residual block</a:t>
            </a:r>
          </a:p>
          <a:p>
            <a:r>
              <a:rPr lang="en-US" altLang="zh-CN" sz="2400" dirty="0" smtClean="0">
                <a:latin typeface="+mn-ea"/>
              </a:rPr>
              <a:t>Hidden state size: 1200</a:t>
            </a:r>
          </a:p>
          <a:p>
            <a:r>
              <a:rPr lang="en-US" altLang="zh-CN" sz="2400" dirty="0" smtClean="0">
                <a:latin typeface="+mn-ea"/>
              </a:rPr>
              <a:t>Embedding size: 800 (shared)</a:t>
            </a:r>
          </a:p>
          <a:p>
            <a:r>
              <a:rPr lang="en-US" altLang="zh-CN" sz="2400" dirty="0" smtClean="0">
                <a:latin typeface="+mn-ea"/>
              </a:rPr>
              <a:t>L = 5</a:t>
            </a:r>
          </a:p>
          <a:p>
            <a:r>
              <a:rPr lang="en-US" altLang="zh-CN" sz="2400" dirty="0" smtClean="0">
                <a:latin typeface="+mn-ea"/>
              </a:rPr>
              <a:t>Dropout: (</a:t>
            </a:r>
            <a:r>
              <a:rPr lang="en-US" altLang="zh-CN" sz="2400" b="1" dirty="0" smtClean="0">
                <a:latin typeface="+mn-ea"/>
              </a:rPr>
              <a:t>0.7, 0.5</a:t>
            </a:r>
            <a:r>
              <a:rPr lang="en-US" altLang="zh-CN" sz="2400" b="1" dirty="0">
                <a:latin typeface="+mn-ea"/>
              </a:rPr>
              <a:t>, </a:t>
            </a:r>
            <a:r>
              <a:rPr lang="en-US" altLang="zh-CN" sz="2400" b="1" dirty="0" smtClean="0">
                <a:latin typeface="+mn-ea"/>
              </a:rPr>
              <a:t>0.5</a:t>
            </a:r>
            <a:r>
              <a:rPr lang="en-US" altLang="zh-CN" sz="2400" dirty="0" smtClean="0">
                <a:latin typeface="+mn-ea"/>
              </a:rPr>
              <a:t>)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28651" y="1690689"/>
            <a:ext cx="4537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+mn-ea"/>
              </a:rPr>
              <a:t>Dataset</a:t>
            </a:r>
            <a:r>
              <a:rPr lang="en-US" altLang="zh-CN" sz="2400" dirty="0" smtClean="0">
                <a:latin typeface="+mn-ea"/>
              </a:rPr>
              <a:t>: </a:t>
            </a:r>
            <a:r>
              <a:rPr lang="en-US" altLang="zh-CN" sz="2800" dirty="0" smtClean="0">
                <a:latin typeface="+mn-ea"/>
              </a:rPr>
              <a:t>Penn </a:t>
            </a:r>
            <a:r>
              <a:rPr lang="en-US" altLang="zh-CN" sz="2800" dirty="0" err="1" smtClean="0">
                <a:latin typeface="+mn-ea"/>
              </a:rPr>
              <a:t>TreeBank</a:t>
            </a:r>
            <a:endParaRPr lang="en-US" altLang="zh-CN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241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F287-D993-45F0-AC8A-B84F2E01E964}" type="datetime1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Word-level Language Model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1765301"/>
            <a:ext cx="81534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4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F287-D993-45F0-AC8A-B84F2E01E964}" type="datetime1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Word-level Language Model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436" y="2183195"/>
            <a:ext cx="4706734" cy="260165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322576" y="3172968"/>
            <a:ext cx="4135374" cy="3749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55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Outline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latin typeface="+mn-ea"/>
              </a:rPr>
              <a:t>Motivation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+mn-ea"/>
              </a:rPr>
              <a:t>Parsing-Reading-Predict </a:t>
            </a:r>
            <a:r>
              <a:rPr lang="en-US" altLang="zh-CN" dirty="0" smtClean="0">
                <a:latin typeface="+mn-ea"/>
              </a:rPr>
              <a:t>Networks (PRPN)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>
                <a:latin typeface="+mn-ea"/>
              </a:rPr>
              <a:t>Experiments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43BE-88DE-4FDE-9E70-461998497C76}" type="datetime1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16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F287-D993-45F0-AC8A-B84F2E01E964}" type="datetime1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95894" cy="1325563"/>
          </a:xfrm>
        </p:spPr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Word-level Language Model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8650" y="2376489"/>
            <a:ext cx="8383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latin typeface="+mn-ea"/>
              </a:rPr>
              <a:t>Hyperparameters</a:t>
            </a:r>
            <a:r>
              <a:rPr lang="en-US" altLang="zh-CN" sz="2800" b="1" dirty="0" smtClean="0">
                <a:latin typeface="+mn-ea"/>
              </a:rPr>
              <a:t> [3]</a:t>
            </a:r>
            <a:r>
              <a:rPr lang="en-US" altLang="zh-CN" sz="2400" dirty="0" smtClean="0">
                <a:latin typeface="+mn-ea"/>
              </a:rPr>
              <a:t>: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8650" y="2882317"/>
            <a:ext cx="788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Dropout: (0.4, 0.2, 0.2)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28651" y="1690689"/>
            <a:ext cx="4537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+mn-ea"/>
              </a:rPr>
              <a:t>Dataset</a:t>
            </a:r>
            <a:r>
              <a:rPr lang="en-US" altLang="zh-CN" sz="2400" dirty="0" smtClean="0">
                <a:latin typeface="+mn-ea"/>
              </a:rPr>
              <a:t>: </a:t>
            </a:r>
            <a:r>
              <a:rPr lang="en-US" altLang="zh-CN" sz="2800" dirty="0" smtClean="0">
                <a:latin typeface="+mn-ea"/>
              </a:rPr>
              <a:t>Text8</a:t>
            </a:r>
            <a:endParaRPr lang="en-US" altLang="zh-CN" sz="2400" dirty="0" smtClean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3667147"/>
            <a:ext cx="73247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3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F287-D993-45F0-AC8A-B84F2E01E964}" type="datetime1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39862" cy="1325563"/>
          </a:xfrm>
        </p:spPr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Unsupervised Constituency Parsing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26364" y="2539198"/>
            <a:ext cx="7774686" cy="20005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+mn-ea"/>
              </a:rPr>
              <a:t>Unlabeled F1 score:</a:t>
            </a:r>
          </a:p>
          <a:p>
            <a:r>
              <a:rPr lang="en-US" altLang="zh-CN" sz="2400" dirty="0" smtClean="0">
                <a:latin typeface="+mn-ea"/>
              </a:rPr>
              <a:t>	“Evaluation </a:t>
            </a:r>
            <a:r>
              <a:rPr lang="en-US" altLang="zh-CN" sz="2400" dirty="0">
                <a:latin typeface="+mn-ea"/>
              </a:rPr>
              <a:t>was done by seeing </a:t>
            </a:r>
            <a:r>
              <a:rPr lang="en-US" altLang="zh-CN" sz="2400" dirty="0" smtClean="0">
                <a:latin typeface="+mn-ea"/>
              </a:rPr>
              <a:t>whether proposed constituent </a:t>
            </a:r>
            <a:r>
              <a:rPr lang="en-US" altLang="zh-CN" sz="2400" dirty="0">
                <a:latin typeface="+mn-ea"/>
              </a:rPr>
              <a:t>spans are also in </a:t>
            </a:r>
            <a:r>
              <a:rPr lang="en-US" altLang="zh-CN" sz="2400" dirty="0" smtClean="0">
                <a:latin typeface="+mn-ea"/>
              </a:rPr>
              <a:t>the Treebank parse.”</a:t>
            </a:r>
          </a:p>
          <a:p>
            <a:r>
              <a:rPr lang="en-US" altLang="zh-CN" sz="2400" dirty="0">
                <a:latin typeface="+mn-ea"/>
              </a:rPr>
              <a:t>	</a:t>
            </a:r>
            <a:r>
              <a:rPr lang="en-US" altLang="zh-CN" sz="2400" dirty="0" smtClean="0">
                <a:latin typeface="+mn-ea"/>
              </a:rPr>
              <a:t>“Unlabeled” means the labels of constituent trees are not concerned.</a:t>
            </a:r>
            <a:endParaRPr lang="en-US" altLang="zh-CN" sz="2400" dirty="0" smtClean="0">
              <a:latin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8651" y="1690689"/>
            <a:ext cx="4537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+mn-ea"/>
              </a:rPr>
              <a:t>Dataset</a:t>
            </a:r>
            <a:r>
              <a:rPr lang="en-US" altLang="zh-CN" sz="2400" dirty="0" smtClean="0">
                <a:latin typeface="+mn-ea"/>
              </a:rPr>
              <a:t>: </a:t>
            </a:r>
            <a:r>
              <a:rPr lang="en-US" altLang="zh-CN" sz="2800" dirty="0">
                <a:latin typeface="+mn-ea"/>
              </a:rPr>
              <a:t>WSJ10</a:t>
            </a:r>
            <a:endParaRPr lang="en-US" altLang="zh-CN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084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F287-D993-45F0-AC8A-B84F2E01E964}" type="datetime1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39862" cy="1325563"/>
          </a:xfrm>
        </p:spPr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Unsupervised Constituency Parsing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907" y="1776779"/>
            <a:ext cx="5099685" cy="347781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96621" y="5254597"/>
            <a:ext cx="83507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“The </a:t>
            </a:r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DMV+CCM model has extra information from a </a:t>
            </a:r>
            <a:r>
              <a:rPr lang="en-US" altLang="zh-CN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dependency parser.</a:t>
            </a:r>
          </a:p>
          <a:p>
            <a:r>
              <a:rPr lang="en-US" altLang="zh-CN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UML-DOP approach captures both contiguous and non-contiguous </a:t>
            </a:r>
            <a:r>
              <a:rPr lang="en-US" altLang="zh-CN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lexical dependencies.”</a:t>
            </a:r>
            <a:endParaRPr lang="zh-CN" alt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96621" y="5254597"/>
            <a:ext cx="83507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83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E4B2-2AD4-47D4-B316-F5A29C1D5E3F}" type="datetime1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089405" y="-196598"/>
            <a:ext cx="4965194" cy="9144001"/>
          </a:xfrm>
          <a:prstGeom prst="rect">
            <a:avLst/>
          </a:prstGeom>
        </p:spPr>
      </p:pic>
      <p:sp>
        <p:nvSpPr>
          <p:cNvPr id="14" name="标题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cs typeface="Times New Roman" panose="02020603050405020304" pitchFamily="18" charset="0"/>
              </a:rPr>
              <a:t>Tree structure inferred from the syntactic distances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02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FFCE-0779-4535-8CF1-76F04AA4D49F}" type="datetime1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141906" y="-144094"/>
            <a:ext cx="4860188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6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6ED9-07A9-4000-947D-1F9817584AEE}" type="datetime1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Motivation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8650" y="1690689"/>
            <a:ext cx="851535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+mn-ea"/>
              </a:rPr>
              <a:t>Learning syntactic structure in an unsupervised manner.</a:t>
            </a:r>
          </a:p>
          <a:p>
            <a:endParaRPr lang="en-US" altLang="zh-CN" sz="2400" i="1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Drawbacks of syntactic parsers:</a:t>
            </a:r>
          </a:p>
          <a:p>
            <a:pPr marL="914400" lvl="1" indent="-457200">
              <a:buAutoNum type="arabicParenR"/>
            </a:pPr>
            <a:r>
              <a:rPr lang="en-US" altLang="zh-CN" sz="2400" dirty="0" smtClean="0">
                <a:latin typeface="+mn-ea"/>
              </a:rPr>
              <a:t>few languages have comprehensive annotated data for supervised parser training;</a:t>
            </a:r>
          </a:p>
          <a:p>
            <a:pPr marL="914400" lvl="1" indent="-457200">
              <a:buAutoNum type="arabicParenR"/>
            </a:pPr>
            <a:r>
              <a:rPr lang="en-US" altLang="zh-CN" sz="2400" dirty="0" smtClean="0">
                <a:latin typeface="+mn-ea"/>
              </a:rPr>
              <a:t>in available language data, syntax rules tend to be broken (e.g. in tweets); </a:t>
            </a:r>
          </a:p>
          <a:p>
            <a:pPr marL="914400" lvl="1" indent="-457200">
              <a:buAutoNum type="arabicParenR"/>
            </a:pPr>
            <a:r>
              <a:rPr lang="en-US" altLang="zh-CN" sz="2400" dirty="0" smtClean="0">
                <a:latin typeface="+mn-ea"/>
              </a:rPr>
              <a:t>languages change over time with use, so syntax rules may evolve.</a:t>
            </a:r>
          </a:p>
          <a:p>
            <a:pPr lvl="1"/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23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6ED9-07A9-4000-947D-1F9817584AEE}" type="datetime1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Parsing-Reading-Predict Networks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8650" y="1690689"/>
            <a:ext cx="85153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+mn-ea"/>
              </a:rPr>
              <a:t>PRPN can simultaneously: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ea"/>
              </a:rPr>
              <a:t>induce </a:t>
            </a:r>
            <a:r>
              <a:rPr lang="en-US" altLang="zh-CN" sz="2400" dirty="0">
                <a:latin typeface="+mn-ea"/>
              </a:rPr>
              <a:t>the syntactic structure from unannotated </a:t>
            </a:r>
            <a:r>
              <a:rPr lang="en-US" altLang="zh-CN" sz="2400" dirty="0" smtClean="0">
                <a:latin typeface="+mn-ea"/>
              </a:rPr>
              <a:t>sentences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ea"/>
              </a:rPr>
              <a:t>leverage </a:t>
            </a:r>
            <a:r>
              <a:rPr lang="en-US" altLang="zh-CN" sz="2400" dirty="0">
                <a:latin typeface="+mn-ea"/>
              </a:rPr>
              <a:t>the inferred structure to form a better language model</a:t>
            </a:r>
            <a:endParaRPr lang="en-US" altLang="zh-CN" sz="2400" i="1" dirty="0" smtClean="0"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 smtClean="0">
                <a:latin typeface="+mn-ea"/>
              </a:rPr>
              <a:t>PRPN is composed of: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ea"/>
              </a:rPr>
              <a:t>a </a:t>
            </a:r>
            <a:r>
              <a:rPr lang="en-US" altLang="zh-CN" sz="2400" dirty="0">
                <a:latin typeface="+mn-ea"/>
              </a:rPr>
              <a:t>differentiable neural Parsing Network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ea"/>
              </a:rPr>
              <a:t>a </a:t>
            </a:r>
            <a:r>
              <a:rPr lang="en-US" altLang="zh-CN" sz="2400" dirty="0">
                <a:latin typeface="+mn-ea"/>
              </a:rPr>
              <a:t>Reading Network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ea"/>
              </a:rPr>
              <a:t>a </a:t>
            </a:r>
            <a:r>
              <a:rPr lang="en-US" altLang="zh-CN" sz="2400" dirty="0">
                <a:latin typeface="+mn-ea"/>
              </a:rPr>
              <a:t>Predict Network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68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6ED9-07A9-4000-947D-1F9817584AEE}" type="datetime1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Parsing-Reading-Predict Networks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8650" y="1690689"/>
            <a:ext cx="85153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+mn-ea"/>
              </a:rPr>
              <a:t>PRPN is evaluated on three tasks: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word-level language </a:t>
            </a:r>
            <a:r>
              <a:rPr lang="en-US" altLang="zh-CN" sz="2400" dirty="0" smtClean="0">
                <a:latin typeface="+mn-ea"/>
              </a:rPr>
              <a:t>modeling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ea"/>
              </a:rPr>
              <a:t>character-level language modeling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ea"/>
              </a:rPr>
              <a:t>unsupervised </a:t>
            </a:r>
            <a:r>
              <a:rPr lang="en-US" altLang="zh-CN" sz="2400" dirty="0">
                <a:latin typeface="+mn-ea"/>
              </a:rPr>
              <a:t>constituency </a:t>
            </a:r>
            <a:r>
              <a:rPr lang="en-US" altLang="zh-CN" sz="2400" dirty="0" smtClean="0">
                <a:latin typeface="+mn-ea"/>
              </a:rPr>
              <a:t>parsing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94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CBBA-6CAC-4BDF-B91B-C6893B77A9C4}" type="datetime1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Parsing-Reading-Predict Networks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34" y="1910100"/>
            <a:ext cx="8634531" cy="381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0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628650" y="3454197"/>
            <a:ext cx="1657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+mn-ea"/>
              </a:rPr>
              <a:t>Reading</a:t>
            </a:r>
            <a:endParaRPr lang="en-US" altLang="zh-CN" sz="2400" dirty="0" smtClean="0">
              <a:latin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28650" y="4374433"/>
            <a:ext cx="1657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+mn-ea"/>
              </a:rPr>
              <a:t>Predict</a:t>
            </a:r>
            <a:endParaRPr lang="en-US" altLang="zh-CN" sz="2400" dirty="0" smtClean="0">
              <a:latin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CBBA-6CAC-4BDF-B91B-C6893B77A9C4}" type="datetime1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Parsing-Reading-Predict Networks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450" y="2244970"/>
            <a:ext cx="3101768" cy="101144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7450" y="3484890"/>
            <a:ext cx="5113421" cy="50572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0008" y="4425027"/>
            <a:ext cx="6793992" cy="472626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28650" y="2449641"/>
            <a:ext cx="1675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+mn-ea"/>
              </a:rPr>
              <a:t>Parsing</a:t>
            </a:r>
            <a:endParaRPr lang="en-US" altLang="zh-CN" sz="2400" dirty="0" smtClean="0">
              <a:latin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58851" y="2521031"/>
            <a:ext cx="2898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Skip-connection gate)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050792" y="2322576"/>
            <a:ext cx="283464" cy="420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2505456" y="1752696"/>
                <a:ext cx="37798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FF0000"/>
                    </a:solidFill>
                    <a:latin typeface="+mj-lt"/>
                  </a:rPr>
                  <a:t>start position of context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sz="2400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456" y="1752696"/>
                <a:ext cx="3779881" cy="461665"/>
              </a:xfrm>
              <a:prstGeom prst="rect">
                <a:avLst/>
              </a:prstGeom>
              <a:blipFill>
                <a:blip r:embed="rId6"/>
                <a:stretch>
                  <a:fillRect l="-2419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17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CBBA-6CAC-4BDF-B91B-C6893B77A9C4}" type="datetime1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Parsing-Reading-Predict Networks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5426723"/>
            <a:ext cx="77636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ea"/>
              </a:rPr>
              <a:t>hard line indicate valid connection in Reading Network,</a:t>
            </a:r>
          </a:p>
          <a:p>
            <a:r>
              <a:rPr lang="en-US" altLang="zh-CN" sz="2400" dirty="0">
                <a:latin typeface="+mn-ea"/>
              </a:rPr>
              <a:t>dash line indicate valid connection in Predict Network.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44" y="1589225"/>
            <a:ext cx="8821712" cy="383749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28650" y="1478395"/>
            <a:ext cx="1245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+mn-ea"/>
              </a:rPr>
              <a:t>e.g.</a:t>
            </a:r>
            <a:endParaRPr lang="en-US" altLang="zh-CN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112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Parsing Network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B9D-2FDA-4009-93F0-201FF8AA9883}" type="slidenum">
              <a:rPr lang="zh-CN" altLang="en-US" smtClean="0"/>
              <a:t>9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628650" y="1846137"/>
                <a:ext cx="5552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+mn-ea"/>
                  </a:rPr>
                  <a:t>Model the distribution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 smtClean="0">
                    <a:latin typeface="+mn-ea"/>
                  </a:rPr>
                  <a:t> :</a:t>
                </a: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46137"/>
                <a:ext cx="5552694" cy="461665"/>
              </a:xfrm>
              <a:prstGeom prst="rect">
                <a:avLst/>
              </a:prstGeom>
              <a:blipFill>
                <a:blip r:embed="rId3"/>
                <a:stretch>
                  <a:fillRect l="-1647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117" y="2307802"/>
            <a:ext cx="3970782" cy="81950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546" y="3306581"/>
            <a:ext cx="2711960" cy="81105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28650" y="2968832"/>
            <a:ext cx="851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thus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631560" y="4184313"/>
                <a:ext cx="8046096" cy="20156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 smtClean="0">
                    <a:latin typeface="+mn-ea"/>
                  </a:rPr>
                  <a:t>Requirement</a:t>
                </a:r>
                <a:r>
                  <a:rPr lang="en-US" altLang="zh-CN" sz="2400" dirty="0" smtClean="0">
                    <a:latin typeface="+mn-ea"/>
                  </a:rPr>
                  <a:t>: The </a:t>
                </a:r>
                <a:r>
                  <a:rPr lang="en-US" altLang="zh-CN" sz="2400" dirty="0" smtClean="0">
                    <a:latin typeface="+mn-ea"/>
                  </a:rPr>
                  <a:t>model </a:t>
                </a:r>
                <a:r>
                  <a:rPr lang="en-US" altLang="zh-CN" sz="2400" dirty="0">
                    <a:latin typeface="+mn-ea"/>
                  </a:rPr>
                  <a:t>should assign </a:t>
                </a:r>
                <a:r>
                  <a:rPr lang="en-US" altLang="zh-CN" sz="2400" dirty="0" smtClean="0">
                    <a:latin typeface="+mn-ea"/>
                  </a:rPr>
                  <a:t>large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1−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altLang="zh-CN" sz="2400" dirty="0" smtClean="0">
                    <a:latin typeface="+mn-ea"/>
                  </a:rPr>
                  <a:t> to </a:t>
                </a:r>
                <a:r>
                  <a:rPr lang="en-US" altLang="zh-CN" sz="2400" dirty="0">
                    <a:latin typeface="+mn-ea"/>
                  </a:rPr>
                  <a:t>words beginning </a:t>
                </a:r>
                <a:r>
                  <a:rPr lang="en-US" altLang="zh-CN" sz="2400" dirty="0" smtClean="0">
                    <a:latin typeface="+mn-ea"/>
                  </a:rPr>
                  <a:t>new constituents</a:t>
                </a:r>
                <a:r>
                  <a:rPr lang="en-US" altLang="zh-CN" sz="2400" dirty="0" smtClean="0">
                    <a:latin typeface="+mn-ea"/>
                  </a:rPr>
                  <a:t>.</a:t>
                </a:r>
                <a:endParaRPr lang="en-US" altLang="zh-CN" sz="2400" dirty="0">
                  <a:latin typeface="+mn-ea"/>
                </a:endParaRPr>
              </a:p>
              <a:p>
                <a:r>
                  <a:rPr lang="en-US" altLang="zh-CN" sz="2400" b="1" dirty="0">
                    <a:latin typeface="+mn-ea"/>
                  </a:rPr>
                  <a:t>Hypothesis</a:t>
                </a:r>
                <a:r>
                  <a:rPr lang="en-US" altLang="zh-CN" sz="2400" dirty="0">
                    <a:latin typeface="+mn-ea"/>
                  </a:rPr>
                  <a:t>: </a:t>
                </a:r>
                <a:r>
                  <a:rPr lang="en-US" altLang="zh-CN" sz="2400" dirty="0" smtClean="0">
                    <a:latin typeface="+mn-ea"/>
                  </a:rPr>
                  <a:t>Words </a:t>
                </a:r>
                <a:r>
                  <a:rPr lang="en-US" altLang="zh-CN" sz="2400" dirty="0">
                    <a:latin typeface="+mn-ea"/>
                  </a:rPr>
                  <a:t>in the same constituent should have a closer syntactic </a:t>
                </a:r>
                <a:r>
                  <a:rPr lang="en-US" altLang="zh-CN" sz="2400" dirty="0" smtClean="0">
                    <a:latin typeface="+mn-ea"/>
                  </a:rPr>
                  <a:t>relation.</a:t>
                </a:r>
              </a:p>
              <a:p>
                <a:r>
                  <a:rPr lang="en-US" altLang="zh-CN" sz="2400" b="1" dirty="0" smtClean="0">
                    <a:latin typeface="+mn-ea"/>
                  </a:rPr>
                  <a:t>Solution</a:t>
                </a:r>
                <a:r>
                  <a:rPr lang="en-US" altLang="zh-CN" sz="2400" dirty="0" smtClean="0">
                    <a:latin typeface="+mn-ea"/>
                  </a:rPr>
                  <a:t>: Introducing Syntactic Distance to parametrize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altLang="zh-CN" sz="2400" dirty="0" smtClean="0">
                    <a:latin typeface="+mn-ea"/>
                  </a:rPr>
                  <a:t>.</a:t>
                </a:r>
                <a:endParaRPr lang="en-US" altLang="zh-CN" sz="2400" dirty="0">
                  <a:latin typeface="+mn-ea"/>
                </a:endParaRP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60" y="4184313"/>
                <a:ext cx="8046096" cy="2015680"/>
              </a:xfrm>
              <a:prstGeom prst="rect">
                <a:avLst/>
              </a:prstGeom>
              <a:blipFill>
                <a:blip r:embed="rId6"/>
                <a:stretch>
                  <a:fillRect l="-1212" t="-1208" b="-4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3582" y="522184"/>
            <a:ext cx="3101768" cy="1011446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H="1">
            <a:off x="493776" y="4117634"/>
            <a:ext cx="5964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70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1967</TotalTime>
  <Words>554</Words>
  <Application>Microsoft Office PowerPoint</Application>
  <PresentationFormat>全屏显示(4:3)</PresentationFormat>
  <Paragraphs>162</Paragraphs>
  <Slides>24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等线</vt:lpstr>
      <vt:lpstr>等线 Light</vt:lpstr>
      <vt:lpstr>Arial</vt:lpstr>
      <vt:lpstr>Calibri</vt:lpstr>
      <vt:lpstr>Calibri Light</vt:lpstr>
      <vt:lpstr>Cambria Math</vt:lpstr>
      <vt:lpstr>Consolas</vt:lpstr>
      <vt:lpstr>Segoe UI</vt:lpstr>
      <vt:lpstr>Times New Roman</vt:lpstr>
      <vt:lpstr>Office 主题​​</vt:lpstr>
      <vt:lpstr>PowerPoint 演示文稿</vt:lpstr>
      <vt:lpstr>Outline</vt:lpstr>
      <vt:lpstr>Motivation</vt:lpstr>
      <vt:lpstr>Parsing-Reading-Predict Networks</vt:lpstr>
      <vt:lpstr>Parsing-Reading-Predict Networks</vt:lpstr>
      <vt:lpstr>Parsing-Reading-Predict Networks</vt:lpstr>
      <vt:lpstr>Parsing-Reading-Predict Networks</vt:lpstr>
      <vt:lpstr>Parsing-Reading-Predict Networks</vt:lpstr>
      <vt:lpstr>Parsing Network</vt:lpstr>
      <vt:lpstr>Parsing Network</vt:lpstr>
      <vt:lpstr>Parsing Network</vt:lpstr>
      <vt:lpstr>Reading Network</vt:lpstr>
      <vt:lpstr>Predict Network</vt:lpstr>
      <vt:lpstr>Experiments</vt:lpstr>
      <vt:lpstr>PowerPoint 演示文稿</vt:lpstr>
      <vt:lpstr>Character-level Language Model</vt:lpstr>
      <vt:lpstr>Word-level Language Model</vt:lpstr>
      <vt:lpstr>Word-level Language Model</vt:lpstr>
      <vt:lpstr>Word-level Language Model</vt:lpstr>
      <vt:lpstr>Word-level Language Model</vt:lpstr>
      <vt:lpstr>Unsupervised Constituency Parsing</vt:lpstr>
      <vt:lpstr>Unsupervised Constituency Parsing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李庆涛</cp:lastModifiedBy>
  <cp:revision>115</cp:revision>
  <dcterms:created xsi:type="dcterms:W3CDTF">2019-04-01T14:26:28Z</dcterms:created>
  <dcterms:modified xsi:type="dcterms:W3CDTF">2019-04-16T07:51:29Z</dcterms:modified>
</cp:coreProperties>
</file>