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8" r:id="rId12"/>
    <p:sldId id="267" r:id="rId13"/>
    <p:sldId id="271" r:id="rId14"/>
    <p:sldId id="272" r:id="rId15"/>
    <p:sldId id="270" r:id="rId16"/>
    <p:sldId id="269" r:id="rId17"/>
    <p:sldId id="273" r:id="rId18"/>
    <p:sldId id="275" r:id="rId19"/>
    <p:sldId id="276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078B7-F512-45FD-BF22-27DCDEF5BA3D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BF7B0-D992-4883-B496-E7D8A16288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31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&lt;HOLE&gt;</a:t>
            </a:r>
            <a:r>
              <a:rPr lang="zh-CN" altLang="en-US" dirty="0" smtClean="0"/>
              <a:t>意味着这个部分的模式识别是困难的，需要进行</a:t>
            </a:r>
            <a:r>
              <a:rPr lang="en-US" altLang="zh-CN" dirty="0" smtClean="0"/>
              <a:t>symbolic</a:t>
            </a:r>
            <a:r>
              <a:rPr lang="en-US" altLang="zh-CN" baseline="0" dirty="0" smtClean="0"/>
              <a:t> search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BF7B0-D992-4883-B496-E7D8A16288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29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DSL</a:t>
            </a:r>
            <a:r>
              <a:rPr lang="zh-CN" altLang="en-US" dirty="0" smtClean="0"/>
              <a:t>用的可能是</a:t>
            </a:r>
            <a:r>
              <a:rPr lang="en-US" altLang="zh-CN" dirty="0" smtClean="0"/>
              <a:t>Gulwani2011</a:t>
            </a:r>
            <a:r>
              <a:rPr lang="zh-CN" altLang="en-US" dirty="0" smtClean="0"/>
              <a:t>定义的，但没有明确说明。</a:t>
            </a:r>
            <a:endParaRPr lang="en-US" altLang="zh-CN" dirty="0" smtClean="0"/>
          </a:p>
          <a:p>
            <a:r>
              <a:rPr lang="zh-CN" altLang="en-US" dirty="0" smtClean="0"/>
              <a:t>受</a:t>
            </a:r>
            <a:r>
              <a:rPr lang="en-US" altLang="zh-CN" dirty="0" smtClean="0"/>
              <a:t>beam size</a:t>
            </a:r>
            <a:r>
              <a:rPr lang="zh-CN" altLang="en-US" dirty="0" smtClean="0"/>
              <a:t>影响小；超过了专为这一任务设计的</a:t>
            </a:r>
            <a:r>
              <a:rPr lang="en-US" altLang="zh-CN" dirty="0" err="1" smtClean="0"/>
              <a:t>RobustFill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BF7B0-D992-4883-B496-E7D8A16288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98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+mn-ea"/>
              </a:rPr>
              <a:t>Symbolic search allows </a:t>
            </a:r>
            <a:r>
              <a:rPr lang="en-US" altLang="zh-CN" sz="1200" dirty="0" err="1" smtClean="0">
                <a:latin typeface="+mn-ea"/>
              </a:rPr>
              <a:t>SketchAdapt</a:t>
            </a:r>
            <a:r>
              <a:rPr lang="en-US" altLang="zh-CN" sz="1200" dirty="0" smtClean="0">
                <a:latin typeface="+mn-ea"/>
              </a:rPr>
              <a:t> to perform stronger generalization</a:t>
            </a:r>
            <a:endParaRPr lang="zh-CN" altLang="en-US" sz="1200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BF7B0-D992-4883-B496-E7D8A162883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383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Filter</a:t>
            </a:r>
            <a:r>
              <a:rPr lang="zh-CN" altLang="en-US" dirty="0" smtClean="0"/>
              <a:t>：原数据集中有</a:t>
            </a:r>
            <a:r>
              <a:rPr lang="en-US" altLang="zh-CN" dirty="0" smtClean="0"/>
              <a:t>program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spec</a:t>
            </a:r>
            <a:r>
              <a:rPr lang="zh-CN" altLang="en-US" dirty="0" smtClean="0"/>
              <a:t>不匹配的情况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BF7B0-D992-4883-B496-E7D8A162883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803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虽然用随机采样提高了一些灵活性，但还是不够直接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BF7B0-D992-4883-B496-E7D8A162883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74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&lt;HOLE&gt;</a:t>
            </a:r>
            <a:r>
              <a:rPr lang="zh-CN" altLang="en-US" smtClean="0"/>
              <a:t>意味着这个部分的模式识别是困难的，需要进行</a:t>
            </a:r>
            <a:r>
              <a:rPr lang="en-US" altLang="zh-CN" smtClean="0"/>
              <a:t>symbolic</a:t>
            </a:r>
            <a:r>
              <a:rPr lang="en-US" altLang="zh-CN" baseline="0" smtClean="0"/>
              <a:t> search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BF7B0-D992-4883-B496-E7D8A16288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33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Devlin2017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IO</a:t>
            </a:r>
            <a:r>
              <a:rPr lang="zh-CN" altLang="en-US" dirty="0" smtClean="0"/>
              <a:t>使用字符级别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级别</a:t>
            </a:r>
            <a:r>
              <a:rPr lang="en-US" altLang="zh-CN" dirty="0" smtClean="0"/>
              <a:t>LSTM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BF7B0-D992-4883-B496-E7D8A16288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39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+mn-ea"/>
              </a:rPr>
              <a:t>production probabilities</a:t>
            </a:r>
            <a:r>
              <a:rPr lang="zh-CN" altLang="en-US" dirty="0" smtClean="0"/>
              <a:t>生成概率，构成了“概率上下文无关文法”的参数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BF7B0-D992-4883-B496-E7D8A16288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57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这个平衡应该是实现</a:t>
            </a:r>
            <a:r>
              <a:rPr lang="en-US" altLang="zh-CN" dirty="0" smtClean="0"/>
              <a:t>motivation</a:t>
            </a:r>
            <a:r>
              <a:rPr lang="zh-CN" altLang="en-US" dirty="0" smtClean="0"/>
              <a:t>的要点之一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BF7B0-D992-4883-B496-E7D8A16288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51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BF7B0-D992-4883-B496-E7D8A16288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66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BF7B0-D992-4883-B496-E7D8A16288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532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BF7B0-D992-4883-B496-E7D8A16288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63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数据中有</a:t>
            </a:r>
            <a:r>
              <a:rPr lang="en-US" altLang="zh-CN" dirty="0" smtClean="0"/>
              <a:t>34</a:t>
            </a:r>
            <a:r>
              <a:rPr lang="zh-CN" altLang="en-US" dirty="0" smtClean="0"/>
              <a:t>种基本元素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BF7B0-D992-4883-B496-E7D8A16288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08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9247-CA28-42B7-A903-9C9AB53D30C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664B-E34A-4F7F-A9B2-BD4C625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15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9247-CA28-42B7-A903-9C9AB53D30C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664B-E34A-4F7F-A9B2-BD4C625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5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9247-CA28-42B7-A903-9C9AB53D30C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664B-E34A-4F7F-A9B2-BD4C625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9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9247-CA28-42B7-A903-9C9AB53D30C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664B-E34A-4F7F-A9B2-BD4C625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14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9247-CA28-42B7-A903-9C9AB53D30C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664B-E34A-4F7F-A9B2-BD4C625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77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9247-CA28-42B7-A903-9C9AB53D30C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664B-E34A-4F7F-A9B2-BD4C625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46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9247-CA28-42B7-A903-9C9AB53D30C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664B-E34A-4F7F-A9B2-BD4C625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81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9247-CA28-42B7-A903-9C9AB53D30C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664B-E34A-4F7F-A9B2-BD4C625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0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9247-CA28-42B7-A903-9C9AB53D30C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664B-E34A-4F7F-A9B2-BD4C625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6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9247-CA28-42B7-A903-9C9AB53D30C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664B-E34A-4F7F-A9B2-BD4C625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57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9247-CA28-42B7-A903-9C9AB53D30C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0664B-E34A-4F7F-A9B2-BD4C625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7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19247-CA28-42B7-A903-9C9AB53D30CE}" type="datetimeFigureOut">
              <a:rPr lang="zh-CN" altLang="en-US" smtClean="0"/>
              <a:t>2019/6/11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0664B-E34A-4F7F-A9B2-BD4C6252A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54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4.emf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516438"/>
            <a:ext cx="6858000" cy="1655762"/>
          </a:xfrm>
        </p:spPr>
        <p:txBody>
          <a:bodyPr/>
          <a:lstStyle/>
          <a:p>
            <a:r>
              <a:rPr lang="en-US" altLang="zh-CN" dirty="0" smtClean="0">
                <a:latin typeface="+mn-ea"/>
              </a:rPr>
              <a:t>Reporter: Li </a:t>
            </a:r>
            <a:r>
              <a:rPr lang="en-US" altLang="zh-CN" dirty="0" err="1" smtClean="0">
                <a:latin typeface="+mn-ea"/>
              </a:rPr>
              <a:t>Qingtao</a:t>
            </a:r>
            <a:endParaRPr lang="zh-CN" altLang="en-US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1296988"/>
            <a:ext cx="91535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2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237" y="1690689"/>
            <a:ext cx="6363526" cy="16082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63318" y="3884103"/>
            <a:ext cx="1526796" cy="2600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63318" y="4197911"/>
            <a:ext cx="1526796" cy="2600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63318" y="4511719"/>
            <a:ext cx="1526796" cy="2600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63318" y="4825527"/>
            <a:ext cx="1526796" cy="2600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63318" y="5139335"/>
            <a:ext cx="1526796" cy="2600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852257" y="3590489"/>
            <a:ext cx="0" cy="264572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820591" y="6248582"/>
                <a:ext cx="1118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591" y="6248582"/>
                <a:ext cx="111864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140247" y="3465450"/>
                <a:ext cx="487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247" y="3465450"/>
                <a:ext cx="487634" cy="369332"/>
              </a:xfrm>
              <a:prstGeom prst="rect">
                <a:avLst/>
              </a:prstGeom>
              <a:blipFill>
                <a:blip r:embed="rId5"/>
                <a:stretch>
                  <a:fillRect t="-8197" r="-1125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136094" y="5866877"/>
                <a:ext cx="4876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094" y="5866877"/>
                <a:ext cx="487634" cy="369332"/>
              </a:xfrm>
              <a:prstGeom prst="rect">
                <a:avLst/>
              </a:prstGeom>
              <a:blipFill>
                <a:blip r:embed="rId6"/>
                <a:stretch>
                  <a:fillRect t="-8197" r="-1125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973483" y="3805178"/>
                <a:ext cx="1004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𝑘𝑒𝑡𝑐h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483" y="3805178"/>
                <a:ext cx="10048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973483" y="4152759"/>
                <a:ext cx="1010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𝑘𝑒𝑡𝑐h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483" y="4152759"/>
                <a:ext cx="10101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973483" y="4448242"/>
                <a:ext cx="1010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𝑘𝑒𝑡𝑐h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483" y="4448242"/>
                <a:ext cx="10101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973483" y="4775712"/>
                <a:ext cx="1010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𝑘𝑒𝑡𝑐h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483" y="4775712"/>
                <a:ext cx="10101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4973483" y="5066968"/>
                <a:ext cx="1010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𝑘𝑒𝑡𝑐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483" y="5066968"/>
                <a:ext cx="10101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/>
          <p:nvPr/>
        </p:nvCxnSpPr>
        <p:spPr>
          <a:xfrm>
            <a:off x="2646727" y="5436300"/>
            <a:ext cx="3331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094384" y="5214727"/>
                <a:ext cx="571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384" y="5214727"/>
                <a:ext cx="5710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3263318" y="5473208"/>
            <a:ext cx="1526796" cy="2600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973483" y="5422518"/>
                <a:ext cx="1010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𝑘𝑒𝑡𝑐h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483" y="5422518"/>
                <a:ext cx="10101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3263318" y="5790279"/>
            <a:ext cx="1526796" cy="2600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4973483" y="5739589"/>
                <a:ext cx="1010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𝑘𝑒𝑡𝑐h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483" y="5739589"/>
                <a:ext cx="101014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37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6" grpId="0"/>
      <p:bldP spid="17" grpId="0"/>
      <p:bldP spid="18" grpId="0"/>
      <p:bldP spid="21" grpId="0"/>
      <p:bldP spid="22" grpId="0"/>
      <p:bldP spid="23" grpId="0"/>
      <p:bldP spid="24" grpId="0"/>
      <p:bldP spid="25" grpId="0"/>
      <p:bldP spid="29" grpId="0"/>
      <p:bldP spid="30" grpId="0" animBg="1"/>
      <p:bldP spid="31" grpId="0"/>
      <p:bldP spid="32" grpId="0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Algorighm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6129"/>
            <a:ext cx="9147794" cy="5431872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097248" y="3976382"/>
            <a:ext cx="182041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018721" y="3997345"/>
                <a:ext cx="20447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smallest </a:t>
                </a:r>
                <a:r>
                  <a:rPr lang="en-US" altLang="zh-CN" sz="1200" dirty="0" err="1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prob</a:t>
                </a:r>
                <a:r>
                  <a:rPr lang="en-US" altLang="zh-CN" sz="12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1200" dirty="0" err="1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s.t.</a:t>
                </a:r>
                <a:r>
                  <a:rPr lang="en-US" altLang="zh-CN" sz="12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200" dirty="0" smtClean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prob</m:t>
                    </m:r>
                    <m:r>
                      <m:rPr>
                        <m:nor/>
                      </m:rPr>
                      <a:rPr lang="en-US" altLang="zh-CN" sz="1200" dirty="0" smtClean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200" dirty="0" smtClean="0">
                        <a:solidFill>
                          <a:srgbClr val="FF0000"/>
                        </a:solidFill>
                      </a:rPr>
                      <m:t>&gt;</m:t>
                    </m:r>
                    <m:r>
                      <a:rPr lang="en-US" altLang="zh-CN" sz="1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721" y="3997345"/>
                <a:ext cx="2044791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2097248" y="6199464"/>
            <a:ext cx="182041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917659" y="6060964"/>
                <a:ext cx="20111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smallest </a:t>
                </a:r>
                <a:r>
                  <a:rPr lang="en-US" altLang="zh-CN" sz="1200" dirty="0" err="1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prob</a:t>
                </a:r>
                <a:r>
                  <a:rPr lang="en-US" altLang="zh-CN" sz="12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1200" dirty="0" err="1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s.t.</a:t>
                </a:r>
                <a:r>
                  <a:rPr lang="en-US" altLang="zh-CN" sz="1200" dirty="0" smtClean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200" dirty="0" smtClean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prob</m:t>
                    </m:r>
                    <m:r>
                      <m:rPr>
                        <m:nor/>
                      </m:rPr>
                      <a:rPr lang="en-US" altLang="zh-CN" sz="1200" dirty="0" smtClean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200" dirty="0" smtClean="0">
                        <a:solidFill>
                          <a:srgbClr val="FF0000"/>
                        </a:solidFill>
                      </a:rPr>
                      <m:t>&gt;</m:t>
                    </m:r>
                    <m:r>
                      <a:rPr lang="en-US" altLang="zh-CN" sz="1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659" y="6060964"/>
                <a:ext cx="2011128" cy="276999"/>
              </a:xfrm>
              <a:prstGeom prst="rect">
                <a:avLst/>
              </a:prstGeom>
              <a:blipFill>
                <a:blip r:embed="rId4"/>
                <a:stretch>
                  <a:fillRect l="-303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08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8341180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Models</a:t>
            </a:r>
          </a:p>
          <a:p>
            <a:pPr lvl="1"/>
            <a:r>
              <a:rPr lang="en-US" altLang="zh-CN" sz="2200" dirty="0" err="1" smtClean="0">
                <a:latin typeface="+mn-ea"/>
              </a:rPr>
              <a:t>SketchAdapt</a:t>
            </a:r>
            <a:endParaRPr lang="en-US" altLang="zh-CN" sz="2200" dirty="0">
              <a:latin typeface="+mn-ea"/>
            </a:endParaRPr>
          </a:p>
          <a:p>
            <a:pPr lvl="1"/>
            <a:r>
              <a:rPr lang="en-US" altLang="zh-CN" sz="2200" dirty="0" smtClean="0">
                <a:latin typeface="+mn-ea"/>
              </a:rPr>
              <a:t>Synthesizer only: enumerate programs from a single &lt;HOLE&gt;</a:t>
            </a:r>
          </a:p>
          <a:p>
            <a:pPr marL="457200" lvl="1" indent="0">
              <a:buNone/>
            </a:pPr>
            <a:r>
              <a:rPr lang="en-US" altLang="zh-CN" sz="2200" i="1" dirty="0">
                <a:latin typeface="+mn-ea"/>
              </a:rPr>
              <a:t> </a:t>
            </a:r>
            <a:r>
              <a:rPr lang="en-US" altLang="zh-CN" sz="2200" i="1" dirty="0" smtClean="0">
                <a:latin typeface="+mn-ea"/>
              </a:rPr>
              <a:t>   (comparable to “</a:t>
            </a:r>
            <a:r>
              <a:rPr lang="en-US" altLang="zh-CN" sz="2200" i="1" dirty="0" err="1" smtClean="0">
                <a:latin typeface="+mn-ea"/>
              </a:rPr>
              <a:t>DeepCoder</a:t>
            </a:r>
            <a:r>
              <a:rPr lang="en-US" altLang="zh-CN" sz="2200" i="1" dirty="0" smtClean="0">
                <a:latin typeface="+mn-ea"/>
              </a:rPr>
              <a:t>”)</a:t>
            </a:r>
          </a:p>
          <a:p>
            <a:pPr lvl="1"/>
            <a:r>
              <a:rPr lang="en-US" altLang="zh-CN" sz="2200" dirty="0" smtClean="0">
                <a:latin typeface="+mn-ea"/>
              </a:rPr>
              <a:t>Generator only: use sketch generator to predict the entire program</a:t>
            </a:r>
          </a:p>
          <a:p>
            <a:pPr marL="457200" lvl="1" indent="0">
              <a:buNone/>
            </a:pPr>
            <a:r>
              <a:rPr lang="en-US" altLang="zh-CN" sz="2200" dirty="0" smtClean="0">
                <a:latin typeface="+mn-ea"/>
              </a:rPr>
              <a:t>    </a:t>
            </a:r>
            <a:r>
              <a:rPr lang="en-US" altLang="zh-CN" sz="2200" i="1" dirty="0" smtClean="0">
                <a:latin typeface="+mn-ea"/>
              </a:rPr>
              <a:t>(comparable to (Devlin et al., 2017))</a:t>
            </a:r>
          </a:p>
          <a:p>
            <a:r>
              <a:rPr lang="en-US" altLang="zh-CN" sz="2400" dirty="0" smtClean="0">
                <a:latin typeface="+mn-ea"/>
              </a:rPr>
              <a:t>Tasks</a:t>
            </a:r>
          </a:p>
          <a:p>
            <a:pPr lvl="1"/>
            <a:r>
              <a:rPr lang="en-US" altLang="zh-CN" sz="2200" dirty="0" smtClean="0">
                <a:latin typeface="+mn-ea"/>
              </a:rPr>
              <a:t>List Processing</a:t>
            </a:r>
            <a:r>
              <a:rPr lang="en-US" altLang="zh-CN" sz="2200" dirty="0">
                <a:latin typeface="+mn-ea"/>
              </a:rPr>
              <a:t>:</a:t>
            </a:r>
            <a:r>
              <a:rPr lang="en-US" altLang="zh-CN" sz="2200" dirty="0" smtClean="0">
                <a:latin typeface="+mn-ea"/>
              </a:rPr>
              <a:t>		use </a:t>
            </a:r>
            <a:r>
              <a:rPr lang="en-US" altLang="zh-CN" sz="2200" dirty="0" err="1" smtClean="0">
                <a:latin typeface="+mn-ea"/>
              </a:rPr>
              <a:t>DeepCoder</a:t>
            </a:r>
            <a:r>
              <a:rPr lang="en-US" altLang="zh-CN" sz="2200" dirty="0" smtClean="0">
                <a:latin typeface="+mn-ea"/>
              </a:rPr>
              <a:t> dataset</a:t>
            </a:r>
          </a:p>
          <a:p>
            <a:pPr lvl="1"/>
            <a:r>
              <a:rPr lang="en-US" altLang="zh-CN" sz="2200" dirty="0" smtClean="0">
                <a:latin typeface="+mn-ea"/>
              </a:rPr>
              <a:t>String Transformations</a:t>
            </a:r>
            <a:r>
              <a:rPr lang="en-US" altLang="zh-CN" sz="2200" dirty="0">
                <a:latin typeface="+mn-ea"/>
              </a:rPr>
              <a:t>:</a:t>
            </a:r>
            <a:r>
              <a:rPr lang="en-US" altLang="zh-CN" sz="2200" dirty="0" smtClean="0">
                <a:latin typeface="+mn-ea"/>
              </a:rPr>
              <a:t>	use </a:t>
            </a:r>
            <a:r>
              <a:rPr lang="en-US" altLang="zh-CN" sz="2200" dirty="0" err="1" smtClean="0">
                <a:latin typeface="+mn-ea"/>
              </a:rPr>
              <a:t>SyGuS</a:t>
            </a:r>
            <a:r>
              <a:rPr lang="en-US" altLang="zh-CN" sz="2200" dirty="0" smtClean="0">
                <a:latin typeface="+mn-ea"/>
              </a:rPr>
              <a:t> and (Ellis 2018) dataset</a:t>
            </a:r>
          </a:p>
          <a:p>
            <a:pPr lvl="1"/>
            <a:r>
              <a:rPr lang="en-US" altLang="zh-CN" sz="2200" dirty="0" err="1" smtClean="0">
                <a:latin typeface="+mn-ea"/>
              </a:rPr>
              <a:t>Algolisp</a:t>
            </a:r>
            <a:r>
              <a:rPr lang="en-US" altLang="zh-CN" sz="2200" dirty="0">
                <a:latin typeface="+mn-ea"/>
              </a:rPr>
              <a:t>:			</a:t>
            </a:r>
            <a:r>
              <a:rPr lang="en-US" altLang="zh-CN" sz="2200" dirty="0" err="1" smtClean="0">
                <a:latin typeface="+mn-ea"/>
              </a:rPr>
              <a:t>Polosukhin</a:t>
            </a:r>
            <a:r>
              <a:rPr lang="en-US" altLang="zh-CN" sz="2200" dirty="0" smtClean="0">
                <a:latin typeface="+mn-ea"/>
              </a:rPr>
              <a:t> </a:t>
            </a:r>
            <a:r>
              <a:rPr lang="en-US" altLang="zh-CN" sz="2200" dirty="0">
                <a:latin typeface="+mn-ea"/>
              </a:rPr>
              <a:t>&amp; </a:t>
            </a:r>
            <a:r>
              <a:rPr lang="en-US" altLang="zh-CN" sz="2200" dirty="0" err="1">
                <a:latin typeface="+mn-ea"/>
              </a:rPr>
              <a:t>Skidanov</a:t>
            </a:r>
            <a:r>
              <a:rPr lang="en-US" altLang="zh-CN" sz="2200" dirty="0">
                <a:latin typeface="+mn-ea"/>
              </a:rPr>
              <a:t> (2018</a:t>
            </a:r>
            <a:r>
              <a:rPr lang="en-US" altLang="zh-CN" sz="2200" dirty="0" smtClean="0">
                <a:latin typeface="+mn-ea"/>
              </a:rPr>
              <a:t>)</a:t>
            </a:r>
            <a:endParaRPr lang="en-US" altLang="zh-CN" sz="2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75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7978455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Task examples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320831"/>
            <a:ext cx="9144000" cy="17218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73154"/>
            <a:ext cx="9144000" cy="147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7978455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Task examples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9488"/>
            <a:ext cx="9144000" cy="19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8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List </a:t>
            </a:r>
            <a:r>
              <a:rPr lang="en-US" altLang="zh-CN" dirty="0"/>
              <a:t>Processing</a:t>
            </a:r>
            <a:endParaRPr lang="zh-CN" altLang="en-US" dirty="0"/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628649" y="1690689"/>
            <a:ext cx="7978455" cy="4486274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Trained on programs of length 3, evaluated on length 3/4</a:t>
            </a:r>
          </a:p>
          <a:p>
            <a:r>
              <a:rPr lang="en-US" altLang="zh-CN" sz="2400" dirty="0" smtClean="0">
                <a:latin typeface="+mn-ea"/>
              </a:rPr>
              <a:t>Beam size 100; 5 input/output pairs per problem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9" y="2691847"/>
            <a:ext cx="9073094" cy="348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Transformations</a:t>
            </a:r>
            <a:endParaRPr lang="zh-CN" altLang="en-US" dirty="0"/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978455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“</a:t>
            </a:r>
            <a:r>
              <a:rPr lang="en-US" altLang="zh-CN" sz="2400" dirty="0">
                <a:latin typeface="+mn-ea"/>
              </a:rPr>
              <a:t>We trained our model using self-supervision, sampling training programs randomly from the DSL</a:t>
            </a:r>
            <a:r>
              <a:rPr lang="zh-CN" altLang="en-US" sz="2400" dirty="0">
                <a:latin typeface="+mn-ea"/>
              </a:rPr>
              <a:t>”</a:t>
            </a:r>
            <a:r>
              <a:rPr lang="en-US" altLang="zh-CN" sz="2400" dirty="0">
                <a:latin typeface="+mn-ea"/>
              </a:rPr>
              <a:t>. 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Evaluate </a:t>
            </a:r>
            <a:r>
              <a:rPr lang="en-US" altLang="zh-CN" sz="2400" dirty="0" smtClean="0">
                <a:latin typeface="+mn-ea"/>
              </a:rPr>
              <a:t>on </a:t>
            </a:r>
            <a:r>
              <a:rPr lang="en-US" altLang="zh-CN" sz="2400" dirty="0" err="1" smtClean="0">
                <a:latin typeface="+mn-ea"/>
              </a:rPr>
              <a:t>SyGus</a:t>
            </a:r>
            <a:r>
              <a:rPr lang="en-US" altLang="zh-CN" sz="2400" dirty="0" smtClean="0">
                <a:latin typeface="+mn-ea"/>
              </a:rPr>
              <a:t>/Ellis2018 dataset.</a:t>
            </a:r>
          </a:p>
          <a:p>
            <a:r>
              <a:rPr lang="en-US" altLang="zh-CN" sz="2400" dirty="0" smtClean="0">
                <a:latin typeface="+mn-ea"/>
              </a:rPr>
              <a:t>4 input/output pairs </a:t>
            </a:r>
            <a:r>
              <a:rPr lang="en-US" altLang="zh-CN" sz="2400" dirty="0" smtClean="0">
                <a:latin typeface="+mn-ea"/>
              </a:rPr>
              <a:t>per </a:t>
            </a:r>
            <a:r>
              <a:rPr lang="en-US" altLang="zh-CN" sz="2400" dirty="0" smtClean="0">
                <a:latin typeface="+mn-ea"/>
              </a:rPr>
              <a:t>problem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526" y="3387592"/>
            <a:ext cx="4196702" cy="331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1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AlgoLisp</a:t>
            </a:r>
            <a:endParaRPr lang="zh-CN" altLang="en-US" dirty="0"/>
          </a:p>
        </p:txBody>
      </p:sp>
      <p:sp>
        <p:nvSpPr>
          <p:cNvPr id="26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978455" cy="4351338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Set </a:t>
            </a:r>
            <a:r>
              <a:rPr lang="en-US" altLang="zh-CN" sz="2400" dirty="0" smtClean="0">
                <a:latin typeface="+mn-ea"/>
              </a:rPr>
              <a:t>timeout = 300 seconds (how many candidates?), beam size = 10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6430"/>
            <a:ext cx="3998250" cy="29067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247" y="3146430"/>
            <a:ext cx="5114753" cy="236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8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AlgoLisp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915" y="4095350"/>
            <a:ext cx="6097923" cy="19466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97845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>
                    <a:latin typeface="+mn-ea"/>
                  </a:rPr>
                  <a:t>Generation test:</a:t>
                </a:r>
                <a:r>
                  <a:rPr lang="en-US" altLang="zh-CN" sz="1600" dirty="0">
                    <a:latin typeface="+mn-ea"/>
                  </a:rPr>
                  <a:t> </a:t>
                </a:r>
                <a:endParaRPr lang="en-US" altLang="zh-CN" sz="2400" dirty="0" smtClean="0">
                  <a:latin typeface="+mn-ea"/>
                </a:endParaRPr>
              </a:p>
              <a:p>
                <a:r>
                  <a:rPr lang="en-US" altLang="zh-CN" sz="2400" dirty="0" smtClean="0">
                    <a:latin typeface="+mn-ea"/>
                  </a:rPr>
                  <a:t>Trained on 8000 random programs NOT containing the function “odd”: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+mj-ea"/>
                      </a:rPr>
                      <m:t>lambda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+mj-ea"/>
                      </a:rPr>
                      <m:t> (==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ea typeface="+mj-ea"/>
                          </a:rPr>
                          <m:t>%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+mj-ea"/>
                          </a:rPr>
                          <m:t>arg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  <a:ea typeface="+mj-ea"/>
                          </a:rPr>
                          <m:t>1 2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+mj-ea"/>
                      </a:rPr>
                      <m:t> 1))</m:t>
                    </m:r>
                  </m:oMath>
                </a14:m>
                <a:endParaRPr lang="en-US" altLang="zh-CN" sz="24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0"/>
                <a:r>
                  <a:rPr lang="en-US" altLang="zh-CN" sz="2400" dirty="0" smtClean="0">
                    <a:latin typeface="+mn-ea"/>
                  </a:rPr>
                  <a:t>Evaluate on all 635 programs containing “odd” and 638 containing “even”:</a:t>
                </a:r>
                <a:r>
                  <a:rPr lang="en-US" altLang="zh-CN" sz="2400" dirty="0" smtClean="0">
                    <a:solidFill>
                      <a:prstClr val="black"/>
                    </a:solidFill>
                    <a:latin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lambda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 (==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% 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arg</m:t>
                        </m:r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1 2</m:t>
                        </m:r>
                      </m:e>
                    </m:d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 0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j-ea"/>
                      </a:rPr>
                      <m:t>))</m:t>
                    </m:r>
                  </m:oMath>
                </a14:m>
                <a:endParaRPr lang="en-US" altLang="zh-CN" sz="2400" dirty="0">
                  <a:solidFill>
                    <a:prstClr val="black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altLang="zh-CN" sz="16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978455" cy="4351338"/>
              </a:xfrm>
              <a:blipFill>
                <a:blip r:embed="rId4"/>
                <a:stretch>
                  <a:fillRect l="-1146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3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978455" cy="435133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从实验结果看，</a:t>
            </a:r>
            <a:r>
              <a:rPr lang="en-US" altLang="zh-CN" sz="2400" dirty="0" smtClean="0">
                <a:latin typeface="+mn-ea"/>
              </a:rPr>
              <a:t>synthesizer</a:t>
            </a:r>
            <a:r>
              <a:rPr lang="zh-CN" altLang="en-US" sz="2400" dirty="0" smtClean="0">
                <a:latin typeface="+mn-ea"/>
              </a:rPr>
              <a:t>确实能够辅助正确程序的生成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通过运行时间来控制</a:t>
            </a:r>
            <a:r>
              <a:rPr lang="en-US" altLang="zh-CN" sz="2400" dirty="0" smtClean="0">
                <a:latin typeface="+mn-ea"/>
              </a:rPr>
              <a:t>generator</a:t>
            </a:r>
            <a:r>
              <a:rPr lang="zh-CN" altLang="en-US" sz="2400" dirty="0" smtClean="0">
                <a:latin typeface="+mn-ea"/>
              </a:rPr>
              <a:t>与</a:t>
            </a:r>
            <a:r>
              <a:rPr lang="en-US" altLang="zh-CN" sz="2400" dirty="0" smtClean="0">
                <a:latin typeface="+mn-ea"/>
              </a:rPr>
              <a:t>synthesizer</a:t>
            </a:r>
            <a:r>
              <a:rPr lang="zh-CN" altLang="en-US" sz="2400" dirty="0" smtClean="0">
                <a:latin typeface="+mn-ea"/>
              </a:rPr>
              <a:t>的平衡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没有</a:t>
            </a:r>
            <a:r>
              <a:rPr lang="zh-CN" altLang="en-US" sz="2400" dirty="0">
                <a:latin typeface="+mn-ea"/>
              </a:rPr>
              <a:t>与</a:t>
            </a:r>
            <a:r>
              <a:rPr lang="en-US" altLang="zh-CN" sz="2400" dirty="0">
                <a:latin typeface="+mn-ea"/>
              </a:rPr>
              <a:t>neural sketch learning</a:t>
            </a:r>
            <a:r>
              <a:rPr lang="zh-CN" altLang="en-US" sz="2400" dirty="0">
                <a:latin typeface="+mn-ea"/>
              </a:rPr>
              <a:t>的对比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81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Observations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+mn-ea"/>
              </a:rPr>
              <a:t>“Depending </a:t>
            </a:r>
            <a:r>
              <a:rPr lang="en-US" altLang="zh-CN" sz="2400" dirty="0" smtClean="0">
                <a:latin typeface="+mn-ea"/>
              </a:rPr>
              <a:t>on the </a:t>
            </a:r>
            <a:r>
              <a:rPr lang="en-US" altLang="zh-CN" sz="2400" u="sng" dirty="0" smtClean="0">
                <a:latin typeface="+mn-ea"/>
              </a:rPr>
              <a:t>familiarity of the domain </a:t>
            </a:r>
            <a:r>
              <a:rPr lang="en-US" altLang="zh-CN" sz="2400" dirty="0" smtClean="0">
                <a:latin typeface="+mn-ea"/>
              </a:rPr>
              <a:t>and the </a:t>
            </a:r>
            <a:r>
              <a:rPr lang="en-US" altLang="zh-CN" sz="2400" u="sng" dirty="0" smtClean="0">
                <a:latin typeface="+mn-ea"/>
              </a:rPr>
              <a:t>complexity of the problem</a:t>
            </a:r>
            <a:r>
              <a:rPr lang="en-US" altLang="zh-CN" sz="2400" dirty="0" smtClean="0">
                <a:latin typeface="+mn-ea"/>
              </a:rPr>
              <a:t>, humans use a flexible combination of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recognition of learned patterns</a:t>
            </a:r>
            <a:r>
              <a:rPr lang="en-US" altLang="zh-CN" sz="2400" dirty="0" smtClean="0">
                <a:latin typeface="+mn-ea"/>
              </a:rPr>
              <a:t> and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explicit reasoning</a:t>
            </a:r>
            <a:r>
              <a:rPr lang="en-US" altLang="zh-CN" sz="2400" dirty="0" smtClean="0">
                <a:latin typeface="+mn-ea"/>
              </a:rPr>
              <a:t> to solve programming problems</a:t>
            </a:r>
            <a:r>
              <a:rPr lang="en-US" altLang="zh-CN" sz="2400" dirty="0" smtClean="0">
                <a:latin typeface="+mn-ea"/>
              </a:rPr>
              <a:t>.”</a:t>
            </a:r>
            <a:endParaRPr lang="en-US" altLang="zh-CN" sz="2400" dirty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Examples: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72" y="3798789"/>
            <a:ext cx="3467884" cy="804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6373" y="460312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“Find the even values in a list.”</a:t>
            </a:r>
            <a:endParaRPr lang="zh-CN" altLang="en-US" sz="24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6372" y="5064792"/>
            <a:ext cx="6814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“Find values in the list which are powers of two</a:t>
            </a:r>
            <a:r>
              <a:rPr lang="en-US" altLang="zh-CN" sz="2400" dirty="0">
                <a:latin typeface="+mn-ea"/>
              </a:rPr>
              <a:t>.</a:t>
            </a:r>
            <a:r>
              <a:rPr lang="en-US" altLang="zh-CN" sz="2400" dirty="0" smtClean="0">
                <a:latin typeface="+mn-ea"/>
              </a:rPr>
              <a:t>”</a:t>
            </a:r>
            <a:endParaRPr lang="zh-CN" altLang="en-US" sz="24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37759" y="3798789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0" i="0" u="none" strike="noStrike" baseline="0" dirty="0" smtClean="0">
                <a:latin typeface="Courier New" panose="02070309020205020404" pitchFamily="49" charset="0"/>
              </a:rPr>
              <a:t>filter(input, &lt;HOLE&gt;)</a:t>
            </a:r>
          </a:p>
        </p:txBody>
      </p:sp>
      <p:sp>
        <p:nvSpPr>
          <p:cNvPr id="8" name="矩形 7"/>
          <p:cNvSpPr/>
          <p:nvPr/>
        </p:nvSpPr>
        <p:spPr>
          <a:xfrm>
            <a:off x="4337759" y="4210989"/>
            <a:ext cx="52389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i="0" u="none" strike="noStrike" baseline="0" dirty="0" smtClean="0">
                <a:latin typeface="Courier New" panose="02070309020205020404" pitchFamily="49" charset="0"/>
              </a:rPr>
              <a:t>filter(input, lambda x:</a:t>
            </a:r>
            <a:r>
              <a:rPr lang="en-US" altLang="zh-CN" sz="2000" b="0" i="0" u="none" strike="noStrike" dirty="0" smtClean="0">
                <a:latin typeface="Courier New" panose="02070309020205020404" pitchFamily="49" charset="0"/>
              </a:rPr>
              <a:t> </a:t>
            </a:r>
            <a:r>
              <a:rPr lang="en-US" altLang="zh-CN" sz="2000" b="0" i="0" u="none" strike="noStrike" baseline="0" dirty="0" smtClean="0">
                <a:latin typeface="Courier New" panose="02070309020205020404" pitchFamily="49" charset="0"/>
              </a:rPr>
              <a:t>x%2==0)</a:t>
            </a:r>
          </a:p>
        </p:txBody>
      </p:sp>
    </p:spTree>
    <p:extLst>
      <p:ext uri="{BB962C8B-B14F-4D97-AF65-F5344CB8AC3E}">
        <p14:creationId xmlns:p14="http://schemas.microsoft.com/office/powerpoint/2010/main" val="36518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>
                <a:latin typeface="+mn-ea"/>
              </a:rPr>
              <a:t>Murali</a:t>
            </a:r>
            <a:r>
              <a:rPr lang="en-US" altLang="zh-CN" sz="2400" dirty="0" smtClean="0">
                <a:latin typeface="+mn-ea"/>
              </a:rPr>
              <a:t> et al. (2017) </a:t>
            </a:r>
          </a:p>
          <a:p>
            <a:pPr lvl="1"/>
            <a:r>
              <a:rPr lang="en-US" altLang="zh-CN" sz="2000" dirty="0" smtClean="0">
                <a:latin typeface="+mn-ea"/>
              </a:rPr>
              <a:t>Use static, hand-designed intermediate sketch grammars</a:t>
            </a:r>
          </a:p>
          <a:p>
            <a:r>
              <a:rPr lang="en-US" altLang="zh-CN" sz="2400" dirty="0" smtClean="0">
                <a:latin typeface="+mn-ea"/>
              </a:rPr>
              <a:t>This paper proposed a system to dynamically incorporate pattern recognition and symbolic search. </a:t>
            </a:r>
          </a:p>
          <a:p>
            <a:pPr lvl="1"/>
            <a:r>
              <a:rPr lang="en-US" altLang="zh-CN" sz="2000" dirty="0" smtClean="0">
                <a:latin typeface="+mn-ea"/>
              </a:rPr>
              <a:t>For easy or familiar tasks: fuller program sketch</a:t>
            </a:r>
          </a:p>
          <a:p>
            <a:pPr lvl="1"/>
            <a:r>
              <a:rPr lang="en-US" altLang="zh-CN" sz="2000" dirty="0" smtClean="0">
                <a:latin typeface="+mn-ea"/>
              </a:rPr>
              <a:t>For hard tasks: less complete sketch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49" y="4437232"/>
            <a:ext cx="7114501" cy="1874667"/>
          </a:xfrm>
          <a:prstGeom prst="rect">
            <a:avLst/>
          </a:prstGeom>
        </p:spPr>
      </p:pic>
      <p:sp>
        <p:nvSpPr>
          <p:cNvPr id="12" name="任意多边形 11"/>
          <p:cNvSpPr/>
          <p:nvPr/>
        </p:nvSpPr>
        <p:spPr>
          <a:xfrm>
            <a:off x="374469" y="2299063"/>
            <a:ext cx="589313" cy="2885820"/>
          </a:xfrm>
          <a:custGeom>
            <a:avLst/>
            <a:gdLst>
              <a:gd name="connsiteX0" fmla="*/ 508380 w 819019"/>
              <a:gd name="connsiteY0" fmla="*/ 0 h 2885820"/>
              <a:gd name="connsiteX1" fmla="*/ 3283 w 819019"/>
              <a:gd name="connsiteY1" fmla="*/ 1602377 h 2885820"/>
              <a:gd name="connsiteX2" fmla="*/ 726094 w 819019"/>
              <a:gd name="connsiteY2" fmla="*/ 2743200 h 2885820"/>
              <a:gd name="connsiteX3" fmla="*/ 787054 w 819019"/>
              <a:gd name="connsiteY3" fmla="*/ 2830286 h 288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019" h="2885820">
                <a:moveTo>
                  <a:pt x="508380" y="0"/>
                </a:moveTo>
                <a:cubicBezTo>
                  <a:pt x="237688" y="572588"/>
                  <a:pt x="-33003" y="1145177"/>
                  <a:pt x="3283" y="1602377"/>
                </a:cubicBezTo>
                <a:cubicBezTo>
                  <a:pt x="39569" y="2059577"/>
                  <a:pt x="595466" y="2538549"/>
                  <a:pt x="726094" y="2743200"/>
                </a:cubicBezTo>
                <a:cubicBezTo>
                  <a:pt x="856722" y="2947851"/>
                  <a:pt x="821888" y="2889068"/>
                  <a:pt x="787054" y="2830286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90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Formulation &amp; System overview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400" b="0" dirty="0" smtClean="0">
                    <a:latin typeface="+mn-ea"/>
                  </a:rPr>
                  <a:t> a space of problems</a:t>
                </a:r>
                <a:endParaRPr lang="en-US" altLang="zh-CN" sz="2400" b="0" i="1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 ”spec”, a problem described by inputs/outputs or NL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 the true program to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 smtClean="0">
                  <a:latin typeface="+mn-ea"/>
                </a:endParaRPr>
              </a:p>
              <a:p>
                <a:endParaRPr lang="en-US" altLang="zh-CN" sz="2400" dirty="0" smtClean="0">
                  <a:latin typeface="+mn-ea"/>
                </a:endParaRPr>
              </a:p>
              <a:p>
                <a:r>
                  <a:rPr lang="en-US" altLang="zh-CN" sz="2400" dirty="0" smtClean="0">
                    <a:latin typeface="+mn-ea"/>
                  </a:rPr>
                  <a:t>Sketch: a valid program tree in DSL, where any number of subtrees has been replaced by &lt;</a:t>
                </a:r>
                <a:r>
                  <a:rPr lang="en-US" altLang="zh-CN" sz="2400" b="1" dirty="0" smtClean="0">
                    <a:latin typeface="+mn-ea"/>
                  </a:rPr>
                  <a:t>HOLE</a:t>
                </a:r>
                <a:r>
                  <a:rPr lang="en-US" altLang="zh-CN" sz="2400" dirty="0" smtClean="0">
                    <a:latin typeface="+mn-ea"/>
                  </a:rPr>
                  <a:t>&gt;.</a:t>
                </a:r>
              </a:p>
              <a:p>
                <a:pPr lvl="1"/>
                <a:r>
                  <a:rPr lang="en-US" altLang="zh-CN" sz="2000" dirty="0" smtClean="0">
                    <a:latin typeface="+mn-ea"/>
                  </a:rPr>
                  <a:t>sketch generator: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𝑠𝑘𝑒𝑡𝑐h</m:t>
                    </m:r>
                  </m:oMath>
                </a14:m>
                <a:endParaRPr lang="en-US" altLang="zh-CN" sz="2000" b="0" dirty="0" smtClean="0">
                  <a:latin typeface="+mn-ea"/>
                </a:endParaRPr>
              </a:p>
              <a:p>
                <a:pPr lvl="1"/>
                <a:r>
                  <a:rPr lang="en-US" altLang="zh-CN" sz="2000" dirty="0" smtClean="0">
                    <a:latin typeface="+mn-ea"/>
                  </a:rPr>
                  <a:t>program synthesizer: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𝑠𝑘𝑒𝑡𝑐h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r>
                  <a:rPr lang="en-US" altLang="zh-CN" sz="2400" dirty="0" smtClean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System goal: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𝑇𝑖𝑚𝑒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endParaRPr lang="zh-CN" altLang="en-US" sz="2400" dirty="0">
                  <a:latin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3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Formulation &amp; System overview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0868"/>
            <a:ext cx="9144000" cy="18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Sketch Generator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>
                    <a:latin typeface="+mn-ea"/>
                  </a:rPr>
                  <a:t>is a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𝑠𝑘𝑒𝑡𝑐h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 </a:t>
                </a:r>
                <a:r>
                  <a:rPr lang="en-US" altLang="zh-CN" sz="2400" dirty="0" smtClean="0">
                    <a:latin typeface="+mn-ea"/>
                  </a:rPr>
                  <a:t>is </a:t>
                </a:r>
                <a:r>
                  <a:rPr lang="en-US" altLang="zh-CN" sz="2400" dirty="0" err="1" smtClean="0">
                    <a:latin typeface="+mn-ea"/>
                  </a:rPr>
                  <a:t>params</a:t>
                </a:r>
                <a:r>
                  <a:rPr lang="en-US" altLang="zh-CN" sz="2400" dirty="0" smtClean="0">
                    <a:latin typeface="+mn-ea"/>
                  </a:rPr>
                  <a:t>.</a:t>
                </a:r>
              </a:p>
              <a:p>
                <a:r>
                  <a:rPr lang="en-US" altLang="zh-CN" sz="2400" dirty="0" smtClean="0">
                    <a:latin typeface="+mn-ea"/>
                  </a:rPr>
                  <a:t>Training objective function:</a:t>
                </a:r>
              </a:p>
              <a:p>
                <a:endParaRPr lang="en-US" altLang="zh-CN" sz="2400" dirty="0" smtClean="0">
                  <a:latin typeface="+mn-ea"/>
                </a:endParaRPr>
              </a:p>
              <a:p>
                <a:endParaRPr lang="en-US" altLang="zh-CN" sz="2400" dirty="0">
                  <a:latin typeface="+mn-ea"/>
                </a:endParaRPr>
              </a:p>
              <a:p>
                <a:r>
                  <a:rPr lang="en-US" altLang="zh-CN" sz="2400" dirty="0" smtClean="0">
                    <a:latin typeface="+mn-ea"/>
                  </a:rPr>
                  <a:t>Seq2seq RNN model + learned LSTM LM as output mask</a:t>
                </a:r>
              </a:p>
              <a:p>
                <a:endParaRPr lang="en-US" altLang="zh-CN" sz="2400" dirty="0">
                  <a:latin typeface="+mn-ea"/>
                </a:endParaRPr>
              </a:p>
              <a:p>
                <a:endParaRPr lang="en-US" altLang="zh-CN" sz="2400" dirty="0" smtClean="0">
                  <a:latin typeface="+mn-ea"/>
                </a:endParaRPr>
              </a:p>
              <a:p>
                <a:endParaRPr lang="en-US" altLang="zh-CN" sz="2400" dirty="0">
                  <a:latin typeface="+mn-ea"/>
                </a:endParaRPr>
              </a:p>
              <a:p>
                <a:endParaRPr lang="en-US" altLang="zh-CN" sz="2400" dirty="0" smtClean="0">
                  <a:latin typeface="+mn-ea"/>
                </a:endParaRPr>
              </a:p>
              <a:p>
                <a:pPr lvl="1"/>
                <a:r>
                  <a:rPr lang="en-US" altLang="zh-CN" sz="2000" dirty="0" smtClean="0">
                    <a:latin typeface="+mn-ea"/>
                  </a:rPr>
                  <a:t>Use beam search</a:t>
                </a:r>
              </a:p>
              <a:p>
                <a:pPr lvl="1"/>
                <a:r>
                  <a:rPr lang="en-US" altLang="zh-CN" sz="2000" dirty="0" smtClean="0">
                    <a:latin typeface="+mn-ea"/>
                  </a:rPr>
                  <a:t>Outputs a fixed # of sketch candidates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6"/>
              </a:xfrm>
              <a:blipFill>
                <a:blip r:embed="rId3"/>
                <a:stretch>
                  <a:fillRect l="-1005" t="-1332" r="-10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119" y="2689181"/>
            <a:ext cx="4761761" cy="9264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185" y="4158876"/>
            <a:ext cx="2731250" cy="12058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12150" y="5364712"/>
            <a:ext cx="2011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(Devlin et al., 2017)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954127" y="5364712"/>
            <a:ext cx="304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Inspired by (</a:t>
            </a:r>
            <a:r>
              <a:rPr lang="en-US" altLang="zh-CN" dirty="0" err="1" smtClean="0"/>
              <a:t>Bunel</a:t>
            </a:r>
            <a:r>
              <a:rPr lang="en-US" altLang="zh-CN" dirty="0" smtClean="0"/>
              <a:t> et al., 2018)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90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 Synthesizer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79784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>
                    <a:latin typeface="+mn-ea"/>
                  </a:rPr>
                  <a:t>Performs an explicit symbolic search</a:t>
                </a:r>
              </a:p>
              <a:p>
                <a:r>
                  <a:rPr lang="en-US" altLang="zh-CN" sz="2400" dirty="0">
                    <a:latin typeface="+mn-ea"/>
                  </a:rPr>
                  <a:t>Recognizer:</a:t>
                </a:r>
              </a:p>
              <a:p>
                <a:pPr lvl="1"/>
                <a:r>
                  <a:rPr lang="en-US" altLang="zh-CN" sz="2000" dirty="0" smtClean="0">
                    <a:latin typeface="+mn-ea"/>
                  </a:rPr>
                  <a:t>RNN</a:t>
                </a:r>
                <a:r>
                  <a:rPr lang="en-US" altLang="zh-CN" sz="2000" dirty="0" smtClean="0">
                    <a:latin typeface="+mn-ea"/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zh-CN" sz="2000" dirty="0" smtClean="0">
                    <a:latin typeface="+mn-ea"/>
                  </a:rPr>
                  <a:t>MLP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zh-CN" sz="2000" dirty="0" err="1" smtClean="0">
                    <a:latin typeface="+mn-ea"/>
                  </a:rPr>
                  <a:t>softmax</a:t>
                </a:r>
                <a:endParaRPr lang="en-US" altLang="zh-CN" sz="2000" dirty="0">
                  <a:latin typeface="+mn-ea"/>
                </a:endParaRPr>
              </a:p>
              <a:p>
                <a:pPr lvl="1"/>
                <a:r>
                  <a:rPr lang="en-US" altLang="zh-CN" sz="2000" dirty="0">
                    <a:latin typeface="+mn-ea"/>
                  </a:rPr>
                  <a:t>Outputs production probabilities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sz="2000" dirty="0" smtClean="0">
                  <a:latin typeface="+mn-ea"/>
                </a:endParaRPr>
              </a:p>
              <a:p>
                <a:pPr marL="457200" lvl="1" indent="0">
                  <a:buNone/>
                </a:pPr>
                <a:r>
                  <a:rPr lang="en-US" altLang="zh-CN" sz="2000" dirty="0">
                    <a:latin typeface="+mn-ea"/>
                  </a:rPr>
                  <a:t> </a:t>
                </a:r>
                <a:r>
                  <a:rPr lang="en-US" altLang="zh-CN" sz="2000" dirty="0" smtClean="0">
                    <a:latin typeface="+mn-ea"/>
                  </a:rPr>
                  <a:t>   from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 </a:t>
                </a:r>
                <a:r>
                  <a:rPr lang="en-US" altLang="zh-CN" sz="2000" dirty="0" smtClean="0">
                    <a:latin typeface="+mn-ea"/>
                  </a:rPr>
                  <a:t>(and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𝑠𝑘𝑒𝑡𝑐h</m:t>
                    </m:r>
                  </m:oMath>
                </a14:m>
                <a:r>
                  <a:rPr lang="en-US" altLang="zh-CN" sz="2000" dirty="0" smtClean="0">
                    <a:latin typeface="+mn-ea"/>
                  </a:rPr>
                  <a:t>)</a:t>
                </a:r>
                <a:r>
                  <a:rPr lang="en-US" altLang="zh-CN" sz="2000" dirty="0" smtClean="0">
                    <a:latin typeface="+mn-ea"/>
                  </a:rPr>
                  <a:t>.</a:t>
                </a:r>
                <a:endParaRPr lang="zh-CN" altLang="en-US" sz="2000" dirty="0">
                  <a:latin typeface="+mn-ea"/>
                </a:endParaRPr>
              </a:p>
              <a:p>
                <a:r>
                  <a:rPr lang="en-US" altLang="zh-CN" sz="2400" dirty="0" smtClean="0">
                    <a:latin typeface="+mn-ea"/>
                  </a:rPr>
                  <a:t>Enumerator: (Ellis et al., NIPS-18)</a:t>
                </a:r>
              </a:p>
              <a:p>
                <a:pPr lvl="1"/>
                <a:r>
                  <a:rPr lang="en-US" altLang="zh-CN" sz="2000" dirty="0" smtClean="0">
                    <a:latin typeface="+mn-ea"/>
                  </a:rPr>
                  <a:t>Use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000" dirty="0" smtClean="0">
                    <a:latin typeface="+mn-ea"/>
                  </a:rPr>
                  <a:t> to induce </a:t>
                </a:r>
                <a:r>
                  <a:rPr lang="en-US" altLang="zh-CN" sz="2000" dirty="0">
                    <a:latin typeface="+mn-ea"/>
                  </a:rPr>
                  <a:t>a distribution over programs: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𝑠𝑘𝑒𝑡𝑐h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+mn-ea"/>
                </a:endParaRPr>
              </a:p>
              <a:p>
                <a:pPr lvl="1"/>
                <a:r>
                  <a:rPr lang="en-US" altLang="zh-CN" sz="2000" dirty="0" smtClean="0">
                    <a:latin typeface="+mn-ea"/>
                  </a:rPr>
                  <a:t>Enumerate candidate programs in decreasing order.</a:t>
                </a:r>
              </a:p>
              <a:p>
                <a:pPr lvl="1"/>
                <a:r>
                  <a:rPr lang="en-US" altLang="zh-CN" sz="2000" dirty="0" smtClean="0">
                    <a:latin typeface="+mn-ea"/>
                  </a:rPr>
                  <a:t>Stop until a full program which satisfies the spec, or until timeout.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7978455" cy="4351338"/>
              </a:xfrm>
              <a:blipFill>
                <a:blip r:embed="rId3"/>
                <a:stretch>
                  <a:fillRect l="-993" t="-1821" r="-1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875" y="2476137"/>
            <a:ext cx="2927476" cy="12214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570176" y="5668752"/>
            <a:ext cx="2262158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/>
              <a:t>概率</a:t>
            </a:r>
            <a:r>
              <a:rPr lang="zh-CN" altLang="en-US" dirty="0" smtClean="0"/>
              <a:t>上下文无关文法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96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7978455" cy="4351338"/>
              </a:xfrm>
            </p:spPr>
            <p:txBody>
              <a:bodyPr>
                <a:normAutofit/>
              </a:bodyPr>
              <a:lstStyle/>
              <a:p>
                <a:endParaRPr lang="en-US" altLang="zh-CN" sz="2400" dirty="0" smtClean="0">
                  <a:latin typeface="+mn-ea"/>
                </a:endParaRPr>
              </a:p>
              <a:p>
                <a:endParaRPr lang="en-US" altLang="zh-CN" sz="2400" dirty="0">
                  <a:latin typeface="+mn-ea"/>
                </a:endParaRPr>
              </a:p>
              <a:p>
                <a:endParaRPr lang="en-US" altLang="zh-CN" sz="2400" dirty="0" smtClean="0">
                  <a:latin typeface="+mn-ea"/>
                </a:endParaRPr>
              </a:p>
              <a:p>
                <a:r>
                  <a:rPr lang="en-US" altLang="zh-CN" sz="2400" dirty="0" smtClean="0">
                    <a:latin typeface="+mn-ea"/>
                  </a:rPr>
                  <a:t>During training, authors do not run synthesis</a:t>
                </a:r>
                <a:endParaRPr lang="en-US" altLang="zh-CN" sz="2000" dirty="0">
                  <a:latin typeface="+mn-ea"/>
                </a:endParaRPr>
              </a:p>
              <a:p>
                <a:pPr lvl="1"/>
                <a:r>
                  <a:rPr lang="en-US" altLang="zh-CN" sz="2200" dirty="0" smtClean="0">
                    <a:latin typeface="+mn-ea"/>
                  </a:rPr>
                  <a:t>Because enumeration in decreasing order, synthesis search time is upper-bounded by</a:t>
                </a:r>
                <a:r>
                  <a:rPr lang="en-US" altLang="zh-CN" sz="2200" dirty="0" smtClean="0">
                    <a:latin typeface="+mn-ea"/>
                  </a:rPr>
                  <a:t>:</a:t>
                </a:r>
                <a:endParaRPr lang="en-US" altLang="zh-CN" sz="2200" dirty="0" smtClean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400" dirty="0" smtClean="0">
                  <a:latin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7978455" cy="4351338"/>
              </a:xfrm>
              <a:blipFill>
                <a:blip r:embed="rId2"/>
                <a:stretch>
                  <a:fillRect l="-993" r="-1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999" y="1690689"/>
            <a:ext cx="6324001" cy="10458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12533" y="2388769"/>
            <a:ext cx="1715812" cy="276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89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7978455" cy="4351338"/>
              </a:xfrm>
            </p:spPr>
            <p:txBody>
              <a:bodyPr>
                <a:normAutofit/>
              </a:bodyPr>
              <a:lstStyle/>
              <a:p>
                <a:endParaRPr lang="en-US" altLang="zh-CN" sz="2400" dirty="0" smtClean="0">
                  <a:latin typeface="+mn-ea"/>
                </a:endParaRPr>
              </a:p>
              <a:p>
                <a:endParaRPr lang="en-US" altLang="zh-CN" sz="2400" dirty="0">
                  <a:latin typeface="+mn-ea"/>
                </a:endParaRPr>
              </a:p>
              <a:p>
                <a:endParaRPr lang="en-US" altLang="zh-CN" sz="2400" dirty="0" smtClean="0">
                  <a:latin typeface="+mn-ea"/>
                </a:endParaRPr>
              </a:p>
              <a:p>
                <a:r>
                  <a:rPr lang="en-US" altLang="zh-CN" sz="2400" dirty="0" smtClean="0">
                    <a:latin typeface="+mn-ea"/>
                  </a:rPr>
                  <a:t>Identify </a:t>
                </a:r>
                <a:r>
                  <a:rPr lang="en-US" altLang="zh-CN" sz="2400" dirty="0">
                    <a:latin typeface="+mn-ea"/>
                  </a:rPr>
                  <a:t>a small set of dominant sketches</a:t>
                </a:r>
              </a:p>
              <a:p>
                <a:pPr lvl="1"/>
                <a:r>
                  <a:rPr lang="en-US" altLang="zh-CN" sz="2200" dirty="0">
                    <a:latin typeface="+mn-ea"/>
                  </a:rPr>
                  <a:t>Sketches which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𝑠𝑘𝑒𝑡𝑐h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dirty="0">
                    <a:latin typeface="+mn-ea"/>
                  </a:rPr>
                  <a:t> will typically minimize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2200" dirty="0">
                  <a:latin typeface="+mn-ea"/>
                </a:endParaRPr>
              </a:p>
              <a:p>
                <a:pPr lvl="1"/>
                <a:r>
                  <a:rPr lang="en-US" altLang="zh-CN" sz="2200" dirty="0">
                    <a:latin typeface="+mn-ea"/>
                  </a:rPr>
                  <a:t>In practice, authors found it sufficient to </a:t>
                </a:r>
                <a:r>
                  <a:rPr lang="en-US" altLang="zh-CN" sz="2200" dirty="0">
                    <a:solidFill>
                      <a:srgbClr val="FF0000"/>
                    </a:solidFill>
                    <a:latin typeface="+mn-ea"/>
                  </a:rPr>
                  <a:t>use only one 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+mn-ea"/>
                  </a:rPr>
                  <a:t>minimal sketch</a:t>
                </a:r>
                <a:endParaRPr lang="en-US" altLang="zh-CN" sz="2200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7978455" cy="4351338"/>
              </a:xfrm>
              <a:blipFill>
                <a:blip r:embed="rId2"/>
                <a:stretch>
                  <a:fillRect l="-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286" y="1690689"/>
            <a:ext cx="6205426" cy="110506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12533" y="2418822"/>
            <a:ext cx="1715812" cy="276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</TotalTime>
  <Words>604</Words>
  <Application>Microsoft Office PowerPoint</Application>
  <PresentationFormat>全屏显示(4:3)</PresentationFormat>
  <Paragraphs>134</Paragraphs>
  <Slides>19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Calibri Light</vt:lpstr>
      <vt:lpstr>Cambria</vt:lpstr>
      <vt:lpstr>Cambria Math</vt:lpstr>
      <vt:lpstr>Courier New</vt:lpstr>
      <vt:lpstr>Office 主题​​</vt:lpstr>
      <vt:lpstr>PowerPoint 演示文稿</vt:lpstr>
      <vt:lpstr>Observations</vt:lpstr>
      <vt:lpstr>Related work</vt:lpstr>
      <vt:lpstr>Formulation &amp; System overview</vt:lpstr>
      <vt:lpstr>Formulation &amp; System overview</vt:lpstr>
      <vt:lpstr>Sketch Generator</vt:lpstr>
      <vt:lpstr>Program Synthesizer</vt:lpstr>
      <vt:lpstr>Training</vt:lpstr>
      <vt:lpstr>Training</vt:lpstr>
      <vt:lpstr>Training</vt:lpstr>
      <vt:lpstr>Algorighm</vt:lpstr>
      <vt:lpstr>Experiments</vt:lpstr>
      <vt:lpstr>Experiments</vt:lpstr>
      <vt:lpstr>Experiments</vt:lpstr>
      <vt:lpstr>List Processing</vt:lpstr>
      <vt:lpstr>String Transformations</vt:lpstr>
      <vt:lpstr>AlgoLisp</vt:lpstr>
      <vt:lpstr>AlgoLisp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庆涛</dc:creator>
  <cp:lastModifiedBy>李 庆涛</cp:lastModifiedBy>
  <cp:revision>86</cp:revision>
  <dcterms:created xsi:type="dcterms:W3CDTF">2019-06-10T04:56:56Z</dcterms:created>
  <dcterms:modified xsi:type="dcterms:W3CDTF">2019-06-11T15:56:39Z</dcterms:modified>
</cp:coreProperties>
</file>