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7" r:id="rId10"/>
    <p:sldId id="265" r:id="rId11"/>
    <p:sldId id="269" r:id="rId12"/>
    <p:sldId id="266" r:id="rId13"/>
    <p:sldId id="26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60" autoAdjust="0"/>
  </p:normalViewPr>
  <p:slideViewPr>
    <p:cSldViewPr snapToGrid="0">
      <p:cViewPr varScale="1">
        <p:scale>
          <a:sx n="80" d="100"/>
          <a:sy n="80" d="100"/>
        </p:scale>
        <p:origin x="15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4F507-2ACA-4EBC-8EDD-D997ADFB60C9}" type="datetimeFigureOut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4B710-556D-4B9D-9516-7194589F9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19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However, abstractive sentence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summarization is different from MT in two ways.</a:t>
            </a:r>
          </a:p>
          <a:p>
            <a:r>
              <a:rPr lang="en-US" altLang="zh-CN" dirty="0" smtClean="0"/>
              <a:t>First, there is no explicit alignment relationship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between the input sentence and the output summary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except for the common words. </a:t>
            </a:r>
          </a:p>
          <a:p>
            <a:r>
              <a:rPr lang="en-US" altLang="zh-CN" dirty="0" smtClean="0"/>
              <a:t>Second, summarization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task needs to keep the highlights and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remove the unnecessary information, while MT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needs to keep all information literally.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4B710-556D-4B9D-9516-7194589F97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578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Length normalization: score=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lp</a:t>
            </a:r>
            <a:r>
              <a:rPr lang="en-US" altLang="zh-CN" dirty="0" smtClean="0"/>
              <a:t>(Y), </a:t>
            </a:r>
            <a:r>
              <a:rPr lang="en-US" altLang="zh-CN" dirty="0" err="1" smtClean="0"/>
              <a:t>lp</a:t>
            </a:r>
            <a:r>
              <a:rPr lang="en-US" altLang="zh-CN" dirty="0" smtClean="0"/>
              <a:t>(Y)=(5+|Y|)^a/(5+1)^a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4B710-556D-4B9D-9516-7194589F97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01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有一些实现细节不同。如：</a:t>
            </a:r>
            <a:endParaRPr lang="en-US" altLang="zh-CN" dirty="0" smtClean="0"/>
          </a:p>
          <a:p>
            <a:r>
              <a:rPr lang="en-US" altLang="zh-CN" dirty="0" smtClean="0"/>
              <a:t>SEASS</a:t>
            </a:r>
            <a:r>
              <a:rPr lang="zh-CN" altLang="en-US" dirty="0" smtClean="0"/>
              <a:t>使用</a:t>
            </a:r>
            <a:r>
              <a:rPr lang="en-US" altLang="zh-CN" dirty="0" err="1" smtClean="0"/>
              <a:t>concat</a:t>
            </a:r>
            <a:r>
              <a:rPr lang="en-US" altLang="zh-CN" dirty="0" smtClean="0"/>
              <a:t> attention</a:t>
            </a:r>
            <a:r>
              <a:rPr lang="zh-CN" altLang="en-US" dirty="0" smtClean="0"/>
              <a:t>，</a:t>
            </a:r>
            <a:r>
              <a:rPr lang="en-US" altLang="zh-CN" dirty="0" smtClean="0"/>
              <a:t>UAM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general attention</a:t>
            </a:r>
          </a:p>
          <a:p>
            <a:r>
              <a:rPr lang="zh-CN" altLang="en-US" dirty="0" smtClean="0"/>
              <a:t>计算</a:t>
            </a:r>
            <a:r>
              <a:rPr lang="en-US" altLang="zh-CN" dirty="0" err="1" smtClean="0"/>
              <a:t>z_j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SEASS</a:t>
            </a:r>
            <a:r>
              <a:rPr lang="zh-CN" altLang="en-US" dirty="0" smtClean="0"/>
              <a:t>还拼上了</a:t>
            </a:r>
            <a:r>
              <a:rPr lang="en-US" altLang="zh-CN" dirty="0" smtClean="0"/>
              <a:t>w_{t-1}</a:t>
            </a:r>
            <a:r>
              <a:rPr lang="zh-CN" altLang="en-US" dirty="0" smtClean="0"/>
              <a:t>，同时结果向量为两倍宽度</a:t>
            </a:r>
            <a:endParaRPr lang="en-US" altLang="zh-CN" dirty="0" smtClean="0"/>
          </a:p>
          <a:p>
            <a:r>
              <a:rPr lang="zh-CN" altLang="en-US" dirty="0" smtClean="0"/>
              <a:t>计算</a:t>
            </a:r>
            <a:r>
              <a:rPr lang="en-US" altLang="zh-CN" dirty="0" err="1" smtClean="0"/>
              <a:t>softmax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SEASS</a:t>
            </a:r>
            <a:r>
              <a:rPr lang="zh-CN" altLang="en-US" dirty="0" smtClean="0"/>
              <a:t>使用了</a:t>
            </a:r>
            <a:r>
              <a:rPr lang="en-US" altLang="zh-CN" dirty="0" err="1" smtClean="0"/>
              <a:t>maxout</a:t>
            </a:r>
            <a:r>
              <a:rPr lang="en-US" altLang="zh-CN" dirty="0" smtClean="0"/>
              <a:t> layer</a:t>
            </a:r>
            <a:r>
              <a:rPr lang="zh-CN" altLang="en-US" dirty="0" smtClean="0"/>
              <a:t>将宽度变回一倍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24B710-556D-4B9D-9516-7194589F97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328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5FCB-E5BD-45AE-B258-154009141B42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779-FF6E-4E43-B359-FF7FC945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1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605BC-B4AD-41B0-A739-CF551FA543EA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779-FF6E-4E43-B359-FF7FC945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15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F2EF9-BB18-4C24-80E1-7C90F548E6A1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779-FF6E-4E43-B359-FF7FC945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2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E415-2E27-4E94-B7FD-B24CF8B31EC7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779-FF6E-4E43-B359-FF7FC945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34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5456-5BF0-48C9-BEB0-9EB5BBD57054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779-FF6E-4E43-B359-FF7FC945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18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B74A8-4A43-40B3-9DED-56A525567738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779-FF6E-4E43-B359-FF7FC945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75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FF421-672F-4B37-9898-F51CDA7D61B6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779-FF6E-4E43-B359-FF7FC945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58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DBB82-F427-4F59-8A70-F1D52B3CB00A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779-FF6E-4E43-B359-FF7FC945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73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20EE4-2028-498D-8541-AEC5C20B1D9C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779-FF6E-4E43-B359-FF7FC945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96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6509F-673F-4967-A6F3-42F5569FF5A1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779-FF6E-4E43-B359-FF7FC945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9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56546-2534-4DDC-891A-D93F7C09FB9E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779-FF6E-4E43-B359-FF7FC945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52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BD8295-8463-4759-BBFD-E6533C6C3977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1D779-FF6E-4E43-B359-FF7FC945B8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08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2999" y="3499247"/>
            <a:ext cx="6858000" cy="1241822"/>
          </a:xfrm>
        </p:spPr>
        <p:txBody>
          <a:bodyPr>
            <a:normAutofit lnSpcReduction="10000"/>
          </a:bodyPr>
          <a:lstStyle/>
          <a:p>
            <a:r>
              <a:rPr lang="en-US" altLang="zh-CN" i="1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EMNLP 2018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Reporter: Li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Qingtao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C59AF-1E69-4D1E-829F-8AA8D71E59F8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779-FF6E-4E43-B359-FF7FC945B8E3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3" y="1142604"/>
            <a:ext cx="9067378" cy="2329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4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Experiment Results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E415-2E27-4E94-B7FD-B24CF8B31EC7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779-FF6E-4E43-B359-FF7FC945B8E3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90689"/>
            <a:ext cx="9144000" cy="23521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375" y="4387786"/>
            <a:ext cx="6687249" cy="162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1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Experiment Results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E415-2E27-4E94-B7FD-B24CF8B31EC7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779-FF6E-4E43-B359-FF7FC945B8E3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95426"/>
            <a:ext cx="4755428" cy="4514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429" y="2909888"/>
            <a:ext cx="4537881" cy="279558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393911" y="6010277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chemeClr val="bg1">
                    <a:lumMod val="50000"/>
                  </a:schemeClr>
                </a:solidFill>
              </a:rPr>
              <a:t>Tables from</a:t>
            </a:r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chemeClr val="bg1">
                    <a:lumMod val="50000"/>
                  </a:schemeClr>
                </a:solidFill>
              </a:rPr>
              <a:t>(Zhou et al., 2017)</a:t>
            </a:r>
            <a:endParaRPr lang="zh-CN" altLang="en-US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0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Visualization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E415-2E27-4E94-B7FD-B24CF8B31EC7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779-FF6E-4E43-B359-FF7FC945B8E3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14623"/>
            <a:ext cx="3591012" cy="530685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220" y="876519"/>
            <a:ext cx="3611864" cy="579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1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31184"/>
            <a:ext cx="2057400" cy="365125"/>
          </a:xfrm>
        </p:spPr>
        <p:txBody>
          <a:bodyPr/>
          <a:lstStyle/>
          <a:p>
            <a:fld id="{6A39E415-2E27-4E94-B7FD-B24CF8B31EC7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31184"/>
            <a:ext cx="2057400" cy="365125"/>
          </a:xfrm>
        </p:spPr>
        <p:txBody>
          <a:bodyPr/>
          <a:lstStyle/>
          <a:p>
            <a:fld id="{95F1D779-FF6E-4E43-B359-FF7FC945B8E3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-662782"/>
            <a:ext cx="7886700" cy="1325563"/>
          </a:xfrm>
          <a:ln>
            <a:solidFill>
              <a:srgbClr val="FF0000"/>
            </a:solidFill>
          </a:ln>
        </p:spPr>
        <p:txBody>
          <a:bodyPr/>
          <a:lstStyle/>
          <a:p>
            <a:pPr algn="ctr"/>
            <a:r>
              <a:rPr lang="en-US" altLang="zh-CN" dirty="0" smtClean="0"/>
              <a:t>Thanks for listening!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28650" y="0"/>
            <a:ext cx="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8515350" y="0"/>
            <a:ext cx="0" cy="685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2"/>
          <p:cNvSpPr txBox="1">
            <a:spLocks/>
          </p:cNvSpPr>
          <p:nvPr/>
        </p:nvSpPr>
        <p:spPr>
          <a:xfrm>
            <a:off x="628650" y="6195218"/>
            <a:ext cx="7886700" cy="1325563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mtClean="0"/>
              <a:t>Thanks for listening!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658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8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8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Attention matrix is assumed to have a “soft” token-wise alignment between the source and target sequences.</a:t>
            </a:r>
          </a:p>
          <a:p>
            <a:r>
              <a:rPr lang="en-US" altLang="zh-CN" dirty="0" smtClean="0"/>
              <a:t>However, attention mechanism performs worse comparing to conventional alignment models. It captures more information other than alignment. </a:t>
            </a:r>
            <a:r>
              <a:rPr lang="da-DK" altLang="zh-CN" dirty="0">
                <a:solidFill>
                  <a:schemeClr val="bg1">
                    <a:lumMod val="65000"/>
                  </a:schemeClr>
                </a:solidFill>
              </a:rPr>
              <a:t>(Ghader and </a:t>
            </a:r>
            <a:r>
              <a:rPr lang="da-DK" altLang="zh-CN" dirty="0" smtClean="0">
                <a:solidFill>
                  <a:schemeClr val="bg1">
                    <a:lumMod val="65000"/>
                  </a:schemeClr>
                </a:solidFill>
              </a:rPr>
              <a:t>Monz, 2017</a:t>
            </a:r>
            <a:r>
              <a:rPr lang="da-DK" altLang="zh-CN" dirty="0">
                <a:solidFill>
                  <a:schemeClr val="bg1">
                    <a:lumMod val="65000"/>
                  </a:schemeClr>
                </a:solidFill>
              </a:rPr>
              <a:t>; Liu et al., 2016</a:t>
            </a:r>
            <a:r>
              <a:rPr lang="da-DK" altLang="zh-CN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</a:p>
          <a:p>
            <a:r>
              <a:rPr lang="en-US" altLang="zh-CN" dirty="0" smtClean="0"/>
              <a:t>This paper proposes a method </a:t>
            </a:r>
            <a:r>
              <a:rPr lang="en-US" altLang="zh-CN" dirty="0" smtClean="0">
                <a:solidFill>
                  <a:srgbClr val="FF0000"/>
                </a:solidFill>
              </a:rPr>
              <a:t>explicitly models the token-wise alignment</a:t>
            </a:r>
            <a:r>
              <a:rPr lang="en-US" altLang="zh-CN" dirty="0" smtClean="0"/>
              <a:t>.</a:t>
            </a:r>
            <a:endParaRPr lang="da-DK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E415-2E27-4E94-B7FD-B24CF8B31EC7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779-FF6E-4E43-B359-FF7FC945B8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550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 Overview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E415-2E27-4E94-B7FD-B24CF8B31EC7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779-FF6E-4E43-B359-FF7FC945B8E3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17" y="1343048"/>
            <a:ext cx="8032150" cy="551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69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Symbols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a-DK" altLang="zh-CN" sz="2400" dirty="0" smtClean="0"/>
                  <a:t> one-hot vectors of source sequence of length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da-DK" altLang="zh-CN" sz="2400" dirty="0" smtClean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a-DK" altLang="zh-CN" sz="2400" dirty="0" smtClean="0"/>
                  <a:t> one-hot vectors of target sequence of length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a-DK" altLang="zh-CN" sz="2400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a-DK" altLang="zh-CN" sz="2400" dirty="0" smtClean="0"/>
                  <a:t> padded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da-DK" altLang="zh-CN" sz="2400" dirty="0" smtClean="0"/>
                  <a:t> of length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da-DK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da-DK" altLang="zh-CN" sz="2400" dirty="0" smtClean="0"/>
                  <a:t>=&lt;eos&gt;,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+2: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da-DK" altLang="zh-CN" sz="2400" dirty="0" smtClean="0"/>
                  <a:t>=&lt;null&gt;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a-DK" altLang="zh-CN" sz="24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a-DK" altLang="zh-CN" sz="2400" dirty="0" smtClean="0"/>
                  <a:t> hidden state of encoder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e>
                    </m:acc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a-DK" altLang="zh-CN" sz="2400" dirty="0" smtClean="0"/>
                  <a:t> hidden state of decoder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a-DK" altLang="zh-CN" sz="2400" dirty="0" smtClean="0"/>
                  <a:t> output distribution over target vocab.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da-DK" altLang="zh-CN" sz="2400" dirty="0" smtClean="0"/>
                  <a:t> output distribution over source vocab.</a:t>
                </a:r>
                <a:endParaRPr lang="da-DK" altLang="zh-CN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E415-2E27-4E94-B7FD-B24CF8B31EC7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779-FF6E-4E43-B359-FF7FC945B8E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46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b="0" dirty="0" err="1" smtClean="0">
                    <a:latin typeface="Cambria Math" panose="02040503050406030204" pitchFamily="18" charset="0"/>
                  </a:rPr>
                  <a:t>EncDec</a:t>
                </a:r>
                <a:r>
                  <a:rPr lang="en-US" altLang="zh-CN" sz="2400" b="0" dirty="0" smtClean="0">
                    <a:latin typeface="Cambria Math" panose="02040503050406030204" pitchFamily="18" charset="0"/>
                  </a:rPr>
                  <a:t> attention: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  <m:sup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acc>
                            <m:accPr>
                              <m:chr m:val="⃗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𝒉</m:t>
                                  </m:r>
                                </m:e>
                                <m:sub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𝒛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da-DK" altLang="zh-CN" sz="2400" dirty="0" smtClean="0"/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altLang="zh-CN" sz="2400" b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e>
                                    <m:sub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altLang="zh-CN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zh-CN" sz="2400" b="1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1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1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altLang="zh-CN" sz="2400" dirty="0" smtClean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E415-2E27-4E94-B7FD-B24CF8B31EC7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779-FF6E-4E43-B359-FF7FC945B8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4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b="0" dirty="0" err="1" smtClean="0">
                    <a:latin typeface="Cambria Math" panose="02040503050406030204" pitchFamily="18" charset="0"/>
                  </a:rPr>
                  <a:t>EncDec</a:t>
                </a:r>
                <a:r>
                  <a:rPr lang="en-US" altLang="zh-CN" sz="2400" b="0" dirty="0" smtClean="0">
                    <a:latin typeface="Cambria Math" panose="02040503050406030204" pitchFamily="18" charset="0"/>
                  </a:rPr>
                  <a:t> with UAM (Unsupervised Alignment Module) models the following conditional probability: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̃"/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p>
                        <m:sSupPr>
                          <m:ctrlP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400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altLang="zh-CN" sz="2400" dirty="0" smtClean="0">
                    <a:latin typeface="Cambria Math" panose="02040503050406030204" pitchFamily="18" charset="0"/>
                  </a:rPr>
                  <a:t>where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altLang="zh-CN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0: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400" b="0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altLang="zh-CN" sz="240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m:rPr>
                        <m:sty m:val="p"/>
                      </m:rPr>
                      <a:rPr lang="en-US" altLang="zh-C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altLang="zh-CN" sz="2400" b="0" dirty="0" smtClean="0"/>
                  <a:t> </a:t>
                </a:r>
                <a:r>
                  <a:rPr lang="en-US" altLang="zh-CN" sz="2400" b="0" dirty="0" smtClean="0">
                    <a:solidFill>
                      <a:srgbClr val="FF0000"/>
                    </a:solidFill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  </m:t>
                    </m:r>
                    <m:acc>
                      <m:accPr>
                        <m:chr m:val="̃"/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</m:acc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</m:oMath>
                </a14:m>
                <a:endParaRPr lang="da-DK" altLang="zh-CN" sz="2400" dirty="0" smtClean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da-DK" altLang="zh-CN" sz="2400" dirty="0">
                    <a:latin typeface="Cambria Math" panose="02040503050406030204" pitchFamily="18" charset="0"/>
                  </a:rPr>
                  <a:t>Total loss:</a:t>
                </a:r>
              </a:p>
              <a:p>
                <a:pPr marL="0" indent="0" algn="ctr">
                  <a:lnSpc>
                    <a:spcPct val="120000"/>
                  </a:lnSpc>
                  <a:buNone/>
                </a:pPr>
                <a:r>
                  <a:rPr lang="en-US" altLang="zh-CN" sz="24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̃"/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den>
                    </m:f>
                    <m:sSubSup>
                      <m:sSubSupPr>
                        <m:ctrlPr>
                          <a:rPr lang="en-US" altLang="zh-CN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e>
                            </m:acc>
                            <m:r>
                              <a:rPr lang="en-US" altLang="zh-C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̃"/>
                                <m:ctrlP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da-DK" altLang="zh-CN" sz="2400" dirty="0" smtClean="0"/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da-DK" altLang="zh-CN" sz="2400" dirty="0" smtClean="0">
                  <a:solidFill>
                    <a:srgbClr val="FF0000"/>
                  </a:solidFill>
                </a:endParaRPr>
              </a:p>
              <a:p>
                <a:pPr marL="0" indent="0" algn="ctr">
                  <a:lnSpc>
                    <a:spcPct val="120000"/>
                  </a:lnSpc>
                  <a:buNone/>
                </a:pPr>
                <a:endParaRPr lang="da-DK" altLang="zh-C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E415-2E27-4E94-B7FD-B24CF8B31EC7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779-FF6E-4E43-B359-FF7FC945B8E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83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Task: </a:t>
            </a:r>
            <a:r>
              <a:rPr lang="da-DK" altLang="zh-CN" dirty="0" smtClean="0"/>
              <a:t>Headline Generation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a-DK" altLang="zh-CN" sz="2400" dirty="0" smtClean="0"/>
              <a:t>Introduced by </a:t>
            </a:r>
            <a:r>
              <a:rPr lang="da-DK" altLang="zh-CN" sz="2400" dirty="0">
                <a:solidFill>
                  <a:schemeClr val="bg1">
                    <a:lumMod val="50000"/>
                  </a:schemeClr>
                </a:solidFill>
              </a:rPr>
              <a:t>(Rush et al., 2015).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altLang="zh-CN" dirty="0" smtClean="0"/>
              <a:t>Dataset</a:t>
            </a:r>
          </a:p>
          <a:p>
            <a:pPr>
              <a:lnSpc>
                <a:spcPct val="100000"/>
              </a:lnSpc>
            </a:pPr>
            <a:r>
              <a:rPr lang="da-DK" altLang="zh-CN" sz="2400" dirty="0" smtClean="0"/>
              <a:t>is from English Gigaword corpus</a:t>
            </a:r>
          </a:p>
          <a:p>
            <a:pPr>
              <a:lnSpc>
                <a:spcPct val="100000"/>
              </a:lnSpc>
            </a:pPr>
            <a:r>
              <a:rPr lang="da-DK" altLang="zh-CN" sz="2400" dirty="0" smtClean="0"/>
              <a:t>source is the first sentence of a news article, and target is the article’s </a:t>
            </a:r>
            <a:r>
              <a:rPr lang="da-DK" altLang="zh-CN" sz="2400" dirty="0"/>
              <a:t>headline</a:t>
            </a:r>
          </a:p>
          <a:p>
            <a:pPr>
              <a:lnSpc>
                <a:spcPct val="100000"/>
              </a:lnSpc>
            </a:pPr>
            <a:r>
              <a:rPr lang="da-DK" altLang="zh-CN" sz="2400" dirty="0" smtClean="0"/>
              <a:t>has 3.8M, 200K, 400K pairs for training, validation and test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da-DK" altLang="zh-CN" dirty="0" smtClean="0"/>
              <a:t>Test set in this paper:</a:t>
            </a:r>
          </a:p>
          <a:p>
            <a:pPr>
              <a:lnSpc>
                <a:spcPct val="100000"/>
              </a:lnSpc>
            </a:pPr>
            <a:r>
              <a:rPr lang="da-DK" altLang="zh-CN" sz="2400" dirty="0" smtClean="0"/>
              <a:t>Test(Ours): randomly sampled 10K pairs</a:t>
            </a:r>
          </a:p>
          <a:p>
            <a:pPr>
              <a:lnSpc>
                <a:spcPct val="100000"/>
              </a:lnSpc>
            </a:pPr>
            <a:r>
              <a:rPr lang="da-DK" altLang="zh-CN" sz="2400" dirty="0" smtClean="0"/>
              <a:t>Test(Zhou): </a:t>
            </a:r>
            <a:r>
              <a:rPr lang="da-DK" altLang="zh-CN" sz="2400" dirty="0" smtClean="0">
                <a:solidFill>
                  <a:schemeClr val="bg1">
                    <a:lumMod val="50000"/>
                  </a:schemeClr>
                </a:solidFill>
              </a:rPr>
              <a:t>(Zhou et al., 2017)</a:t>
            </a:r>
            <a:r>
              <a:rPr lang="da-DK" altLang="zh-CN" sz="2400" dirty="0" smtClean="0"/>
              <a:t>, 2K pairs</a:t>
            </a:r>
          </a:p>
          <a:p>
            <a:pPr>
              <a:lnSpc>
                <a:spcPct val="100000"/>
              </a:lnSpc>
            </a:pPr>
            <a:r>
              <a:rPr lang="da-DK" altLang="zh-CN" sz="2400" dirty="0" smtClean="0"/>
              <a:t>MSR-ATC: </a:t>
            </a:r>
            <a:r>
              <a:rPr lang="da-DK" altLang="zh-CN" sz="2400" dirty="0" smtClean="0">
                <a:solidFill>
                  <a:schemeClr val="bg1">
                    <a:lumMod val="50000"/>
                  </a:schemeClr>
                </a:solidFill>
              </a:rPr>
              <a:t>(Toutanova et al., 2016)</a:t>
            </a:r>
            <a:r>
              <a:rPr lang="da-DK" altLang="zh-CN" sz="2400" dirty="0" smtClean="0"/>
              <a:t>, ~26K pairs, created manually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E415-2E27-4E94-B7FD-B24CF8B31EC7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779-FF6E-4E43-B359-FF7FC945B8E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2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Experiment Details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E415-2E27-4E94-B7FD-B24CF8B31EC7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779-FF6E-4E43-B359-FF7FC945B8E3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54" y="1453295"/>
            <a:ext cx="5453893" cy="5140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14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Experiment Details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9E415-2E27-4E94-B7FD-B24CF8B31EC7}" type="datetime1">
              <a:rPr lang="zh-CN" altLang="en-US" smtClean="0"/>
              <a:t>2019/7/17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1D779-FF6E-4E43-B359-FF7FC945B8E3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a-DK" altLang="zh-CN" dirty="0" smtClean="0"/>
              <a:t>Vocabulary</a:t>
            </a:r>
            <a:r>
              <a:rPr lang="da-DK" altLang="zh-CN" sz="2400" dirty="0" smtClean="0"/>
              <a:t>:</a:t>
            </a:r>
          </a:p>
          <a:p>
            <a:pPr>
              <a:lnSpc>
                <a:spcPct val="100000"/>
              </a:lnSpc>
            </a:pPr>
            <a:r>
              <a:rPr lang="da-DK" altLang="zh-CN" sz="2400" dirty="0" smtClean="0"/>
              <a:t>Constructed using BPE (Byte Pair Encoding, Sennrich et al., 2016), and the number of BPE merge operations is 5000.</a:t>
            </a:r>
          </a:p>
          <a:p>
            <a:pPr marL="0" indent="0">
              <a:lnSpc>
                <a:spcPct val="100000"/>
              </a:lnSpc>
              <a:buNone/>
            </a:pPr>
            <a:endParaRPr lang="da-DK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da-DK" altLang="zh-CN" dirty="0" smtClean="0"/>
              <a:t>Models:</a:t>
            </a:r>
          </a:p>
          <a:p>
            <a:pPr>
              <a:lnSpc>
                <a:spcPct val="100000"/>
              </a:lnSpc>
            </a:pPr>
            <a:r>
              <a:rPr lang="da-DK" altLang="zh-CN" sz="2400" dirty="0" smtClean="0"/>
              <a:t>SEASS: 		</a:t>
            </a:r>
            <a:r>
              <a:rPr lang="da-DK" altLang="zh-CN" sz="2400" dirty="0" smtClean="0">
                <a:solidFill>
                  <a:schemeClr val="bg1">
                    <a:lumMod val="50000"/>
                  </a:schemeClr>
                </a:solidFill>
              </a:rPr>
              <a:t>(Zhou et al., 2017)</a:t>
            </a:r>
          </a:p>
          <a:p>
            <a:pPr>
              <a:lnSpc>
                <a:spcPct val="100000"/>
              </a:lnSpc>
            </a:pPr>
            <a:r>
              <a:rPr lang="da-DK" altLang="zh-CN" sz="2400" dirty="0" smtClean="0"/>
              <a:t>EncDec+sGate: 	SEASS reimplemented by this paper</a:t>
            </a:r>
          </a:p>
          <a:p>
            <a:pPr>
              <a:lnSpc>
                <a:spcPct val="100000"/>
              </a:lnSpc>
            </a:pPr>
            <a:r>
              <a:rPr lang="da-DK" altLang="zh-CN" sz="2400" dirty="0" smtClean="0"/>
              <a:t>EncDec+sGate+UAM: proposed model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5" y="6124575"/>
            <a:ext cx="3152775" cy="7334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5637" y="5371307"/>
            <a:ext cx="1123950" cy="8953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991225" y="5371307"/>
            <a:ext cx="3152775" cy="14866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1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</TotalTime>
  <Words>413</Words>
  <Application>Microsoft Office PowerPoint</Application>
  <PresentationFormat>全屏显示(4:3)</PresentationFormat>
  <Paragraphs>94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  <vt:lpstr>Introduction</vt:lpstr>
      <vt:lpstr>Model Overview</vt:lpstr>
      <vt:lpstr>Symbols</vt:lpstr>
      <vt:lpstr>Model</vt:lpstr>
      <vt:lpstr>Model</vt:lpstr>
      <vt:lpstr>Task: Headline Generation</vt:lpstr>
      <vt:lpstr>Experiment Details</vt:lpstr>
      <vt:lpstr>Experiment Details</vt:lpstr>
      <vt:lpstr>Experiment Results</vt:lpstr>
      <vt:lpstr>Experiment Results</vt:lpstr>
      <vt:lpstr>Visualization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庆涛</dc:creator>
  <cp:lastModifiedBy>李 庆涛</cp:lastModifiedBy>
  <cp:revision>31</cp:revision>
  <dcterms:created xsi:type="dcterms:W3CDTF">2019-07-16T06:46:12Z</dcterms:created>
  <dcterms:modified xsi:type="dcterms:W3CDTF">2019-07-17T02:23:16Z</dcterms:modified>
</cp:coreProperties>
</file>