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CE35C-C1F1-4F9B-A1C5-8AE60ADF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1DD8E9-B4FE-402F-8B2B-A1EF9B8A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CB030-5173-44FA-A508-3DCB87A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54176-8854-47C7-BD3F-D23F8EFF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C5672-9AE5-40BF-907B-82BF1196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3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5083-03E7-4E03-B1C7-5F65F84E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1B1B85-756D-4650-92F5-6B79A7204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1D2F2-5F7A-4D86-85B8-3EB2DE910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78728-0D65-4EB1-A242-EDCB5987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07F42-9EA5-4CA8-BCCD-31349928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3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2DE09-6201-4844-AC5E-E9976E31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DBBD36-B306-4131-BDC4-02463C38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484DE2-8107-4835-9DF3-0F229D40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1345C-7B84-44EB-94C1-0AD1443D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B0046-FDA4-4809-9545-A93D3AD3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2F411-3F54-4ED6-AAC5-503C6466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FBDCB-A613-42E6-889A-CA140B7C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EDEAA-0A1B-43F0-A023-2BED8C7E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48873-A343-473D-9E03-40010312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EDF5B-B32B-45BC-87FB-69404796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8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36E94-91BA-4C0E-BD71-DD7980AD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BEED3-A17E-48BB-BF14-CDA8EDAD9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EF747-5AA8-48C1-A2CC-9476DBA1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7195B-5454-4DB1-8B4B-EEB2330F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ED316-E163-4125-AB6E-63138308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8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2C416-4A7D-4D41-9303-0F31C30D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8A2BD-4CBF-4ADF-9D04-F5E784EB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6397E-C46B-4D52-AD97-54CCD930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056D21-7A78-4468-B5F0-2F6BCDCA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2876BC-AC8A-4988-A742-F8E709F8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C06F4-9F66-4476-86EA-814568B3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9544E-27E8-4E25-A4BB-E376D067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653E8-965A-4AE1-8BEA-C4F3642AF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6A7D6B-08F2-41B0-80ED-02087FA4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B51BD-C6F4-45FE-83CA-4CBBCDCB7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8862B5-5FB3-4342-83B5-F1E510FF4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1E4446-EEAE-40ED-B60F-1ED57A16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701E04-F580-4E8F-8888-1B3EE916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A356FE-5D0B-4A4D-8FC7-C1425EB0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5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9BF41-E4D0-4E7E-835A-D26098BD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9C307-284C-43FB-BD9E-17F7CF66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6A127-479B-433E-8666-0C956C75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617CB0-3E3C-43B0-9F56-D91AE6A5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1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BB383-9B18-4675-AB64-B788A636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6FFAD-1910-4216-B127-72C98841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7E585A-F1D4-46D3-A905-B5220E6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0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F644-C139-49B3-B0CF-BDF76CC8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C1C0F-427D-46E8-9052-6EF61374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C34111-B27C-4473-961A-E229549BC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94C2D-0681-41C9-846F-31954AD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058AA-D20C-45C4-9AAB-F2260C86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00265-FF3C-4DBA-978B-EB8C778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A774-D5C4-4745-B8A9-C5AF91BA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F1294-974A-4F6C-99FD-D032F35F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BCACB-FE8D-4584-9CF2-DFE2F0CC7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23D6B-8F0E-4034-A2FE-602A911C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A612C2-38B6-448A-9B19-F9D67462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DC3AC5-7343-46F8-957D-2F8B61C0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0EA087-CBE4-4D9D-97B4-CAA1BD51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4DE17D-0F6A-470D-A906-835DEE76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D6A4D-7D10-464E-961B-373BFD06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25806-65B2-4AB9-888D-F20278F0B8D3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CD910-082E-41F3-BE63-482F66AD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15616-CE18-4171-9DC2-72D053D8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A867-33D7-4483-94D4-AC8614026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63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86AC8-C70C-4227-A0F3-F4E4D5AC6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Adversarial Examples</a:t>
            </a:r>
            <a:br>
              <a:rPr lang="en-US" altLang="zh-CN" dirty="0"/>
            </a:br>
            <a:r>
              <a:rPr lang="en-US" altLang="zh-CN" dirty="0"/>
              <a:t>for Neural Machine Translation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62E9BD-894F-4D55-A150-CDAB429AF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2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FB60D-BC69-4C4E-B3D5-5802C61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8A526-1E50-4BF9-AF5A-956D66665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Robust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𝑟𝑜𝑏𝑢𝑠𝑡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𝑚𝑡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Final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𝑟𝑜𝑏𝑢𝑠𝑡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Word embeddings are shared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like wise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F8A526-1E50-4BF9-AF5A-956D66665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2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991A8-62E7-4F54-97C9-2C0EDE65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Training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5375E-C237-4B82-9E0E-7329C8BB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293237-7E43-438B-A4E3-4DF75BC1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43" y="1690688"/>
            <a:ext cx="5932714" cy="48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8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6C37E-B48D-461F-9743-D6219D5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7156F-9028-4928-8143-CF2A565D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Chinese-English translation</a:t>
            </a:r>
          </a:p>
          <a:p>
            <a:pPr lvl="1"/>
            <a:r>
              <a:rPr lang="en-US" altLang="zh-CN" dirty="0"/>
              <a:t>Training set – LDC corpus (1.2M sentence pairs)</a:t>
            </a:r>
          </a:p>
          <a:p>
            <a:pPr lvl="1"/>
            <a:r>
              <a:rPr lang="en-US" altLang="zh-CN" dirty="0"/>
              <a:t>Validation set – NIST 2006</a:t>
            </a:r>
          </a:p>
          <a:p>
            <a:pPr lvl="1"/>
            <a:r>
              <a:rPr lang="en-US" altLang="zh-CN" dirty="0"/>
              <a:t>Test set – NIST 2002, 2003, 2004, 2005, 2008</a:t>
            </a:r>
          </a:p>
          <a:p>
            <a:r>
              <a:rPr lang="en-US" altLang="zh-CN" dirty="0"/>
              <a:t>English-German translation</a:t>
            </a:r>
          </a:p>
          <a:p>
            <a:pPr lvl="1"/>
            <a:r>
              <a:rPr lang="en-US" altLang="zh-CN" dirty="0"/>
              <a:t>Training set – WMT’14 corpus (4.5M sentence pairs)</a:t>
            </a:r>
          </a:p>
          <a:p>
            <a:pPr lvl="1"/>
            <a:r>
              <a:rPr lang="en-US" altLang="zh-CN" dirty="0"/>
              <a:t>Validation set – newstest2013</a:t>
            </a:r>
          </a:p>
          <a:p>
            <a:pPr lvl="1"/>
            <a:r>
              <a:rPr lang="en-US" altLang="zh-CN" dirty="0"/>
              <a:t>Validation set – newstest2014</a:t>
            </a:r>
          </a:p>
          <a:p>
            <a:r>
              <a:rPr lang="en-US" altLang="zh-CN" dirty="0"/>
              <a:t>Source and target sentences are BPE tokenized.</a:t>
            </a:r>
          </a:p>
          <a:p>
            <a:r>
              <a:rPr lang="en-US" altLang="zh-CN" dirty="0"/>
              <a:t>Victim model – left2right and right2left transformers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21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FDBA-3DA0-45BF-9344-F20F9017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4D17A-D11E-4E6D-AA93-7727958A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D8743E-6505-4FD7-B144-1A4A1FE3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825625"/>
            <a:ext cx="1000125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5862B-16F2-48BD-804D-D8D9E15F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AC6B-49C5-45F5-865A-0054C137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AA1495-A68F-4E9D-8581-C97F3FDF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10125" cy="2638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C07356-ECE0-446D-B218-F30F4807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94" y="757238"/>
            <a:ext cx="4953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760B9-4BCE-43D2-BF66-7D76256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112A-E1E2-4F9D-9D2C-42721E12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4830A3-5D12-418B-AD8A-011F6310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2048669"/>
            <a:ext cx="100869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0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F5FA1-817E-42AC-83DA-E2E39583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13A96-6007-4871-8DB1-7D2002C0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9BF0AE-6435-4B27-BFC8-9C70368D95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283"/>
          <a:stretch/>
        </p:blipFill>
        <p:spPr>
          <a:xfrm>
            <a:off x="838198" y="2100489"/>
            <a:ext cx="4829175" cy="3203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1884A4-B42B-4C35-A10C-6ACED4048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329"/>
          <a:stretch/>
        </p:blipFill>
        <p:spPr>
          <a:xfrm>
            <a:off x="6524627" y="2100489"/>
            <a:ext cx="4829175" cy="2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2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C6125-0E23-4E2E-BEEE-A3A6ECAE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4478F-4505-4294-A230-9015FAC8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EED01500-7853-47D9-A96E-7319729AC12F}"/>
              </a:ext>
            </a:extLst>
          </p:cNvPr>
          <p:cNvSpPr/>
          <p:nvPr/>
        </p:nvSpPr>
        <p:spPr>
          <a:xfrm>
            <a:off x="4495800" y="2401094"/>
            <a:ext cx="3200400" cy="3200400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1CB8E-ED71-488C-B5C1-BA95D310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3DF0B-038F-4D81-A527-BE9BDEF0F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</a:p>
          <a:p>
            <a:r>
              <a:rPr lang="en-US" altLang="zh-CN" dirty="0"/>
              <a:t>Adversarial attack &amp; adversarial training</a:t>
            </a:r>
          </a:p>
          <a:p>
            <a:r>
              <a:rPr lang="en-US" altLang="zh-CN" dirty="0" err="1"/>
              <a:t>AdvGen</a:t>
            </a:r>
            <a:r>
              <a:rPr lang="en-US" altLang="zh-CN" dirty="0"/>
              <a:t> algorithm</a:t>
            </a:r>
          </a:p>
          <a:p>
            <a:pPr lvl="1"/>
            <a:r>
              <a:rPr lang="en-US" altLang="zh-CN" dirty="0"/>
              <a:t>Attack</a:t>
            </a:r>
          </a:p>
          <a:p>
            <a:pPr lvl="1"/>
            <a:r>
              <a:rPr lang="en-US" altLang="zh-CN" dirty="0"/>
              <a:t>Defense</a:t>
            </a:r>
          </a:p>
          <a:p>
            <a:r>
              <a:rPr lang="en-US" altLang="zh-CN" dirty="0"/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210793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B861-60B6-42AC-9394-33EBB384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99CB2-3B46-42DB-8D59-5EEF15E5B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Once more... What is adversarial examples...?</a:t>
                </a:r>
              </a:p>
              <a:p>
                <a:r>
                  <a:rPr lang="en-US" altLang="zh-CN" dirty="0"/>
                  <a:t>Deep model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aims to model the real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Input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Output – The prediction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. The ground truth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Goal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dirty="0"/>
                  <a:t> is the parameters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is the loss.</a:t>
                </a:r>
              </a:p>
              <a:p>
                <a:r>
                  <a:rPr lang="en-US" altLang="zh-CN" dirty="0"/>
                  <a:t>Adversarial example –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very similar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yet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quite different.</a:t>
                </a:r>
              </a:p>
              <a:p>
                <a:pPr lvl="1"/>
                <a:r>
                  <a:rPr lang="en-US" altLang="zh-CN" dirty="0"/>
                  <a:t>Perturbation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zh-CN" dirty="0"/>
                  <a:t> is the distance,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the threshold. The differences are imperceptible to human beings.</a:t>
                </a:r>
              </a:p>
              <a:p>
                <a:pPr lvl="1"/>
                <a:r>
                  <a:rPr lang="en-US" altLang="zh-CN" dirty="0"/>
                  <a:t>Distortion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D99CB2-3B46-42DB-8D59-5EEF15E5B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32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DB0E6-5AC2-4D36-A25C-354EB741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Attack &amp;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08624-6342-46D4-8C3B-88FDA2491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Adversarial example generation</a:t>
                </a:r>
              </a:p>
              <a:p>
                <a:pPr lvl="1"/>
                <a:r>
                  <a:rPr lang="en-US" altLang="zh-CN" dirty="0"/>
                  <a:t>Optimization problem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Sampling problem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Adversarial training</a:t>
                </a:r>
              </a:p>
              <a:p>
                <a:pPr lvl="1"/>
                <a:r>
                  <a:rPr lang="en-US" altLang="zh-CN" dirty="0"/>
                  <a:t>Generate adversarial examples from the training set.</a:t>
                </a:r>
              </a:p>
              <a:p>
                <a:pPr lvl="1"/>
                <a:r>
                  <a:rPr lang="en-US" altLang="zh-CN" dirty="0"/>
                  <a:t>Update the dataset with the adversarial examples included.</a:t>
                </a:r>
              </a:p>
              <a:p>
                <a:pPr lvl="1"/>
                <a:r>
                  <a:rPr lang="en-US" altLang="zh-CN" dirty="0"/>
                  <a:t>Train the victim model with identical hyper-parameters from scratch.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208624-6342-46D4-8C3B-88FDA2491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DB13-CDF5-4F95-B18E-42610170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NMT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CF9250-DA92-4E93-A7FC-4309F98C4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Training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Encoder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 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𝑠𝑜𝑠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𝑐𝑙𝑒𝑎𝑛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CF9250-DA92-4E93-A7FC-4309F98C4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1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5BC46-859F-4177-8F2A-1B19B4EC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AdvGen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9EDF0-F893-439C-9A7F-7E1218D6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52B2D2-B48C-4F69-8FD0-F77FED0D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9937"/>
            <a:ext cx="10515600" cy="226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8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42376-61D2-48B2-B4CF-C5BE965B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with Adversarial Source Input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1940B2-6A3F-4A7E-BDB4-16FB47185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Parallel sentence pair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Adversarial example set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Optimization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𝑚𝑡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Word replacement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Candidate word 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𝑛𝑚𝑎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Likelihood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1940B2-6A3F-4A7E-BDB4-16FB47185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48628-6582-4036-977F-99E3ED6A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Attack with Adversarial Source Input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7DF4-8EB4-4D75-9EFA-42DF56E30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EEDFD-F6AF-4E8B-A6A2-73A31568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2" y="1825625"/>
            <a:ext cx="5731328" cy="17790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04069E-3C42-4D47-A0A9-22DF60B20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2" y="1825625"/>
            <a:ext cx="5731327" cy="506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5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0CD8D-224D-4547-8986-2917268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Defense with Adversarial Target Inputs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2206F-2686-49A4-9086-27152A6B4C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Generate adversarial target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𝐴𝑑𝑣𝐺𝑒𝑛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𝑡𝑟𝑔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Likelihood of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word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𝑡𝑟𝑔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Position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⋯,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2206F-2686-49A4-9086-27152A6B4C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48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469</Words>
  <Application>Microsoft Office PowerPoint</Application>
  <PresentationFormat>宽屏</PresentationFormat>
  <Paragraphs>79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Adversarial Examples for Neural Machine Translation</vt:lpstr>
      <vt:lpstr>Overview</vt:lpstr>
      <vt:lpstr>Adversarial Examples</vt:lpstr>
      <vt:lpstr>Adversarial Attack &amp; Training</vt:lpstr>
      <vt:lpstr>NMT Model</vt:lpstr>
      <vt:lpstr>AdvGen</vt:lpstr>
      <vt:lpstr>Attack with Adversarial Source Input</vt:lpstr>
      <vt:lpstr>Attack with Adversarial Source Input (2)</vt:lpstr>
      <vt:lpstr>Defense with Adversarial Target Inputs</vt:lpstr>
      <vt:lpstr>Adversarial Training</vt:lpstr>
      <vt:lpstr>Adversarial Training (2)</vt:lpstr>
      <vt:lpstr>Experimental Setups</vt:lpstr>
      <vt:lpstr>Experimental Results</vt:lpstr>
      <vt:lpstr>Experimental Results (2)</vt:lpstr>
      <vt:lpstr>Experimental Results (3)</vt:lpstr>
      <vt:lpstr>Experimental Results (4)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Examples for Neural Machine Translation</dc:title>
  <dc:creator>635615042@qq.com</dc:creator>
  <cp:lastModifiedBy>635615042@qq.com</cp:lastModifiedBy>
  <cp:revision>18</cp:revision>
  <dcterms:created xsi:type="dcterms:W3CDTF">2019-08-10T06:48:02Z</dcterms:created>
  <dcterms:modified xsi:type="dcterms:W3CDTF">2019-08-13T10:30:59Z</dcterms:modified>
</cp:coreProperties>
</file>