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6" r:id="rId13"/>
    <p:sldId id="277" r:id="rId14"/>
    <p:sldId id="278" r:id="rId15"/>
    <p:sldId id="275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58E31-FC43-4264-9283-A68761EB3D2B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50A2-5545-407E-980A-8F25A0E44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81CE4-CAE9-485F-9A8C-3DC16B2F7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56FF77-CCD1-44DF-8A3B-04CD32803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6CB35-BB4B-4DF9-9F03-68F93B2C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AF8B8-05F7-41E8-A276-9AFF3B7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14BE0-B1B8-4083-A8C5-CE2018A6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3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7DDC-2678-42E2-B804-A5D95D26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B290B-75C5-4BAD-8BB2-556F9E36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C2E39-06B3-4867-9DF5-DCB42C0F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71507-CA9B-4A16-B0EE-3F08BB9B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BC428-8421-42F9-A828-5D2F6719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7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5C956D-8990-42D7-A46F-90F57F4F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E2A10-0228-4AE8-90F3-B7C3711D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42800-EEA8-49E3-9C58-C4A0F7E8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F7322-E1A3-45C6-910C-F4260149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5CC75-7936-45C9-87FB-FEFC791E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80818-E970-40AE-8580-1F8A895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7AB0F-8E42-479A-8EAB-102D16A7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9EC0A-B405-421C-B0B7-08272EA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18FEE-A842-4783-A174-0C3075AE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22B5A-F9C7-4B77-A37D-23B3BE3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D788-5B17-4219-A86D-3FA23F35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AF01E-177D-4C12-8AD6-DD1AF828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D6311-6118-4CEB-B281-904A73DF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C95CC-8919-4C57-8E89-98C12668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60F4C-6978-461A-B168-60575564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A7A61-5E8F-4B0A-B666-FAD8646B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BACCE-7B6A-4D2E-9577-1F2691BFB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D1203-C15A-4990-8D10-A9AC69734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BF5F1-4FB3-4B32-A8A1-3295C2A5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6C001-3796-461C-BF13-CC4008AC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AAD92-83D6-4A78-ACDA-91E8EF07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0D165-3C95-4536-AA6C-ABF075B0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87681-DB08-4E4F-887C-CF623F7C5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EC6C6-483D-4B2E-A98A-AE194A1B3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687650-BE53-4474-AAC9-9C5028C92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A26742-CE52-40B1-8A58-9FBCE415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0EACFD-53B1-4884-996B-EF641E1C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0C1F5-CF0C-48D5-ABB2-5F5B39A5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393722-8953-4A66-8AD0-F1B10283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9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D46B4-6A42-404A-9261-D5AE1633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5AF527-E383-4D23-BE63-32BC3990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67AB3-BAAC-4DD4-AE66-BAE0CFB1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7AC2C9-97C1-406C-8EAC-2060E83D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77938D-B7CF-488C-A8FA-19D8D98A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BC6A8-ED26-43D7-9EC2-409A8721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C33D19-0703-421F-B7D3-6015346C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6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B9978-425D-4EEF-AA6B-F377DA52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70EB1-6DF5-4AE3-8123-461E8280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6E7EA-301A-45CB-979C-04C6820D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10F40-B468-48C3-83B8-6F969A86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5AA9F-A7FE-4CB7-9D8B-4BBF6FCA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6214B-3568-4801-B3BD-EB637D6B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0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D477A-065A-4E2F-91AB-FAD759D8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88C831-7984-4392-A72C-067715A39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33825-65BB-417A-997F-B88CED1A1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1C086-91A2-444E-80DB-C5EBC58E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B16F-76AB-4C9D-86DE-996A608C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47FE2-E1E0-44EA-8DA0-D21B349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9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D89DAD-9651-4B51-A5E4-AB1CBBD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404A4-A0CD-4C1F-A562-44AE039D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2341-16BB-4FD6-B350-70A470AF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138B2-A45B-4ABD-907E-5159BB67B8A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8F6CC-8A1F-4FC7-9094-B884EC5F0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147BF-94DD-4E95-B935-627F7F840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0475-80D3-4837-8800-AC7298DC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0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15EE-EB83-4087-9C2B-F0CC0AB4C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/>
              <a:t>Verified Robustness of Deep Learning Models</a:t>
            </a:r>
            <a:endParaRPr lang="zh-CN" altLang="en-US" sz="5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9BBFA-25F2-4DEA-88AF-F367BFF27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</a:t>
            </a:r>
            <a:r>
              <a:rPr lang="zh-CN" altLang="en-US" dirty="0"/>
              <a:t>张煌昭</a:t>
            </a:r>
            <a:endParaRPr lang="en-US" altLang="zh-CN" dirty="0"/>
          </a:p>
          <a:p>
            <a:r>
              <a:rPr lang="en-US" altLang="zh-CN" dirty="0"/>
              <a:t>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43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5E16E-52CB-4A03-A698-06D45904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88345D-E07A-4764-B3A0-D10B71825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Neural network model.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dirty="0"/>
                  <a:t>Specification – Given a normal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dirty="0"/>
                  <a:t>Half-space constraints on the logits.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≤0, ∀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dirty="0"/>
                  <a:t>Verification as optimization.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88345D-E07A-4764-B3A0-D10B71825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9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9BC8E-8BF6-4F83-88DC-B2D985D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E8913-7ECB-4B57-BB70-3C15DBBD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Modelling perturbation via simplices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 – synonym flips up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words, or char flips up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chars.</a:t>
                </a:r>
              </a:p>
              <a:p>
                <a:pPr lvl="1"/>
                <a:r>
                  <a:rPr lang="en-US" altLang="zh-CN" dirty="0"/>
                  <a:t>Input bound relaxation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⊆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Norm ball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, Unacceptable!</a:t>
                </a:r>
              </a:p>
              <a:p>
                <a:pPr lvl="1"/>
                <a:r>
                  <a:rPr lang="en-US" altLang="zh-CN" dirty="0"/>
                  <a:t>Tight over-approximation – a simplex in embedding space.</a:t>
                </a:r>
              </a:p>
              <a:p>
                <a:pPr lvl="2"/>
                <a:r>
                  <a:rPr lang="en-US" altLang="zh-CN" dirty="0"/>
                  <a:t>Simplex – A k-simplex is the convex hull of k + 1 vertices.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E8913-7ECB-4B57-BB70-3C15DBBD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4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9BC8E-8BF6-4F83-88DC-B2D985D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E8913-7ECB-4B57-BB70-3C15DBBD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Modelling perturbation via simplices (2)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 – All sentences with a single substitution.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 – Convex hull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zh-CN" dirty="0"/>
                  <a:t> – Dilating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scaling it up by a factor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=0,1,⋯,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E8913-7ECB-4B57-BB70-3C15DBBD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74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9BC8E-8BF6-4F83-88DC-B2D985D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E8913-7ECB-4B57-BB70-3C15DBBD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Interval Bound Propagation</a:t>
                </a:r>
              </a:p>
              <a:p>
                <a:pPr lvl="1"/>
                <a:r>
                  <a:rPr lang="en-US" altLang="zh-CN" dirty="0"/>
                  <a:t>First layer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=0,⋯,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=0,⋯,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Subsequent layer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Final upper bound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  <m:t>𝑡𝑟𝑢𝑒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600" dirty="0"/>
              </a:p>
              <a:p>
                <a:pPr lvl="1"/>
                <a:r>
                  <a:rPr lang="en-US" altLang="zh-CN" dirty="0"/>
                  <a:t>This can be solved in closed form quickly for affine layers and monotonic activation functions.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E8913-7ECB-4B57-BB70-3C15DBBD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860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9BC8E-8BF6-4F83-88DC-B2D985D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E8913-7ECB-4B57-BB70-3C15DBBD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Verifiable training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Training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Standard loss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Empirical setting – Starting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and linearly decreasing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E8913-7ECB-4B57-BB70-3C15DBBD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2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1490A-C808-44DE-9D2A-570689E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74C175-C98F-4B89-A406-C94990772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Baselines</a:t>
                </a:r>
              </a:p>
              <a:p>
                <a:pPr lvl="1"/>
                <a:r>
                  <a:rPr lang="en-US" altLang="zh-CN" dirty="0"/>
                  <a:t>Adversarial training – </a:t>
                </a:r>
                <a:r>
                  <a:rPr lang="en-US" altLang="zh-CN" dirty="0" err="1"/>
                  <a:t>HotFlip</a:t>
                </a:r>
                <a:r>
                  <a:rPr lang="en-US" altLang="zh-CN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Data augmentation training – Random sample valid perturbations.</a:t>
                </a:r>
              </a:p>
              <a:p>
                <a:pPr lvl="1"/>
                <a:r>
                  <a:rPr lang="en-US" altLang="zh-CN" dirty="0"/>
                  <a:t>Normal training</a:t>
                </a:r>
                <a:endParaRPr lang="zh-CN" altLang="en-US" dirty="0"/>
              </a:p>
              <a:p>
                <a:r>
                  <a:rPr lang="en-US" altLang="zh-CN" dirty="0"/>
                  <a:t>Datasets</a:t>
                </a:r>
              </a:p>
              <a:p>
                <a:pPr lvl="1"/>
                <a:r>
                  <a:rPr lang="en-US" altLang="zh-CN" dirty="0"/>
                  <a:t>SST – Binary sentimental classification.</a:t>
                </a:r>
              </a:p>
              <a:p>
                <a:pPr lvl="1"/>
                <a:r>
                  <a:rPr lang="en-US" altLang="zh-CN" dirty="0"/>
                  <a:t>AG News – News topic classification with 4 classes.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74C175-C98F-4B89-A406-C94990772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89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1490A-C808-44DE-9D2A-570689E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4C175-C98F-4B89-A406-C9499077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Classifiers &amp; substitutions</a:t>
            </a:r>
          </a:p>
          <a:p>
            <a:pPr lvl="1"/>
            <a:r>
              <a:rPr lang="en-US" altLang="zh-CN" dirty="0"/>
              <a:t>Word-level and char-level CNNs.</a:t>
            </a:r>
          </a:p>
          <a:p>
            <a:pPr lvl="1"/>
            <a:r>
              <a:rPr lang="en-US" altLang="zh-CN" dirty="0"/>
              <a:t>Word-level – Constructing synonym pairs on the PPDB database.</a:t>
            </a:r>
          </a:p>
          <a:p>
            <a:pPr lvl="1"/>
            <a:r>
              <a:rPr lang="en-US" altLang="zh-CN" dirty="0"/>
              <a:t>Char-level – Applying synthetic keyboard typos.</a:t>
            </a:r>
            <a:endParaRPr lang="zh-CN" altLang="en-US" dirty="0"/>
          </a:p>
          <a:p>
            <a:r>
              <a:rPr lang="en-US" altLang="zh-CN" dirty="0"/>
              <a:t>Evaluation metrics</a:t>
            </a:r>
          </a:p>
          <a:p>
            <a:pPr lvl="1"/>
            <a:r>
              <a:rPr lang="en-US" altLang="zh-CN" dirty="0"/>
              <a:t>Acc. – Test set accuracy.</a:t>
            </a:r>
          </a:p>
          <a:p>
            <a:pPr lvl="1"/>
            <a:r>
              <a:rPr lang="en-US" altLang="zh-CN" dirty="0"/>
              <a:t>Adv. Acc. – Accuracy against </a:t>
            </a:r>
            <a:r>
              <a:rPr lang="en-US" altLang="zh-CN" dirty="0" err="1"/>
              <a:t>HotFlip</a:t>
            </a:r>
            <a:r>
              <a:rPr lang="en-US" altLang="zh-CN" dirty="0"/>
              <a:t> adversarial attack.</a:t>
            </a:r>
          </a:p>
          <a:p>
            <a:pPr lvl="1"/>
            <a:r>
              <a:rPr lang="en-US" altLang="zh-CN" dirty="0"/>
              <a:t>IBP-verified – The test sample ratio that IBP can verify that the specification is not violated.</a:t>
            </a:r>
          </a:p>
          <a:p>
            <a:pPr lvl="1"/>
            <a:r>
              <a:rPr lang="en-US" altLang="zh-CN" dirty="0"/>
              <a:t>Oracle – Exhaustively verified accuracy by testing all possible perturbations.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497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1490A-C808-44DE-9D2A-570689E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4C175-C98F-4B89-A406-C9499077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77B23D-66E6-42D0-9185-1B6C1E25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400"/>
            <a:ext cx="10515600" cy="25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1490A-C808-44DE-9D2A-570689E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4C175-C98F-4B89-A406-C9499077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9FF64-BD2D-4BCE-833A-7AF0B0F4B4D9}"/>
              </a:ext>
            </a:extLst>
          </p:cNvPr>
          <p:cNvGrpSpPr/>
          <p:nvPr/>
        </p:nvGrpSpPr>
        <p:grpSpPr>
          <a:xfrm>
            <a:off x="66039" y="2352921"/>
            <a:ext cx="12059921" cy="3301912"/>
            <a:chOff x="132079" y="2413881"/>
            <a:chExt cx="12059921" cy="33019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B027C9-8B6E-4621-B352-51D773A7C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000"/>
            <a:stretch/>
          </p:blipFill>
          <p:spPr>
            <a:xfrm>
              <a:off x="132079" y="2413881"/>
              <a:ext cx="5963920" cy="330191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58F117C-F068-4059-889A-2D6E88C79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6228080" y="2413881"/>
              <a:ext cx="5963920" cy="33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24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1490A-C808-44DE-9D2A-570689E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(5)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4C175-C98F-4B89-A406-C9499077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ADBE0-D020-4872-ABEE-3D709C5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3605"/>
            <a:ext cx="5257800" cy="27753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3D3B32-6937-4CE0-AD57-81E9305F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40" y="575870"/>
            <a:ext cx="5257800" cy="57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0DF12-DDDF-4CD4-95C0-0458281F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772D4-8FBC-4EDC-B73C-C2C38138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Robustness</a:t>
            </a:r>
          </a:p>
          <a:p>
            <a:pPr lvl="1"/>
            <a:r>
              <a:rPr lang="en-US" altLang="zh-CN" dirty="0"/>
              <a:t>Adversarial attack &amp; training</a:t>
            </a:r>
          </a:p>
          <a:p>
            <a:pPr lvl="1"/>
            <a:r>
              <a:rPr lang="en-US" altLang="zh-CN" dirty="0"/>
              <a:t>Bounding techniques</a:t>
            </a:r>
          </a:p>
          <a:p>
            <a:pPr lvl="1"/>
            <a:r>
              <a:rPr lang="en-US" altLang="zh-CN" dirty="0"/>
              <a:t>Verified robustness</a:t>
            </a:r>
          </a:p>
          <a:p>
            <a:r>
              <a:rPr lang="en-US" altLang="zh-CN" dirty="0"/>
              <a:t>Modeling sequence perturbations</a:t>
            </a:r>
          </a:p>
          <a:p>
            <a:pPr lvl="1"/>
            <a:r>
              <a:rPr lang="en-US" altLang="zh-CN" dirty="0"/>
              <a:t>Simplex perturbation</a:t>
            </a:r>
          </a:p>
          <a:p>
            <a:pPr lvl="1"/>
            <a:r>
              <a:rPr lang="en-US" altLang="zh-CN" dirty="0"/>
              <a:t>Interval bound propagation for symbol substitution</a:t>
            </a:r>
          </a:p>
          <a:p>
            <a:r>
              <a:rPr lang="en-US" altLang="zh-CN" dirty="0"/>
              <a:t>Experiments</a:t>
            </a:r>
          </a:p>
          <a:p>
            <a:pPr lvl="1"/>
            <a:r>
              <a:rPr lang="en-US" altLang="zh-CN" dirty="0"/>
              <a:t>Setups</a:t>
            </a:r>
          </a:p>
          <a:p>
            <a:pPr lvl="1"/>
            <a:r>
              <a:rPr lang="en-US" altLang="zh-CN" dirty="0"/>
              <a:t>Results</a:t>
            </a:r>
          </a:p>
          <a:p>
            <a:r>
              <a:rPr lang="en-US" altLang="zh-CN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204067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E527-8181-4AE4-A087-95C40C2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D008F-D908-4112-A87C-36C6CFB3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E489B1E4-B699-40AF-9000-A21F605B3135}"/>
              </a:ext>
            </a:extLst>
          </p:cNvPr>
          <p:cNvSpPr/>
          <p:nvPr/>
        </p:nvSpPr>
        <p:spPr>
          <a:xfrm>
            <a:off x="4653280" y="2558574"/>
            <a:ext cx="2885440" cy="2885440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F179-949A-483A-8046-9A7D274C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87BDA7-552B-4A21-8CA6-19A1EC995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Goal – The model gives the same/similar outputs when the inputs are slightly perturbed.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Minimax formulation.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87BDA7-552B-4A21-8CA6-19A1EC995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06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F179-949A-483A-8046-9A7D274C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87BDA7-552B-4A21-8CA6-19A1EC995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Inner max – adversarial “attack”.</a:t>
                </a:r>
              </a:p>
              <a:p>
                <a:pPr lvl="1"/>
                <a:r>
                  <a:rPr lang="en-US" altLang="zh-CN" dirty="0"/>
                  <a:t>Lower bound – adversarial example.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𝑡𝑔𝑡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Exact solution – combinatorial optimization.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𝑡𝑔𝑡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:pPr lvl="1"/>
                <a:r>
                  <a:rPr lang="en-US" altLang="zh-CN" dirty="0"/>
                  <a:t>Upper bound – interval bound propagation.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 marL="457200" lvl="1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87BDA7-552B-4A21-8CA6-19A1EC995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33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7E44A-67A8-4CAE-8DE4-2516DB4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84828-7077-45C7-A346-0F4F8723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Outer min – adversarial “training”.</a:t>
            </a:r>
          </a:p>
          <a:p>
            <a:pPr lvl="1"/>
            <a:r>
              <a:rPr lang="en-US" altLang="zh-CN" dirty="0"/>
              <a:t>Adversarial examples.</a:t>
            </a:r>
          </a:p>
          <a:p>
            <a:pPr lvl="1"/>
            <a:r>
              <a:rPr lang="en-US" altLang="zh-CN" dirty="0"/>
              <a:t>Exact max solution.</a:t>
            </a:r>
          </a:p>
          <a:p>
            <a:pPr lvl="1"/>
            <a:r>
              <a:rPr lang="en-US" altLang="zh-CN" dirty="0"/>
              <a:t>Upper boundary.</a:t>
            </a:r>
          </a:p>
        </p:txBody>
      </p:sp>
    </p:spTree>
    <p:extLst>
      <p:ext uri="{BB962C8B-B14F-4D97-AF65-F5344CB8AC3E}">
        <p14:creationId xmlns:p14="http://schemas.microsoft.com/office/powerpoint/2010/main" val="183674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7E44A-67A8-4CAE-8DE4-2516DB4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784828-7077-45C7-A346-0F4F8723CF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Exact solution – mixed integer linear programming.</a:t>
                </a:r>
              </a:p>
              <a:p>
                <a:pPr lvl="1"/>
                <a:r>
                  <a:rPr lang="en-US" altLang="zh-CN" dirty="0" err="1"/>
                  <a:t>ReLU</a:t>
                </a:r>
                <a:r>
                  <a:rPr lang="en-US" altLang="zh-CN" dirty="0"/>
                  <a:t> activation.</a:t>
                </a:r>
              </a:p>
              <a:p>
                <a:pPr lvl="1"/>
                <a:r>
                  <a:rPr lang="en-US" altLang="zh-CN" dirty="0"/>
                  <a:t>Bounds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) is known.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784828-7077-45C7-A346-0F4F8723C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28F3D4-152C-4416-B087-D68C588A3B82}"/>
                  </a:ext>
                </a:extLst>
              </p:cNvPr>
              <p:cNvSpPr txBox="1"/>
              <p:nvPr/>
            </p:nvSpPr>
            <p:spPr>
              <a:xfrm>
                <a:off x="5339080" y="2704979"/>
                <a:ext cx="6014720" cy="378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1,⋯,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1,⋯,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𝑡𝑔𝑡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28F3D4-152C-4416-B087-D68C588A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080" y="2704979"/>
                <a:ext cx="6014720" cy="3787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7E44A-67A8-4CAE-8DE4-2516DB4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(5)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84828-7077-45C7-A346-0F4F8723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Bound propagation.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112247-3E54-45A1-85A2-25B30508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06" y="2693752"/>
            <a:ext cx="5183188" cy="26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1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7E44A-67A8-4CAE-8DE4-2516DB4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(6)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784828-7077-45C7-A346-0F4F8723CF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Verification.</a:t>
                </a:r>
              </a:p>
              <a:p>
                <a:pPr lvl="1"/>
                <a:r>
                  <a:rPr lang="en-US" altLang="zh-CN" dirty="0"/>
                  <a:t>Upper bound.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/>
              </a:p>
              <a:p>
                <a:pPr lvl="1"/>
                <a:r>
                  <a:rPr lang="en-US" altLang="zh-CN" dirty="0"/>
                  <a:t>Linear programming.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𝑡𝑔𝑡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𝑡𝑔𝑡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784828-7077-45C7-A346-0F4F8723C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25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B980C-CD3E-4D83-9D03-BDD822B3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50AB6-DA99-43CD-AFCF-53E4E5A2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007F51-F941-4002-BA92-B4B29B55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787"/>
            <a:ext cx="10515600" cy="32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3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765</Words>
  <Application>Microsoft Office PowerPoint</Application>
  <PresentationFormat>宽屏</PresentationFormat>
  <Paragraphs>124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Verified Robustness of Deep Learning Models</vt:lpstr>
      <vt:lpstr>Overview</vt:lpstr>
      <vt:lpstr>Robustness</vt:lpstr>
      <vt:lpstr>Robustness (2)</vt:lpstr>
      <vt:lpstr>Robustness (3)</vt:lpstr>
      <vt:lpstr>Robustness (4)</vt:lpstr>
      <vt:lpstr>Robustness (5)</vt:lpstr>
      <vt:lpstr>Robustness (6)</vt:lpstr>
      <vt:lpstr>PowerPoint 演示文稿</vt:lpstr>
      <vt:lpstr>Notations</vt:lpstr>
      <vt:lpstr>Methodology</vt:lpstr>
      <vt:lpstr>Methodology (2)</vt:lpstr>
      <vt:lpstr>Methodology (3)</vt:lpstr>
      <vt:lpstr>Methodology (4)</vt:lpstr>
      <vt:lpstr>Experiments</vt:lpstr>
      <vt:lpstr>Experiments (2)</vt:lpstr>
      <vt:lpstr>Experiments (3)</vt:lpstr>
      <vt:lpstr>Experiments (4)</vt:lpstr>
      <vt:lpstr>Experiments (5)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Deep Learning Models</dc:title>
  <dc:creator>635615042@qq.com</dc:creator>
  <cp:lastModifiedBy>635615042@qq.com</cp:lastModifiedBy>
  <cp:revision>36</cp:revision>
  <dcterms:created xsi:type="dcterms:W3CDTF">2019-10-11T01:18:19Z</dcterms:created>
  <dcterms:modified xsi:type="dcterms:W3CDTF">2019-10-22T13:18:18Z</dcterms:modified>
</cp:coreProperties>
</file>