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519" autoAdjust="0"/>
  </p:normalViewPr>
  <p:slideViewPr>
    <p:cSldViewPr snapToGrid="0">
      <p:cViewPr varScale="1">
        <p:scale>
          <a:sx n="57" d="100"/>
          <a:sy n="57" d="100"/>
        </p:scale>
        <p:origin x="10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63FE2-8B8D-4B69-B58A-8EDFDC783CCC}" type="datetimeFigureOut">
              <a:rPr lang="zh-CN" altLang="en-US" smtClean="0"/>
              <a:t>2020/4/1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7851B-3459-4B8D-B4B5-8EE3D60E4F7E}" type="slidenum">
              <a:rPr lang="zh-CN" altLang="en-US" smtClean="0"/>
              <a:t>‹#›</a:t>
            </a:fld>
            <a:endParaRPr lang="zh-CN" altLang="en-US"/>
          </a:p>
        </p:txBody>
      </p:sp>
    </p:spTree>
    <p:extLst>
      <p:ext uri="{BB962C8B-B14F-4D97-AF65-F5344CB8AC3E}">
        <p14:creationId xmlns:p14="http://schemas.microsoft.com/office/powerpoint/2010/main" val="2294856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lowermost layer, the first gating step scales the input embedding (itself a representation of the </a:t>
            </a:r>
            <a:r>
              <a:rPr lang="en-US" altLang="zh-CN" i="1" dirty="0"/>
              <a:t>average </a:t>
            </a:r>
            <a:r>
              <a:rPr lang="en-US" altLang="zh-CN" i="0" dirty="0"/>
              <a:t>context where the token occurs) depending on the </a:t>
            </a:r>
            <a:r>
              <a:rPr lang="en-US" altLang="zh-CN" i="1" dirty="0"/>
              <a:t>actual</a:t>
            </a:r>
            <a:r>
              <a:rPr lang="en-US" altLang="zh-CN" i="0" dirty="0"/>
              <a:t> context, result in a contextualized representation of the input.</a:t>
            </a:r>
          </a:p>
          <a:p>
            <a:r>
              <a:rPr lang="en-US" altLang="zh-CN" i="0" dirty="0"/>
              <a:t>The constant 2 ensures that randomly initialized </a:t>
            </a:r>
            <a:r>
              <a:rPr lang="en-US" altLang="zh-CN" i="0" dirty="0" err="1"/>
              <a:t>Q_i</a:t>
            </a:r>
            <a:r>
              <a:rPr lang="en-US" altLang="zh-CN" i="0" dirty="0"/>
              <a:t>, </a:t>
            </a:r>
            <a:r>
              <a:rPr lang="en-US" altLang="zh-CN" i="0" dirty="0" err="1"/>
              <a:t>R_i</a:t>
            </a:r>
            <a:r>
              <a:rPr lang="en-US" altLang="zh-CN" i="0" dirty="0"/>
              <a:t> matrices result in transformations close to identity.</a:t>
            </a:r>
          </a:p>
        </p:txBody>
      </p:sp>
      <p:sp>
        <p:nvSpPr>
          <p:cNvPr id="4" name="灯片编号占位符 3"/>
          <p:cNvSpPr>
            <a:spLocks noGrp="1"/>
          </p:cNvSpPr>
          <p:nvPr>
            <p:ph type="sldNum" sz="quarter" idx="5"/>
          </p:nvPr>
        </p:nvSpPr>
        <p:spPr/>
        <p:txBody>
          <a:bodyPr/>
          <a:lstStyle/>
          <a:p>
            <a:fld id="{8A07851B-3459-4B8D-B4B5-8EE3D60E4F7E}" type="slidenum">
              <a:rPr lang="zh-CN" altLang="en-US" smtClean="0"/>
              <a:t>2</a:t>
            </a:fld>
            <a:endParaRPr lang="zh-CN" altLang="en-US"/>
          </a:p>
        </p:txBody>
      </p:sp>
    </p:spTree>
    <p:extLst>
      <p:ext uri="{BB962C8B-B14F-4D97-AF65-F5344CB8AC3E}">
        <p14:creationId xmlns:p14="http://schemas.microsoft.com/office/powerpoint/2010/main" val="41982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A recurring theme in the history of sequence models is that the problem of model design is intermingled with </a:t>
            </a:r>
            <a:r>
              <a:rPr lang="en-US" altLang="zh-CN" sz="1200" b="0" i="0" u="none" strike="noStrike" kern="1200" baseline="0" dirty="0" err="1">
                <a:solidFill>
                  <a:schemeClr val="tx1"/>
                </a:solidFill>
                <a:latin typeface="+mn-lt"/>
                <a:ea typeface="+mn-ea"/>
                <a:cs typeface="+mn-cs"/>
              </a:rPr>
              <a:t>optimizability</a:t>
            </a:r>
            <a:r>
              <a:rPr lang="en-US" altLang="zh-CN" sz="1200" b="0" i="0" u="none" strike="noStrike" kern="1200" baseline="0" dirty="0">
                <a:solidFill>
                  <a:schemeClr val="tx1"/>
                </a:solidFill>
                <a:latin typeface="+mn-lt"/>
                <a:ea typeface="+mn-ea"/>
                <a:cs typeface="+mn-cs"/>
              </a:rPr>
              <a:t> and scalability.</a:t>
            </a:r>
          </a:p>
          <a:p>
            <a:r>
              <a:rPr lang="en-US" altLang="zh-CN" sz="1200" b="0" i="0" u="none" strike="noStrike" kern="1200" baseline="0" dirty="0">
                <a:solidFill>
                  <a:schemeClr val="tx1"/>
                </a:solidFill>
                <a:latin typeface="+mn-lt"/>
                <a:ea typeface="+mn-ea"/>
                <a:cs typeface="+mn-cs"/>
              </a:rPr>
              <a:t>Scalability, on the other hand, is often optimized for indirectly.</a:t>
            </a:r>
          </a:p>
          <a:p>
            <a:r>
              <a:rPr lang="fr-FR" altLang="zh-CN" sz="1200" b="0" i="0" u="none" strike="noStrike" kern="1200" baseline="0" dirty="0">
                <a:solidFill>
                  <a:schemeClr val="tx1"/>
                </a:solidFill>
                <a:latin typeface="+mn-lt"/>
                <a:ea typeface="+mn-ea"/>
                <a:cs typeface="+mn-cs"/>
              </a:rPr>
              <a:t>To fit a </a:t>
            </a:r>
            <a:r>
              <a:rPr lang="fr-FR" altLang="zh-CN" sz="1200" b="0" i="0" u="none" strike="noStrike" kern="1200" baseline="0" dirty="0" err="1">
                <a:solidFill>
                  <a:schemeClr val="tx1"/>
                </a:solidFill>
                <a:latin typeface="+mn-lt"/>
                <a:ea typeface="+mn-ea"/>
                <a:cs typeface="+mn-cs"/>
              </a:rPr>
              <a:t>larger</a:t>
            </a:r>
            <a:r>
              <a:rPr lang="fr-FR" altLang="zh-CN"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dataset, model size must be increased. Thus the best performing models are evaluated based on their </a:t>
            </a:r>
            <a:r>
              <a:rPr lang="fr-FR" altLang="zh-CN" sz="1200" b="0" i="0" u="none" strike="noStrike" kern="1200" baseline="0" dirty="0" err="1">
                <a:solidFill>
                  <a:schemeClr val="tx1"/>
                </a:solidFill>
                <a:latin typeface="+mn-lt"/>
                <a:ea typeface="+mn-ea"/>
                <a:cs typeface="+mn-cs"/>
              </a:rPr>
              <a:t>scalability</a:t>
            </a:r>
            <a:r>
              <a:rPr lang="fr-FR" altLang="zh-CN" sz="1200" b="0" i="0" u="none" strike="noStrike" kern="1200" baseline="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8A07851B-3459-4B8D-B4B5-8EE3D60E4F7E}" type="slidenum">
              <a:rPr lang="zh-CN" altLang="en-US" smtClean="0"/>
              <a:t>3</a:t>
            </a:fld>
            <a:endParaRPr lang="zh-CN" altLang="en-US"/>
          </a:p>
        </p:txBody>
      </p:sp>
    </p:spTree>
    <p:extLst>
      <p:ext uri="{BB962C8B-B14F-4D97-AF65-F5344CB8AC3E}">
        <p14:creationId xmlns:p14="http://schemas.microsoft.com/office/powerpoint/2010/main" val="248390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MWC: Multilingual Wikipedia Corpus</a:t>
            </a:r>
            <a:endParaRPr lang="zh-CN" altLang="en-US" dirty="0"/>
          </a:p>
        </p:txBody>
      </p:sp>
      <p:sp>
        <p:nvSpPr>
          <p:cNvPr id="4" name="灯片编号占位符 3"/>
          <p:cNvSpPr>
            <a:spLocks noGrp="1"/>
          </p:cNvSpPr>
          <p:nvPr>
            <p:ph type="sldNum" sz="quarter" idx="5"/>
          </p:nvPr>
        </p:nvSpPr>
        <p:spPr/>
        <p:txBody>
          <a:bodyPr/>
          <a:lstStyle/>
          <a:p>
            <a:fld id="{8A07851B-3459-4B8D-B4B5-8EE3D60E4F7E}" type="slidenum">
              <a:rPr lang="zh-CN" altLang="en-US" smtClean="0"/>
              <a:t>4</a:t>
            </a:fld>
            <a:endParaRPr lang="zh-CN" altLang="en-US"/>
          </a:p>
        </p:txBody>
      </p:sp>
    </p:spTree>
    <p:extLst>
      <p:ext uri="{BB962C8B-B14F-4D97-AF65-F5344CB8AC3E}">
        <p14:creationId xmlns:p14="http://schemas.microsoft.com/office/powerpoint/2010/main" val="370798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perplexity</a:t>
            </a:r>
          </a:p>
          <a:p>
            <a:r>
              <a:rPr lang="en-US" altLang="zh-CN" dirty="0"/>
              <a:t>Models with Mixture of </a:t>
            </a:r>
            <a:r>
              <a:rPr lang="en-US" altLang="zh-CN" dirty="0" err="1"/>
              <a:t>Softmaxes</a:t>
            </a:r>
            <a:r>
              <a:rPr lang="en-US" altLang="zh-CN" dirty="0"/>
              <a:t> (Yang et al. 2017) are denoted with </a:t>
            </a:r>
            <a:r>
              <a:rPr lang="en-US" altLang="zh-CN" dirty="0" err="1"/>
              <a:t>MoS</a:t>
            </a:r>
            <a:r>
              <a:rPr lang="en-US" altLang="zh-CN" dirty="0"/>
              <a:t>, depth N with </a:t>
            </a:r>
            <a:r>
              <a:rPr lang="en-US" altLang="zh-CN" dirty="0" err="1"/>
              <a:t>dN.</a:t>
            </a:r>
            <a:endParaRPr lang="en-US" altLang="zh-CN" dirty="0"/>
          </a:p>
          <a:p>
            <a:r>
              <a:rPr lang="en-US" altLang="zh-CN" dirty="0"/>
              <a:t>MC stands for Monte-Carlo dropout evaluation.</a:t>
            </a:r>
            <a:endParaRPr lang="zh-CN" altLang="en-US" dirty="0"/>
          </a:p>
        </p:txBody>
      </p:sp>
      <p:sp>
        <p:nvSpPr>
          <p:cNvPr id="4" name="灯片编号占位符 3"/>
          <p:cNvSpPr>
            <a:spLocks noGrp="1"/>
          </p:cNvSpPr>
          <p:nvPr>
            <p:ph type="sldNum" sz="quarter" idx="5"/>
          </p:nvPr>
        </p:nvSpPr>
        <p:spPr/>
        <p:txBody>
          <a:bodyPr/>
          <a:lstStyle/>
          <a:p>
            <a:fld id="{8A07851B-3459-4B8D-B4B5-8EE3D60E4F7E}" type="slidenum">
              <a:rPr lang="zh-CN" altLang="en-US" smtClean="0"/>
              <a:t>6</a:t>
            </a:fld>
            <a:endParaRPr lang="zh-CN" altLang="en-US"/>
          </a:p>
        </p:txBody>
      </p:sp>
    </p:spTree>
    <p:extLst>
      <p:ext uri="{BB962C8B-B14F-4D97-AF65-F5344CB8AC3E}">
        <p14:creationId xmlns:p14="http://schemas.microsoft.com/office/powerpoint/2010/main" val="67861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Bits per character</a:t>
            </a:r>
          </a:p>
          <a:p>
            <a:r>
              <a:rPr lang="fr-FR" altLang="zh-CN" sz="1200" b="0" i="0" u="none" strike="noStrike" kern="1200" baseline="0" dirty="0">
                <a:solidFill>
                  <a:schemeClr val="tx1"/>
                </a:solidFill>
                <a:latin typeface="+mn-lt"/>
                <a:ea typeface="+mn-ea"/>
                <a:cs typeface="+mn-cs"/>
              </a:rPr>
              <a:t>On </a:t>
            </a:r>
            <a:r>
              <a:rPr lang="fr-FR" altLang="zh-CN" sz="1200" b="0" i="0" u="none" strike="noStrike" kern="1200" baseline="0" dirty="0" err="1">
                <a:solidFill>
                  <a:schemeClr val="tx1"/>
                </a:solidFill>
                <a:latin typeface="+mn-lt"/>
                <a:ea typeface="+mn-ea"/>
                <a:cs typeface="+mn-cs"/>
              </a:rPr>
              <a:t>most</a:t>
            </a:r>
            <a:r>
              <a:rPr lang="fr-FR" altLang="zh-CN" sz="1200" b="0" i="0" u="none" strike="noStrike" kern="1200" baseline="0" dirty="0">
                <a:solidFill>
                  <a:schemeClr val="tx1"/>
                </a:solidFill>
                <a:latin typeface="+mn-lt"/>
                <a:ea typeface="+mn-ea"/>
                <a:cs typeface="+mn-cs"/>
              </a:rPr>
              <a:t> </a:t>
            </a:r>
            <a:r>
              <a:rPr lang="fr-FR" altLang="zh-CN" sz="1200" b="0" i="0" u="none" strike="noStrike" kern="1200" baseline="0" dirty="0" err="1">
                <a:solidFill>
                  <a:schemeClr val="tx1"/>
                </a:solidFill>
                <a:latin typeface="+mn-lt"/>
                <a:ea typeface="+mn-ea"/>
                <a:cs typeface="+mn-cs"/>
              </a:rPr>
              <a:t>datasets</a:t>
            </a:r>
            <a:r>
              <a:rPr lang="fr-FR" altLang="zh-CN"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model size was set large enough for underfitting not to be an issue. This was very much not the case with Enwik8, so we grouped models of similar sizes together for ease of comparison.</a:t>
            </a:r>
          </a:p>
          <a:p>
            <a:r>
              <a:rPr lang="en-US" altLang="zh-CN" sz="1200" b="0" i="0" u="none" strike="noStrike" kern="1200" baseline="0" dirty="0">
                <a:solidFill>
                  <a:schemeClr val="tx1"/>
                </a:solidFill>
                <a:latin typeface="+mn-lt"/>
                <a:ea typeface="+mn-ea"/>
                <a:cs typeface="+mn-cs"/>
              </a:rPr>
              <a:t>Unfortunately, a couple of dynamic evaluation test runs diverged (</a:t>
            </a:r>
            <a:r>
              <a:rPr lang="en-US" altLang="zh-CN" sz="1200" b="0" i="0" u="none" strike="noStrike" kern="1200" baseline="0" dirty="0" err="1">
                <a:solidFill>
                  <a:schemeClr val="tx1"/>
                </a:solidFill>
                <a:latin typeface="+mn-lt"/>
                <a:ea typeface="+mn-ea"/>
                <a:cs typeface="+mn-cs"/>
              </a:rPr>
              <a:t>NaN</a:t>
            </a:r>
            <a:r>
              <a:rPr lang="en-US" altLang="zh-CN" sz="1200" b="0" i="0" u="none" strike="noStrike" kern="1200" baseline="0" dirty="0">
                <a:solidFill>
                  <a:schemeClr val="tx1"/>
                </a:solidFill>
                <a:latin typeface="+mn-lt"/>
                <a:ea typeface="+mn-ea"/>
                <a:cs typeface="+mn-cs"/>
              </a:rPr>
              <a:t>) on the test set and some were just too expensive to run (Enwik8, MC).</a:t>
            </a:r>
            <a:endParaRPr lang="zh-CN" altLang="en-US" dirty="0"/>
          </a:p>
        </p:txBody>
      </p:sp>
      <p:sp>
        <p:nvSpPr>
          <p:cNvPr id="4" name="灯片编号占位符 3"/>
          <p:cNvSpPr>
            <a:spLocks noGrp="1"/>
          </p:cNvSpPr>
          <p:nvPr>
            <p:ph type="sldNum" sz="quarter" idx="5"/>
          </p:nvPr>
        </p:nvSpPr>
        <p:spPr/>
        <p:txBody>
          <a:bodyPr/>
          <a:lstStyle/>
          <a:p>
            <a:fld id="{8A07851B-3459-4B8D-B4B5-8EE3D60E4F7E}" type="slidenum">
              <a:rPr lang="zh-CN" altLang="en-US" smtClean="0"/>
              <a:t>7</a:t>
            </a:fld>
            <a:endParaRPr lang="zh-CN" altLang="en-US"/>
          </a:p>
        </p:txBody>
      </p:sp>
    </p:spTree>
    <p:extLst>
      <p:ext uri="{BB962C8B-B14F-4D97-AF65-F5344CB8AC3E}">
        <p14:creationId xmlns:p14="http://schemas.microsoft.com/office/powerpoint/2010/main" val="3749021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42024-A353-4914-BCC8-650CC261F2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3BA13A-0189-4946-8C6C-5AAA4A30A1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57575E-0094-4D8A-B688-B27910EA141C}"/>
              </a:ext>
            </a:extLst>
          </p:cNvPr>
          <p:cNvSpPr>
            <a:spLocks noGrp="1"/>
          </p:cNvSpPr>
          <p:nvPr>
            <p:ph type="dt" sz="half" idx="10"/>
          </p:nvPr>
        </p:nvSpPr>
        <p:spPr/>
        <p:txBody>
          <a:bodyPr/>
          <a:lstStyle/>
          <a:p>
            <a:fld id="{BD3481B6-64E3-4442-9D39-13863DDFE3CA}"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E19CB719-DC14-4F93-8BD2-A194A6ED76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D653FC-FE2B-42F8-B99C-17EA83AA2DA2}"/>
              </a:ext>
            </a:extLst>
          </p:cNvPr>
          <p:cNvSpPr>
            <a:spLocks noGrp="1"/>
          </p:cNvSpPr>
          <p:nvPr>
            <p:ph type="sldNum" sz="quarter" idx="12"/>
          </p:nvPr>
        </p:nvSpPr>
        <p:spPr/>
        <p:txBody>
          <a:body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2604571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89539-5B52-475A-A614-B3D16495AE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2468E-EA19-4E2D-85B4-2B668C8D3A1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26DF406-4F1F-4D7B-A21F-CB9D2EE156BE}"/>
              </a:ext>
            </a:extLst>
          </p:cNvPr>
          <p:cNvSpPr>
            <a:spLocks noGrp="1"/>
          </p:cNvSpPr>
          <p:nvPr>
            <p:ph type="dt" sz="half" idx="10"/>
          </p:nvPr>
        </p:nvSpPr>
        <p:spPr/>
        <p:txBody>
          <a:bodyPr/>
          <a:lstStyle/>
          <a:p>
            <a:fld id="{BD3481B6-64E3-4442-9D39-13863DDFE3CA}"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FA75DA73-8FED-4DA5-9D69-CEC2A06A4D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C1A9CF-C7B8-47FD-81E5-2E7C40C9C510}"/>
              </a:ext>
            </a:extLst>
          </p:cNvPr>
          <p:cNvSpPr>
            <a:spLocks noGrp="1"/>
          </p:cNvSpPr>
          <p:nvPr>
            <p:ph type="sldNum" sz="quarter" idx="12"/>
          </p:nvPr>
        </p:nvSpPr>
        <p:spPr/>
        <p:txBody>
          <a:body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2292119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0C05CE-8873-488E-B538-853DAB3F07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2193E5B-6D65-43EC-A737-96C3F5F1CB7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F53DE8-DE77-424D-B9DD-3AB5025F8487}"/>
              </a:ext>
            </a:extLst>
          </p:cNvPr>
          <p:cNvSpPr>
            <a:spLocks noGrp="1"/>
          </p:cNvSpPr>
          <p:nvPr>
            <p:ph type="dt" sz="half" idx="10"/>
          </p:nvPr>
        </p:nvSpPr>
        <p:spPr/>
        <p:txBody>
          <a:bodyPr/>
          <a:lstStyle/>
          <a:p>
            <a:fld id="{BD3481B6-64E3-4442-9D39-13863DDFE3CA}"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BAD5B930-1730-45CA-A793-CB6BAA4A40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1326E6-6098-4AE0-94F4-DBD59F791A7E}"/>
              </a:ext>
            </a:extLst>
          </p:cNvPr>
          <p:cNvSpPr>
            <a:spLocks noGrp="1"/>
          </p:cNvSpPr>
          <p:nvPr>
            <p:ph type="sldNum" sz="quarter" idx="12"/>
          </p:nvPr>
        </p:nvSpPr>
        <p:spPr/>
        <p:txBody>
          <a:body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18526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186AC7-FEE2-49AE-96BD-8D218DBB39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EE4899-606B-47E4-8E3C-CEC5E8A7E26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34F2B3-90AB-40FB-8954-504B6CEC38D2}"/>
              </a:ext>
            </a:extLst>
          </p:cNvPr>
          <p:cNvSpPr>
            <a:spLocks noGrp="1"/>
          </p:cNvSpPr>
          <p:nvPr>
            <p:ph type="dt" sz="half" idx="10"/>
          </p:nvPr>
        </p:nvSpPr>
        <p:spPr/>
        <p:txBody>
          <a:bodyPr/>
          <a:lstStyle/>
          <a:p>
            <a:fld id="{BD3481B6-64E3-4442-9D39-13863DDFE3CA}"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83408E57-F442-49FC-BB3D-1B74C62A6C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2A84F9-A8BC-4F9F-93CB-E4FA4033EB97}"/>
              </a:ext>
            </a:extLst>
          </p:cNvPr>
          <p:cNvSpPr>
            <a:spLocks noGrp="1"/>
          </p:cNvSpPr>
          <p:nvPr>
            <p:ph type="sldNum" sz="quarter" idx="12"/>
          </p:nvPr>
        </p:nvSpPr>
        <p:spPr/>
        <p:txBody>
          <a:body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163079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A8BC2-CC15-457C-B22F-A857D694336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487747-9334-4C7F-A774-AA0B364E4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59E1B74-F5D3-4F6D-ADA0-FD6D01841316}"/>
              </a:ext>
            </a:extLst>
          </p:cNvPr>
          <p:cNvSpPr>
            <a:spLocks noGrp="1"/>
          </p:cNvSpPr>
          <p:nvPr>
            <p:ph type="dt" sz="half" idx="10"/>
          </p:nvPr>
        </p:nvSpPr>
        <p:spPr/>
        <p:txBody>
          <a:bodyPr/>
          <a:lstStyle/>
          <a:p>
            <a:fld id="{BD3481B6-64E3-4442-9D39-13863DDFE3CA}"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60C535B4-2919-4CA5-A93C-CDFE178710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FCDCE4-984B-4365-80DC-8CEDB377CE78}"/>
              </a:ext>
            </a:extLst>
          </p:cNvPr>
          <p:cNvSpPr>
            <a:spLocks noGrp="1"/>
          </p:cNvSpPr>
          <p:nvPr>
            <p:ph type="sldNum" sz="quarter" idx="12"/>
          </p:nvPr>
        </p:nvSpPr>
        <p:spPr/>
        <p:txBody>
          <a:body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214451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47008-4C36-42B9-B247-5D2CF1A0AC8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78CF0A-9FB6-442D-BC1A-4CB24078051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3B4E52C-BE0B-43E9-B2CB-66E23FAE110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5415BA9-7297-46D8-989C-5FBDE32C0337}"/>
              </a:ext>
            </a:extLst>
          </p:cNvPr>
          <p:cNvSpPr>
            <a:spLocks noGrp="1"/>
          </p:cNvSpPr>
          <p:nvPr>
            <p:ph type="dt" sz="half" idx="10"/>
          </p:nvPr>
        </p:nvSpPr>
        <p:spPr/>
        <p:txBody>
          <a:bodyPr/>
          <a:lstStyle/>
          <a:p>
            <a:fld id="{BD3481B6-64E3-4442-9D39-13863DDFE3CA}" type="datetimeFigureOut">
              <a:rPr lang="zh-CN" altLang="en-US" smtClean="0"/>
              <a:t>2020/4/1</a:t>
            </a:fld>
            <a:endParaRPr lang="zh-CN" altLang="en-US"/>
          </a:p>
        </p:txBody>
      </p:sp>
      <p:sp>
        <p:nvSpPr>
          <p:cNvPr id="6" name="页脚占位符 5">
            <a:extLst>
              <a:ext uri="{FF2B5EF4-FFF2-40B4-BE49-F238E27FC236}">
                <a16:creationId xmlns:a16="http://schemas.microsoft.com/office/drawing/2014/main" id="{72F12E23-C685-4FFB-8A01-B882902E0A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D65FA7-F96C-40CF-924A-22D8103F0D8B}"/>
              </a:ext>
            </a:extLst>
          </p:cNvPr>
          <p:cNvSpPr>
            <a:spLocks noGrp="1"/>
          </p:cNvSpPr>
          <p:nvPr>
            <p:ph type="sldNum" sz="quarter" idx="12"/>
          </p:nvPr>
        </p:nvSpPr>
        <p:spPr/>
        <p:txBody>
          <a:body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224053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92653-17AB-406B-A6DC-02FD97DAE92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ADDCBA-1EAD-4ED2-9AA0-1F970B17E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C77827E-39BF-4FD7-A6F3-13C0FC448A5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1EABDC8-8834-4750-A37B-A3A4F4DA0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A8F3B29-B8F3-4A48-98B1-A119DD4BC4B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3566F68-D951-4768-9FB9-AD822AD60609}"/>
              </a:ext>
            </a:extLst>
          </p:cNvPr>
          <p:cNvSpPr>
            <a:spLocks noGrp="1"/>
          </p:cNvSpPr>
          <p:nvPr>
            <p:ph type="dt" sz="half" idx="10"/>
          </p:nvPr>
        </p:nvSpPr>
        <p:spPr/>
        <p:txBody>
          <a:bodyPr/>
          <a:lstStyle/>
          <a:p>
            <a:fld id="{BD3481B6-64E3-4442-9D39-13863DDFE3CA}" type="datetimeFigureOut">
              <a:rPr lang="zh-CN" altLang="en-US" smtClean="0"/>
              <a:t>2020/4/1</a:t>
            </a:fld>
            <a:endParaRPr lang="zh-CN" altLang="en-US"/>
          </a:p>
        </p:txBody>
      </p:sp>
      <p:sp>
        <p:nvSpPr>
          <p:cNvPr id="8" name="页脚占位符 7">
            <a:extLst>
              <a:ext uri="{FF2B5EF4-FFF2-40B4-BE49-F238E27FC236}">
                <a16:creationId xmlns:a16="http://schemas.microsoft.com/office/drawing/2014/main" id="{820D0532-BFDC-44E7-8901-EC3AA7044F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E02F09C-BF05-4C55-9EF1-986ACDD44102}"/>
              </a:ext>
            </a:extLst>
          </p:cNvPr>
          <p:cNvSpPr>
            <a:spLocks noGrp="1"/>
          </p:cNvSpPr>
          <p:nvPr>
            <p:ph type="sldNum" sz="quarter" idx="12"/>
          </p:nvPr>
        </p:nvSpPr>
        <p:spPr/>
        <p:txBody>
          <a:body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3579528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72389-599F-4994-83F7-2D076EE55E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FAA6F1A-4CD1-4E34-94B0-09BA67654D7E}"/>
              </a:ext>
            </a:extLst>
          </p:cNvPr>
          <p:cNvSpPr>
            <a:spLocks noGrp="1"/>
          </p:cNvSpPr>
          <p:nvPr>
            <p:ph type="dt" sz="half" idx="10"/>
          </p:nvPr>
        </p:nvSpPr>
        <p:spPr/>
        <p:txBody>
          <a:bodyPr/>
          <a:lstStyle/>
          <a:p>
            <a:fld id="{BD3481B6-64E3-4442-9D39-13863DDFE3CA}" type="datetimeFigureOut">
              <a:rPr lang="zh-CN" altLang="en-US" smtClean="0"/>
              <a:t>2020/4/1</a:t>
            </a:fld>
            <a:endParaRPr lang="zh-CN" altLang="en-US"/>
          </a:p>
        </p:txBody>
      </p:sp>
      <p:sp>
        <p:nvSpPr>
          <p:cNvPr id="4" name="页脚占位符 3">
            <a:extLst>
              <a:ext uri="{FF2B5EF4-FFF2-40B4-BE49-F238E27FC236}">
                <a16:creationId xmlns:a16="http://schemas.microsoft.com/office/drawing/2014/main" id="{635CD657-7B37-4BCD-910C-3E5C7B41EE6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2F2DA5B-72C0-4CFA-B5F1-A6DD3433A3A3}"/>
              </a:ext>
            </a:extLst>
          </p:cNvPr>
          <p:cNvSpPr>
            <a:spLocks noGrp="1"/>
          </p:cNvSpPr>
          <p:nvPr>
            <p:ph type="sldNum" sz="quarter" idx="12"/>
          </p:nvPr>
        </p:nvSpPr>
        <p:spPr/>
        <p:txBody>
          <a:body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188724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143FEF-476C-4E1B-8359-F30124A2CD51}"/>
              </a:ext>
            </a:extLst>
          </p:cNvPr>
          <p:cNvSpPr>
            <a:spLocks noGrp="1"/>
          </p:cNvSpPr>
          <p:nvPr>
            <p:ph type="dt" sz="half" idx="10"/>
          </p:nvPr>
        </p:nvSpPr>
        <p:spPr/>
        <p:txBody>
          <a:bodyPr/>
          <a:lstStyle/>
          <a:p>
            <a:fld id="{BD3481B6-64E3-4442-9D39-13863DDFE3CA}" type="datetimeFigureOut">
              <a:rPr lang="zh-CN" altLang="en-US" smtClean="0"/>
              <a:t>2020/4/1</a:t>
            </a:fld>
            <a:endParaRPr lang="zh-CN" altLang="en-US"/>
          </a:p>
        </p:txBody>
      </p:sp>
      <p:sp>
        <p:nvSpPr>
          <p:cNvPr id="3" name="页脚占位符 2">
            <a:extLst>
              <a:ext uri="{FF2B5EF4-FFF2-40B4-BE49-F238E27FC236}">
                <a16:creationId xmlns:a16="http://schemas.microsoft.com/office/drawing/2014/main" id="{FAB98D2B-A546-4C61-81A5-6869B6E7C7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B8716F4-6B04-4A57-BD6F-E3E92BD52CAD}"/>
              </a:ext>
            </a:extLst>
          </p:cNvPr>
          <p:cNvSpPr>
            <a:spLocks noGrp="1"/>
          </p:cNvSpPr>
          <p:nvPr>
            <p:ph type="sldNum" sz="quarter" idx="12"/>
          </p:nvPr>
        </p:nvSpPr>
        <p:spPr/>
        <p:txBody>
          <a:body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261976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62998-BDF6-4ABE-99F3-3B1754D437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D705EE-D163-495B-8D0B-4109D9216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3581E86-9FAE-4E2B-AF39-465EDE7AA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1777D45-B336-4996-A20C-A8D040B7CEB9}"/>
              </a:ext>
            </a:extLst>
          </p:cNvPr>
          <p:cNvSpPr>
            <a:spLocks noGrp="1"/>
          </p:cNvSpPr>
          <p:nvPr>
            <p:ph type="dt" sz="half" idx="10"/>
          </p:nvPr>
        </p:nvSpPr>
        <p:spPr/>
        <p:txBody>
          <a:bodyPr/>
          <a:lstStyle/>
          <a:p>
            <a:fld id="{BD3481B6-64E3-4442-9D39-13863DDFE3CA}" type="datetimeFigureOut">
              <a:rPr lang="zh-CN" altLang="en-US" smtClean="0"/>
              <a:t>2020/4/1</a:t>
            </a:fld>
            <a:endParaRPr lang="zh-CN" altLang="en-US"/>
          </a:p>
        </p:txBody>
      </p:sp>
      <p:sp>
        <p:nvSpPr>
          <p:cNvPr id="6" name="页脚占位符 5">
            <a:extLst>
              <a:ext uri="{FF2B5EF4-FFF2-40B4-BE49-F238E27FC236}">
                <a16:creationId xmlns:a16="http://schemas.microsoft.com/office/drawing/2014/main" id="{42B3BB09-7E95-4991-8B75-5A0B80FCF9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184146-1F1A-4709-A372-B01DFB0FFDCA}"/>
              </a:ext>
            </a:extLst>
          </p:cNvPr>
          <p:cNvSpPr>
            <a:spLocks noGrp="1"/>
          </p:cNvSpPr>
          <p:nvPr>
            <p:ph type="sldNum" sz="quarter" idx="12"/>
          </p:nvPr>
        </p:nvSpPr>
        <p:spPr/>
        <p:txBody>
          <a:body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1066124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0053E-F8AE-4F52-B072-A7BCF38C8B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D918D8-1F7D-499F-8EAC-FFE5557BF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DAA36A-5703-4163-A072-823C8495F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444FBF0-3357-47E2-B3B2-273DD1A24EBC}"/>
              </a:ext>
            </a:extLst>
          </p:cNvPr>
          <p:cNvSpPr>
            <a:spLocks noGrp="1"/>
          </p:cNvSpPr>
          <p:nvPr>
            <p:ph type="dt" sz="half" idx="10"/>
          </p:nvPr>
        </p:nvSpPr>
        <p:spPr/>
        <p:txBody>
          <a:bodyPr/>
          <a:lstStyle/>
          <a:p>
            <a:fld id="{BD3481B6-64E3-4442-9D39-13863DDFE3CA}" type="datetimeFigureOut">
              <a:rPr lang="zh-CN" altLang="en-US" smtClean="0"/>
              <a:t>2020/4/1</a:t>
            </a:fld>
            <a:endParaRPr lang="zh-CN" altLang="en-US"/>
          </a:p>
        </p:txBody>
      </p:sp>
      <p:sp>
        <p:nvSpPr>
          <p:cNvPr id="6" name="页脚占位符 5">
            <a:extLst>
              <a:ext uri="{FF2B5EF4-FFF2-40B4-BE49-F238E27FC236}">
                <a16:creationId xmlns:a16="http://schemas.microsoft.com/office/drawing/2014/main" id="{FC18FEC4-7CA2-4A0B-91C3-FDA93FA110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32F4C2-CDD7-48ED-B2D3-496200EE1BD2}"/>
              </a:ext>
            </a:extLst>
          </p:cNvPr>
          <p:cNvSpPr>
            <a:spLocks noGrp="1"/>
          </p:cNvSpPr>
          <p:nvPr>
            <p:ph type="sldNum" sz="quarter" idx="12"/>
          </p:nvPr>
        </p:nvSpPr>
        <p:spPr/>
        <p:txBody>
          <a:body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1269513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1E396D-5ED4-42F2-BBAB-42A583C7E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425FD3-52B8-4559-83BD-4A8AD961F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1F1C7F5-1C03-4003-92FE-38011C2B06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481B6-64E3-4442-9D39-13863DDFE3CA}"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BF4832A0-7EF7-4846-9A6A-F59FF4847E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790F5A0-58C3-46BB-BEEB-546175B238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47BE8-DAC9-453A-B9F7-35EC574358F6}" type="slidenum">
              <a:rPr lang="zh-CN" altLang="en-US" smtClean="0"/>
              <a:t>‹#›</a:t>
            </a:fld>
            <a:endParaRPr lang="zh-CN" altLang="en-US"/>
          </a:p>
        </p:txBody>
      </p:sp>
    </p:spTree>
    <p:extLst>
      <p:ext uri="{BB962C8B-B14F-4D97-AF65-F5344CB8AC3E}">
        <p14:creationId xmlns:p14="http://schemas.microsoft.com/office/powerpoint/2010/main" val="2853700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D09D0-5F68-441D-910A-037DCA976C4A}"/>
              </a:ext>
            </a:extLst>
          </p:cNvPr>
          <p:cNvSpPr>
            <a:spLocks noGrp="1"/>
          </p:cNvSpPr>
          <p:nvPr>
            <p:ph type="ctrTitle"/>
          </p:nvPr>
        </p:nvSpPr>
        <p:spPr/>
        <p:txBody>
          <a:bodyPr/>
          <a:lstStyle/>
          <a:p>
            <a:r>
              <a:rPr lang="en-US" altLang="zh-CN" dirty="0" err="1"/>
              <a:t>Mogrifier</a:t>
            </a:r>
            <a:r>
              <a:rPr lang="en-US" altLang="zh-CN" dirty="0"/>
              <a:t> LSTM</a:t>
            </a:r>
            <a:endParaRPr lang="zh-CN" altLang="en-US" dirty="0"/>
          </a:p>
        </p:txBody>
      </p:sp>
      <p:sp>
        <p:nvSpPr>
          <p:cNvPr id="3" name="副标题 2">
            <a:extLst>
              <a:ext uri="{FF2B5EF4-FFF2-40B4-BE49-F238E27FC236}">
                <a16:creationId xmlns:a16="http://schemas.microsoft.com/office/drawing/2014/main" id="{4B647CFE-5B91-4228-BAB2-C9E8FD914D55}"/>
              </a:ext>
            </a:extLst>
          </p:cNvPr>
          <p:cNvSpPr>
            <a:spLocks noGrp="1"/>
          </p:cNvSpPr>
          <p:nvPr>
            <p:ph type="subTitle" idx="1"/>
          </p:nvPr>
        </p:nvSpPr>
        <p:spPr/>
        <p:txBody>
          <a:bodyPr>
            <a:normAutofit/>
          </a:bodyPr>
          <a:lstStyle/>
          <a:p>
            <a:r>
              <a:rPr lang="fr-FR" altLang="zh-CN" dirty="0" err="1"/>
              <a:t>Gábor</a:t>
            </a:r>
            <a:r>
              <a:rPr lang="fr-FR" altLang="zh-CN" dirty="0"/>
              <a:t> Melis, </a:t>
            </a:r>
            <a:r>
              <a:rPr lang="fr-FR" altLang="zh-CN" dirty="0" err="1"/>
              <a:t>Tomáš</a:t>
            </a:r>
            <a:r>
              <a:rPr lang="fr-FR" altLang="zh-CN" dirty="0"/>
              <a:t> </a:t>
            </a:r>
            <a:r>
              <a:rPr lang="fr-FR" altLang="zh-CN" dirty="0" err="1"/>
              <a:t>Kočiský</a:t>
            </a:r>
            <a:r>
              <a:rPr lang="fr-FR" altLang="zh-CN" dirty="0"/>
              <a:t>, Phil </a:t>
            </a:r>
            <a:r>
              <a:rPr lang="fr-FR" altLang="zh-CN" dirty="0" err="1"/>
              <a:t>Blunsom</a:t>
            </a:r>
            <a:endParaRPr lang="zh-CN" altLang="en-US" dirty="0"/>
          </a:p>
          <a:p>
            <a:r>
              <a:rPr lang="fr-FR" altLang="zh-CN" dirty="0"/>
              <a:t>ICLR 2020</a:t>
            </a:r>
          </a:p>
        </p:txBody>
      </p:sp>
    </p:spTree>
    <p:extLst>
      <p:ext uri="{BB962C8B-B14F-4D97-AF65-F5344CB8AC3E}">
        <p14:creationId xmlns:p14="http://schemas.microsoft.com/office/powerpoint/2010/main" val="3654427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EE2997-1832-4813-AEE7-7D8F82C55AF2}"/>
              </a:ext>
            </a:extLst>
          </p:cNvPr>
          <p:cNvSpPr>
            <a:spLocks noGrp="1"/>
          </p:cNvSpPr>
          <p:nvPr>
            <p:ph type="title"/>
          </p:nvPr>
        </p:nvSpPr>
        <p:spPr/>
        <p:txBody>
          <a:bodyPr/>
          <a:lstStyle/>
          <a:p>
            <a:r>
              <a:rPr lang="en-US" altLang="zh-CN" dirty="0"/>
              <a:t>Analysis – comparison with </a:t>
            </a:r>
            <a:r>
              <a:rPr lang="en-US" altLang="zh-CN" dirty="0" err="1"/>
              <a:t>mLSTM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9F5536-6DD5-4EC1-AED7-E80AA79D5EBA}"/>
                  </a:ext>
                </a:extLst>
              </p:cNvPr>
              <p:cNvSpPr>
                <a:spLocks noGrp="1"/>
              </p:cNvSpPr>
              <p:nvPr>
                <p:ph idx="1"/>
              </p:nvPr>
            </p:nvSpPr>
            <p:spPr>
              <a:xfrm>
                <a:off x="196516" y="1825625"/>
                <a:ext cx="11995484" cy="4351338"/>
              </a:xfrm>
            </p:spPr>
            <p:txBody>
              <a:bodyPr/>
              <a:lstStyle/>
              <a:p>
                <a:pPr marL="0" indent="0">
                  <a:buNone/>
                </a:pPr>
                <a:r>
                  <a:rPr lang="en-US" altLang="zh-CN" dirty="0"/>
                  <a:t>The </a:t>
                </a:r>
                <a:r>
                  <a:rPr lang="en-US" altLang="zh-CN" dirty="0" err="1"/>
                  <a:t>mLSTM</a:t>
                </a:r>
                <a:r>
                  <a:rPr lang="en-US" altLang="zh-CN" dirty="0"/>
                  <a:t> is defined as</a:t>
                </a:r>
              </a:p>
              <a:p>
                <a:pPr marL="0" indent="0">
                  <a:buNone/>
                </a:pPr>
                <a14:m>
                  <m:oMathPara xmlns:m="http://schemas.openxmlformats.org/officeDocument/2006/math">
                    <m:oMathParaPr>
                      <m:jc m:val="centerGroup"/>
                    </m:oMathParaPr>
                    <m:oMath xmlns:m="http://schemas.openxmlformats.org/officeDocument/2006/math">
                      <m:r>
                        <m:rPr>
                          <m:sty m:val="p"/>
                        </m:rPr>
                        <a:rPr lang="en-US" altLang="zh-CN" smtClean="0">
                          <a:latin typeface="Cambria Math" panose="02040503050406030204" pitchFamily="18" charset="0"/>
                        </a:rPr>
                        <m:t>m</m:t>
                      </m:r>
                      <m:r>
                        <m:rPr>
                          <m:sty m:val="p"/>
                        </m:rPr>
                        <a:rPr lang="en-US" altLang="zh-CN" b="0" i="0" smtClean="0">
                          <a:latin typeface="Cambria Math" panose="02040503050406030204" pitchFamily="18" charset="0"/>
                        </a:rPr>
                        <m:t>LSTM</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𝒄</m:t>
                              </m:r>
                            </m:e>
                            <m:sub>
                              <m:r>
                                <m:rPr>
                                  <m:sty m:val="p"/>
                                </m:rPr>
                                <a:rPr lang="en-US" altLang="zh-CN">
                                  <a:latin typeface="Cambria Math" panose="02040503050406030204" pitchFamily="18" charset="0"/>
                                </a:rPr>
                                <m:t>prev</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𝒉</m:t>
                              </m:r>
                            </m:e>
                            <m:sub>
                              <m:r>
                                <m:rPr>
                                  <m:sty m:val="p"/>
                                </m:rPr>
                                <a:rPr lang="en-US" altLang="zh-CN">
                                  <a:latin typeface="Cambria Math" panose="02040503050406030204" pitchFamily="18" charset="0"/>
                                </a:rPr>
                                <m:t>prev</m:t>
                              </m:r>
                            </m:sub>
                          </m:sSub>
                        </m:e>
                      </m:d>
                      <m:r>
                        <a:rPr lang="en-US" altLang="zh-CN" i="1">
                          <a:latin typeface="Cambria Math" panose="02040503050406030204" pitchFamily="18" charset="0"/>
                        </a:rPr>
                        <m:t>=</m:t>
                      </m:r>
                      <m:r>
                        <m:rPr>
                          <m:sty m:val="p"/>
                        </m:rPr>
                        <a:rPr lang="en-US" altLang="zh-CN">
                          <a:latin typeface="Cambria Math" panose="02040503050406030204" pitchFamily="18" charset="0"/>
                        </a:rPr>
                        <m:t>LSTM</m:t>
                      </m:r>
                      <m:d>
                        <m:dPr>
                          <m:ctrlPr>
                            <a:rPr lang="en-US" altLang="zh-CN" i="1">
                              <a:latin typeface="Cambria Math" panose="02040503050406030204" pitchFamily="18" charset="0"/>
                            </a:rPr>
                          </m:ctrlPr>
                        </m:dPr>
                        <m:e>
                          <m:r>
                            <a:rPr lang="en-US" altLang="zh-CN" b="1" i="1" smtClean="0">
                              <a:latin typeface="Cambria Math" panose="02040503050406030204" pitchFamily="18" charset="0"/>
                            </a:rPr>
                            <m:t>𝒙</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𝒄</m:t>
                              </m:r>
                            </m:e>
                            <m:sub>
                              <m:r>
                                <m:rPr>
                                  <m:sty m:val="p"/>
                                </m:rPr>
                                <a:rPr lang="en-US" altLang="zh-CN">
                                  <a:latin typeface="Cambria Math" panose="02040503050406030204" pitchFamily="18" charset="0"/>
                                </a:rPr>
                                <m:t>prev</m:t>
                              </m:r>
                            </m:sub>
                          </m:sSub>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𝐖</m:t>
                                  </m:r>
                                </m:e>
                                <m:sup>
                                  <m:r>
                                    <a:rPr lang="en-US" altLang="zh-CN" b="0" i="1" smtClean="0">
                                      <a:latin typeface="Cambria Math" panose="02040503050406030204" pitchFamily="18" charset="0"/>
                                    </a:rPr>
                                    <m:t>𝑚𝑥</m:t>
                                  </m:r>
                                </m:sup>
                              </m:sSup>
                              <m:r>
                                <a:rPr lang="en-US" altLang="zh-CN" b="1" i="1" smtClean="0">
                                  <a:latin typeface="Cambria Math" panose="02040503050406030204" pitchFamily="18" charset="0"/>
                                </a:rPr>
                                <m:t>𝒙</m:t>
                              </m:r>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1" i="0" smtClean="0">
                                      <a:latin typeface="Cambria Math" panose="02040503050406030204" pitchFamily="18" charset="0"/>
                                      <a:ea typeface="Cambria Math" panose="02040503050406030204" pitchFamily="18" charset="0"/>
                                    </a:rPr>
                                    <m:t>𝐖</m:t>
                                  </m:r>
                                </m:e>
                                <m:sup>
                                  <m:r>
                                    <a:rPr lang="en-US" altLang="zh-CN" b="0" i="1" smtClean="0">
                                      <a:latin typeface="Cambria Math" panose="02040503050406030204" pitchFamily="18" charset="0"/>
                                      <a:ea typeface="Cambria Math" panose="02040503050406030204" pitchFamily="18" charset="0"/>
                                    </a:rPr>
                                    <m:t>𝑚h</m:t>
                                  </m:r>
                                </m:sup>
                              </m:sSup>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𝒉</m:t>
                                  </m:r>
                                </m:e>
                                <m:sub>
                                  <m:r>
                                    <m:rPr>
                                      <m:sty m:val="p"/>
                                    </m:rPr>
                                    <a:rPr lang="en-US" altLang="zh-CN" b="0" i="0" smtClean="0">
                                      <a:latin typeface="Cambria Math" panose="02040503050406030204" pitchFamily="18" charset="0"/>
                                      <a:ea typeface="Cambria Math" panose="02040503050406030204" pitchFamily="18" charset="0"/>
                                    </a:rPr>
                                    <m:t>prev</m:t>
                                  </m:r>
                                </m:sub>
                              </m:sSub>
                            </m:e>
                          </m:d>
                        </m:e>
                      </m:d>
                      <m:r>
                        <a:rPr lang="en-US" altLang="zh-CN" b="0" i="1" smtClean="0">
                          <a:latin typeface="Cambria Math" panose="02040503050406030204" pitchFamily="18" charset="0"/>
                          <a:ea typeface="Cambria Math" panose="02040503050406030204" pitchFamily="18" charset="0"/>
                        </a:rPr>
                        <m:t>.</m:t>
                      </m:r>
                    </m:oMath>
                  </m:oMathPara>
                </a14:m>
                <a:endParaRPr lang="en-US" altLang="zh-CN" b="0" dirty="0">
                  <a:ea typeface="Cambria Math" panose="02040503050406030204" pitchFamily="18" charset="0"/>
                </a:endParaRPr>
              </a:p>
              <a:p>
                <a:pPr marL="514350" indent="-514350">
                  <a:buFont typeface="+mj-lt"/>
                  <a:buAutoNum type="arabicPeriod"/>
                </a:pPr>
                <a:r>
                  <a:rPr lang="en-US" altLang="zh-CN" dirty="0"/>
                  <a:t>The </a:t>
                </a:r>
                <a:r>
                  <a:rPr lang="en-US" altLang="zh-CN" dirty="0" err="1"/>
                  <a:t>mLSTM</a:t>
                </a:r>
                <a:r>
                  <a:rPr lang="en-US" altLang="zh-CN" dirty="0"/>
                  <a:t> only overrides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𝒉</m:t>
                        </m:r>
                      </m:e>
                      <m:sub>
                        <m:r>
                          <m:rPr>
                            <m:sty m:val="p"/>
                          </m:rPr>
                          <a:rPr lang="en-US" altLang="zh-CN" b="0" i="0" smtClean="0">
                            <a:latin typeface="Cambria Math" panose="02040503050406030204" pitchFamily="18" charset="0"/>
                          </a:rPr>
                          <m:t>prev</m:t>
                        </m:r>
                      </m:sub>
                    </m:sSub>
                  </m:oMath>
                </a14:m>
                <a:r>
                  <a:rPr lang="en-US" altLang="zh-CN" dirty="0"/>
                  <a:t>.</a:t>
                </a:r>
              </a:p>
              <a:p>
                <a:pPr marL="514350" indent="-514350">
                  <a:buFont typeface="+mj-lt"/>
                  <a:buAutoNum type="arabicPeriod"/>
                </a:pPr>
                <a:r>
                  <a:rPr lang="en-US" altLang="zh-CN" dirty="0"/>
                  <a:t>The </a:t>
                </a:r>
                <a:r>
                  <a:rPr lang="en-US" altLang="zh-CN" dirty="0" err="1"/>
                  <a:t>mLSTM</a:t>
                </a:r>
                <a:r>
                  <a:rPr lang="en-US" altLang="zh-CN" dirty="0"/>
                  <a:t> can change the sign of values in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𝒉</m:t>
                        </m:r>
                      </m:e>
                      <m:sub>
                        <m:r>
                          <m:rPr>
                            <m:sty m:val="p"/>
                          </m:rPr>
                          <a:rPr lang="en-US" altLang="zh-CN" b="0" i="0" smtClean="0">
                            <a:latin typeface="Cambria Math" panose="02040503050406030204" pitchFamily="18" charset="0"/>
                          </a:rPr>
                          <m:t>prev</m:t>
                        </m:r>
                      </m:sub>
                    </m:sSub>
                  </m:oMath>
                </a14:m>
                <a:r>
                  <a:rPr lang="en-US" altLang="zh-CN" dirty="0"/>
                  <a:t>.</a:t>
                </a:r>
              </a:p>
              <a:p>
                <a:pPr marL="514350" indent="-514350">
                  <a:buFont typeface="+mj-lt"/>
                  <a:buAutoNum type="arabicPeriod"/>
                </a:pPr>
                <a:r>
                  <a:rPr lang="en-US" altLang="zh-CN" dirty="0"/>
                  <a:t>The unsquashed linearities and their elementwise product make the </a:t>
                </a:r>
                <a:r>
                  <a:rPr lang="en-US" altLang="zh-CN" dirty="0" err="1"/>
                  <a:t>mLSTM</a:t>
                </a:r>
                <a:r>
                  <a:rPr lang="en-US" altLang="zh-CN" dirty="0"/>
                  <a:t> more sensitive to initialization and unstable during optimization.</a:t>
                </a:r>
              </a:p>
              <a:p>
                <a:pPr marL="514350" indent="-514350">
                  <a:buFont typeface="+mj-lt"/>
                  <a:buAutoNum type="arabicPeriod"/>
                </a:pPr>
                <a:r>
                  <a:rPr lang="en-US" altLang="zh-CN" dirty="0"/>
                  <a:t>The </a:t>
                </a:r>
                <a:r>
                  <a:rPr lang="en-US" altLang="zh-CN" dirty="0" err="1"/>
                  <a:t>mLSTM</a:t>
                </a:r>
                <a:r>
                  <a:rPr lang="en-US" altLang="zh-CN" dirty="0"/>
                  <a:t> has </a:t>
                </a:r>
                <a:r>
                  <a:rPr lang="en-US" altLang="zh-CN"/>
                  <a:t>better recovery.</a:t>
                </a:r>
                <a:endParaRPr lang="en-US" altLang="zh-CN" dirty="0"/>
              </a:p>
            </p:txBody>
          </p:sp>
        </mc:Choice>
        <mc:Fallback xmlns="">
          <p:sp>
            <p:nvSpPr>
              <p:cNvPr id="3" name="内容占位符 2">
                <a:extLst>
                  <a:ext uri="{FF2B5EF4-FFF2-40B4-BE49-F238E27FC236}">
                    <a16:creationId xmlns:a16="http://schemas.microsoft.com/office/drawing/2014/main" id="{D99F5536-6DD5-4EC1-AED7-E80AA79D5EBA}"/>
                  </a:ext>
                </a:extLst>
              </p:cNvPr>
              <p:cNvSpPr>
                <a:spLocks noGrp="1" noRot="1" noChangeAspect="1" noMove="1" noResize="1" noEditPoints="1" noAdjustHandles="1" noChangeArrowheads="1" noChangeShapeType="1" noTextEdit="1"/>
              </p:cNvSpPr>
              <p:nvPr>
                <p:ph idx="1"/>
              </p:nvPr>
            </p:nvSpPr>
            <p:spPr>
              <a:xfrm>
                <a:off x="196516" y="1825625"/>
                <a:ext cx="11995484" cy="4351338"/>
              </a:xfrm>
              <a:blipFill>
                <a:blip r:embed="rId2"/>
                <a:stretch>
                  <a:fillRect l="-1016"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22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FFD9A-20BA-40F8-BE56-F69ACFA89EE9}"/>
              </a:ext>
            </a:extLst>
          </p:cNvPr>
          <p:cNvSpPr>
            <a:spLocks noGrp="1"/>
          </p:cNvSpPr>
          <p:nvPr>
            <p:ph type="title"/>
          </p:nvPr>
        </p:nvSpPr>
        <p:spPr/>
        <p:txBody>
          <a:bodyPr/>
          <a:lstStyle/>
          <a:p>
            <a:r>
              <a:rPr lang="en-US" altLang="zh-CN" dirty="0"/>
              <a:t>Analysis – the reverse copy task</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B9D743-13D5-4892-9253-0F1A118A8E9A}"/>
                  </a:ext>
                </a:extLst>
              </p:cNvPr>
              <p:cNvSpPr>
                <a:spLocks noGrp="1"/>
              </p:cNvSpPr>
              <p:nvPr>
                <p:ph idx="1"/>
              </p:nvPr>
            </p:nvSpPr>
            <p:spPr/>
            <p:txBody>
              <a:bodyPr>
                <a:normAutofit fontScale="92500" lnSpcReduction="10000"/>
              </a:bodyPr>
              <a:lstStyle/>
              <a:p>
                <a:r>
                  <a:rPr lang="en-US" altLang="zh-CN" dirty="0"/>
                  <a:t>Our original motivation was to allow the context to amplify salient and attenuate nuisance features in the input embeddings.</a:t>
                </a:r>
              </a:p>
              <a:p>
                <a:r>
                  <a:rPr lang="en-US" altLang="zh-CN" dirty="0"/>
                  <a:t>Dataset:</a:t>
                </a:r>
              </a:p>
              <a:p>
                <a:pPr lvl="1"/>
                <a:r>
                  <a:rPr lang="en-US" altLang="zh-CN" dirty="0"/>
                  <a:t>Training set: 500,000 randomly generated </a:t>
                </a:r>
                <a:r>
                  <a:rPr lang="en-US" altLang="zh-CN" dirty="0" err="1"/>
                  <a:t>exemples</a:t>
                </a:r>
                <a:r>
                  <a:rPr lang="en-US" altLang="zh-CN" dirty="0"/>
                  <a:t>;</a:t>
                </a:r>
              </a:p>
              <a:p>
                <a:pPr lvl="1"/>
                <a:r>
                  <a:rPr lang="en-US" altLang="zh-CN" dirty="0"/>
                  <a:t>Validation and Test set: 10,000 </a:t>
                </a:r>
                <a:r>
                  <a:rPr lang="en-US" altLang="zh-CN" dirty="0" err="1"/>
                  <a:t>exemples</a:t>
                </a:r>
                <a:r>
                  <a:rPr lang="en-US" altLang="zh-CN" dirty="0"/>
                  <a:t>.</a:t>
                </a:r>
              </a:p>
              <a:p>
                <a:r>
                  <a:rPr lang="en-US" altLang="zh-CN" dirty="0"/>
                  <a:t>Data: an input sequence of tokens and a marker token after which it has to repeat the input in reverse order.</a:t>
                </a:r>
              </a:p>
              <a:p>
                <a:r>
                  <a:rPr lang="en-US" altLang="zh-CN" dirty="0"/>
                  <a:t>The model consists of a unidirectional encoder and a decoder whose total number of parameters is 10M.</a:t>
                </a:r>
              </a:p>
              <a:p>
                <a:r>
                  <a:rPr lang="en-US" altLang="zh-CN" dirty="0"/>
                  <a:t>The model takes no dropout; only </a:t>
                </a:r>
                <a:r>
                  <a:rPr lang="en-US" altLang="zh-CN" dirty="0" err="1"/>
                  <a:t>lr</a:t>
                </a:r>
                <a:r>
                  <a:rPr lang="en-US" altLang="zh-CN" dirty="0"/>
                  <a:t>, l2, embedding size is tuned for LSTM, also </a:t>
                </a:r>
                <a14:m>
                  <m:oMath xmlns:m="http://schemas.openxmlformats.org/officeDocument/2006/math">
                    <m:r>
                      <a:rPr lang="en-US" altLang="zh-CN" b="0" i="1" smtClean="0">
                        <a:latin typeface="Cambria Math" panose="02040503050406030204" pitchFamily="18" charset="0"/>
                      </a:rPr>
                      <m:t>𝑟</m:t>
                    </m:r>
                  </m:oMath>
                </a14:m>
                <a:r>
                  <a:rPr lang="en-US" altLang="zh-CN" dirty="0"/>
                  <a:t> and </a:t>
                </a:r>
                <a14:m>
                  <m:oMath xmlns:m="http://schemas.openxmlformats.org/officeDocument/2006/math">
                    <m:r>
                      <a:rPr lang="en-US" altLang="zh-CN" b="0" i="1" smtClean="0">
                        <a:latin typeface="Cambria Math" panose="02040503050406030204" pitchFamily="18" charset="0"/>
                      </a:rPr>
                      <m:t>𝑘</m:t>
                    </m:r>
                  </m:oMath>
                </a14:m>
                <a:r>
                  <a:rPr lang="en-US" altLang="zh-CN" dirty="0"/>
                  <a:t> for </a:t>
                </a:r>
                <a:r>
                  <a:rPr lang="en-US" altLang="zh-CN" dirty="0" err="1"/>
                  <a:t>Mogrifier</a:t>
                </a:r>
                <a:r>
                  <a:rPr lang="en-US" altLang="zh-CN" dirty="0"/>
                  <a:t>.</a:t>
                </a:r>
              </a:p>
            </p:txBody>
          </p:sp>
        </mc:Choice>
        <mc:Fallback xmlns="">
          <p:sp>
            <p:nvSpPr>
              <p:cNvPr id="3" name="内容占位符 2">
                <a:extLst>
                  <a:ext uri="{FF2B5EF4-FFF2-40B4-BE49-F238E27FC236}">
                    <a16:creationId xmlns:a16="http://schemas.microsoft.com/office/drawing/2014/main" id="{09B9D743-13D5-4892-9253-0F1A118A8E9A}"/>
                  </a:ext>
                </a:extLst>
              </p:cNvPr>
              <p:cNvSpPr>
                <a:spLocks noGrp="1" noRot="1" noChangeAspect="1" noMove="1" noResize="1" noEditPoints="1" noAdjustHandles="1" noChangeArrowheads="1" noChangeShapeType="1" noTextEdit="1"/>
              </p:cNvSpPr>
              <p:nvPr>
                <p:ph idx="1"/>
              </p:nvPr>
            </p:nvSpPr>
            <p:spPr>
              <a:blipFill>
                <a:blip r:embed="rId2"/>
                <a:stretch>
                  <a:fillRect l="-928" t="-2801"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419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935D7-53A4-4CB2-9476-7DB7771BE401}"/>
              </a:ext>
            </a:extLst>
          </p:cNvPr>
          <p:cNvSpPr>
            <a:spLocks noGrp="1"/>
          </p:cNvSpPr>
          <p:nvPr>
            <p:ph type="title"/>
          </p:nvPr>
        </p:nvSpPr>
        <p:spPr/>
        <p:txBody>
          <a:bodyPr/>
          <a:lstStyle/>
          <a:p>
            <a:r>
              <a:rPr lang="en-US" altLang="zh-CN" dirty="0"/>
              <a:t>Analysis – the reverse copy task</a:t>
            </a:r>
            <a:endParaRPr lang="zh-CN" altLang="en-US" dirty="0"/>
          </a:p>
        </p:txBody>
      </p:sp>
      <p:sp>
        <p:nvSpPr>
          <p:cNvPr id="3" name="内容占位符 2">
            <a:extLst>
              <a:ext uri="{FF2B5EF4-FFF2-40B4-BE49-F238E27FC236}">
                <a16:creationId xmlns:a16="http://schemas.microsoft.com/office/drawing/2014/main" id="{1B5826D8-2FB8-4DB5-8BFB-ED4331E84304}"/>
              </a:ext>
            </a:extLst>
          </p:cNvPr>
          <p:cNvSpPr>
            <a:spLocks noGrp="1"/>
          </p:cNvSpPr>
          <p:nvPr>
            <p:ph idx="1"/>
          </p:nvPr>
        </p:nvSpPr>
        <p:spPr/>
        <p:txBody>
          <a:bodyPr/>
          <a:lstStyle/>
          <a:p>
            <a:r>
              <a:rPr lang="en-US" altLang="zh-CN" dirty="0"/>
              <a:t>Examining the best hyperparameter settings found, the embedding/hidden sizes for LSTM and </a:t>
            </a:r>
            <a:r>
              <a:rPr lang="en-US" altLang="zh-CN" dirty="0" err="1"/>
              <a:t>Mogrifier</a:t>
            </a:r>
            <a:r>
              <a:rPr lang="en-US" altLang="zh-CN" dirty="0"/>
              <a:t> are 498/787 vs 41/1054 at 150 steps, and 493/790 vs 181/961 at 200 steps.</a:t>
            </a:r>
          </a:p>
          <a:p>
            <a:r>
              <a:rPr lang="en-US" altLang="zh-CN" dirty="0" err="1"/>
              <a:t>Mogrifier</a:t>
            </a:r>
            <a:r>
              <a:rPr lang="en-US" altLang="zh-CN" dirty="0"/>
              <a:t> is able to work with a much smaller embedding size.</a:t>
            </a:r>
          </a:p>
          <a:p>
            <a:endParaRPr lang="zh-CN" altLang="en-US" dirty="0"/>
          </a:p>
        </p:txBody>
      </p:sp>
      <p:pic>
        <p:nvPicPr>
          <p:cNvPr id="4" name="图片 3">
            <a:extLst>
              <a:ext uri="{FF2B5EF4-FFF2-40B4-BE49-F238E27FC236}">
                <a16:creationId xmlns:a16="http://schemas.microsoft.com/office/drawing/2014/main" id="{A8711F31-D706-46B8-ACAA-D104922AD6D7}"/>
              </a:ext>
            </a:extLst>
          </p:cNvPr>
          <p:cNvPicPr>
            <a:picLocks noChangeAspect="1"/>
          </p:cNvPicPr>
          <p:nvPr/>
        </p:nvPicPr>
        <p:blipFill>
          <a:blip r:embed="rId2"/>
          <a:stretch>
            <a:fillRect/>
          </a:stretch>
        </p:blipFill>
        <p:spPr>
          <a:xfrm>
            <a:off x="1742851" y="3593932"/>
            <a:ext cx="8706297" cy="3264068"/>
          </a:xfrm>
          <a:prstGeom prst="rect">
            <a:avLst/>
          </a:prstGeom>
        </p:spPr>
      </p:pic>
    </p:spTree>
    <p:extLst>
      <p:ext uri="{BB962C8B-B14F-4D97-AF65-F5344CB8AC3E}">
        <p14:creationId xmlns:p14="http://schemas.microsoft.com/office/powerpoint/2010/main" val="263749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44442-201A-4DC9-AD20-89D52C40B134}"/>
              </a:ext>
            </a:extLst>
          </p:cNvPr>
          <p:cNvSpPr>
            <a:spLocks noGrp="1"/>
          </p:cNvSpPr>
          <p:nvPr>
            <p:ph type="title"/>
          </p:nvPr>
        </p:nvSpPr>
        <p:spPr/>
        <p:txBody>
          <a:bodyPr/>
          <a:lstStyle/>
          <a:p>
            <a:r>
              <a:rPr lang="en-US" altLang="zh-CN" dirty="0"/>
              <a:t>Analysis – what the </a:t>
            </a:r>
            <a:r>
              <a:rPr lang="en-US" altLang="zh-CN" dirty="0" err="1"/>
              <a:t>Mogrifier</a:t>
            </a:r>
            <a:r>
              <a:rPr lang="en-US" altLang="zh-CN" dirty="0"/>
              <a:t> is not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AA358B1-33F0-4948-847F-C533BEDB5E3B}"/>
                  </a:ext>
                </a:extLst>
              </p:cNvPr>
              <p:cNvSpPr>
                <a:spLocks noGrp="1"/>
              </p:cNvSpPr>
              <p:nvPr>
                <p:ph idx="1"/>
              </p:nvPr>
            </p:nvSpPr>
            <p:spPr/>
            <p:txBody>
              <a:bodyPr>
                <a:normAutofit fontScale="92500" lnSpcReduction="10000"/>
              </a:bodyPr>
              <a:lstStyle/>
              <a:p>
                <a:pPr marL="514350" indent="-514350">
                  <a:buFont typeface="+mj-lt"/>
                  <a:buAutoNum type="arabicPeriod"/>
                </a:pPr>
                <a:r>
                  <a:rPr lang="en-US" altLang="zh-CN" dirty="0"/>
                  <a:t>The benefit is in scaling </a:t>
                </a:r>
                <a14:m>
                  <m:oMath xmlns:m="http://schemas.openxmlformats.org/officeDocument/2006/math">
                    <m:r>
                      <a:rPr lang="en-US" altLang="zh-CN" b="1" i="1" smtClean="0">
                        <a:latin typeface="Cambria Math" panose="02040503050406030204" pitchFamily="18" charset="0"/>
                      </a:rPr>
                      <m:t>𝒙</m:t>
                    </m:r>
                  </m:oMath>
                </a14:m>
                <a:r>
                  <a:rPr lang="zh-CN" altLang="en-US" dirty="0"/>
                  <a:t> </a:t>
                </a:r>
                <a:r>
                  <a:rPr lang="en-US" altLang="zh-CN" dirty="0"/>
                  <a:t>and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𝒉</m:t>
                        </m:r>
                      </m:e>
                      <m:sub>
                        <m:r>
                          <m:rPr>
                            <m:sty m:val="p"/>
                          </m:rPr>
                          <a:rPr lang="en-US" altLang="zh-CN" b="0" i="0" smtClean="0">
                            <a:latin typeface="Cambria Math" panose="02040503050406030204" pitchFamily="18" charset="0"/>
                          </a:rPr>
                          <m:t>prev</m:t>
                        </m:r>
                      </m:sub>
                    </m:sSub>
                  </m:oMath>
                </a14:m>
                <a:r>
                  <a:rPr lang="en-US" altLang="zh-CN" b="1" dirty="0"/>
                  <a:t>.</a:t>
                </a:r>
              </a:p>
              <a:p>
                <a:pPr marL="514350" indent="-514350">
                  <a:buFont typeface="+mj-lt"/>
                  <a:buAutoNum type="arabicPeriod"/>
                </a:pPr>
                <a:r>
                  <a:rPr lang="en-US" altLang="zh-CN" dirty="0"/>
                  <a:t>The benefit is in making optimization easier.</a:t>
                </a:r>
              </a:p>
              <a:p>
                <a:pPr marL="514350" indent="-514350">
                  <a:buFont typeface="+mj-lt"/>
                  <a:buAutoNum type="arabicPeriod"/>
                </a:pPr>
                <a:r>
                  <a:rPr lang="en-US" altLang="zh-CN" dirty="0"/>
                  <a:t>Exact tying of embeddings is too constraining, the benefit is in making this relationship </a:t>
                </a:r>
                <a:r>
                  <a:rPr lang="fr-FR" altLang="zh-CN" dirty="0" err="1"/>
                  <a:t>less</a:t>
                </a:r>
                <a:r>
                  <a:rPr lang="fr-FR" altLang="zh-CN" dirty="0"/>
                  <a:t> strict.</a:t>
                </a:r>
              </a:p>
              <a:p>
                <a:pPr marL="514350" indent="-514350">
                  <a:buFont typeface="+mj-lt"/>
                  <a:buAutoNum type="arabicPeriod"/>
                </a:pPr>
                <a:r>
                  <a:rPr lang="en-US" altLang="zh-CN" dirty="0"/>
                  <a:t>The benefit is in the low-rank factorization of </a:t>
                </a:r>
                <a14:m>
                  <m:oMath xmlns:m="http://schemas.openxmlformats.org/officeDocument/2006/math">
                    <m:sSup>
                      <m:sSupPr>
                        <m:ctrlPr>
                          <a:rPr lang="en-US" altLang="zh-CN" i="1">
                            <a:latin typeface="Cambria Math" panose="02040503050406030204" pitchFamily="18" charset="0"/>
                          </a:rPr>
                        </m:ctrlPr>
                      </m:sSupPr>
                      <m:e>
                        <m:r>
                          <a:rPr lang="en-US" altLang="zh-CN" b="1">
                            <a:latin typeface="Cambria Math" panose="02040503050406030204" pitchFamily="18" charset="0"/>
                          </a:rPr>
                          <m:t>𝐐</m:t>
                        </m:r>
                      </m:e>
                      <m:sup>
                        <m:r>
                          <a:rPr lang="en-US" altLang="zh-CN" i="1">
                            <a:latin typeface="Cambria Math" panose="02040503050406030204" pitchFamily="18" charset="0"/>
                          </a:rPr>
                          <m:t>𝑖</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a:latin typeface="Cambria Math" panose="02040503050406030204" pitchFamily="18" charset="0"/>
                          </a:rPr>
                          <m:t>𝐑</m:t>
                        </m:r>
                      </m:e>
                      <m:sup>
                        <m:r>
                          <a:rPr lang="en-US" altLang="zh-CN" i="1">
                            <a:latin typeface="Cambria Math" panose="02040503050406030204" pitchFamily="18" charset="0"/>
                          </a:rPr>
                          <m:t>𝑖</m:t>
                        </m:r>
                      </m:sup>
                    </m:sSup>
                  </m:oMath>
                </a14:m>
                <a:r>
                  <a:rPr lang="zh-CN" altLang="en-US" b="1" dirty="0"/>
                  <a:t> </a:t>
                </a:r>
                <a:r>
                  <a:rPr lang="fr-FR" altLang="zh-CN" dirty="0" err="1"/>
                  <a:t>implicitly</a:t>
                </a:r>
                <a:r>
                  <a:rPr lang="fr-FR" altLang="zh-CN" dirty="0"/>
                  <a:t> </a:t>
                </a:r>
                <a:r>
                  <a:rPr lang="fr-FR" altLang="zh-CN" dirty="0" err="1"/>
                  <a:t>imposing</a:t>
                </a:r>
                <a:r>
                  <a:rPr lang="fr-FR" altLang="zh-CN" dirty="0"/>
                  <a:t> structure on the LSTM </a:t>
                </a:r>
                <a:r>
                  <a:rPr lang="fr-FR" altLang="zh-CN" dirty="0" err="1"/>
                  <a:t>weight</a:t>
                </a:r>
                <a:r>
                  <a:rPr lang="fr-FR" altLang="zh-CN" dirty="0"/>
                  <a:t> matrices.</a:t>
                </a:r>
              </a:p>
              <a:p>
                <a:pPr marL="514350" indent="-514350">
                  <a:buFont typeface="+mj-lt"/>
                  <a:buAutoNum type="arabicPeriod"/>
                </a:pPr>
                <a:r>
                  <a:rPr lang="en-US" altLang="zh-CN" dirty="0"/>
                  <a:t>The benefit comes from better performance on rare words.</a:t>
                </a:r>
              </a:p>
              <a:p>
                <a:pPr marL="514350" indent="-514350">
                  <a:buFont typeface="+mj-lt"/>
                  <a:buAutoNum type="arabicPeriod"/>
                </a:pPr>
                <a:r>
                  <a:rPr lang="en-US" altLang="zh-CN" dirty="0"/>
                  <a:t>The benefit is specific to the English language.</a:t>
                </a:r>
              </a:p>
              <a:p>
                <a:pPr marL="514350" indent="-514350">
                  <a:buFont typeface="+mj-lt"/>
                  <a:buAutoNum type="arabicPeriod"/>
                </a:pPr>
                <a:r>
                  <a:rPr lang="en-US" altLang="zh-CN" dirty="0"/>
                  <a:t>The benefit is in handling long-range dependencies better.</a:t>
                </a:r>
              </a:p>
              <a:p>
                <a:pPr marL="514350" indent="-514350">
                  <a:buFont typeface="+mj-lt"/>
                  <a:buAutoNum type="arabicPeriod"/>
                </a:pPr>
                <a:r>
                  <a:rPr lang="en-US" altLang="zh-CN" dirty="0"/>
                  <a:t>The scaling up of inputs saturates the downstream LSTM gates.</a:t>
                </a:r>
                <a:endParaRPr lang="zh-CN" altLang="en-US" b="1" dirty="0"/>
              </a:p>
            </p:txBody>
          </p:sp>
        </mc:Choice>
        <mc:Fallback xmlns="">
          <p:sp>
            <p:nvSpPr>
              <p:cNvPr id="3" name="内容占位符 2">
                <a:extLst>
                  <a:ext uri="{FF2B5EF4-FFF2-40B4-BE49-F238E27FC236}">
                    <a16:creationId xmlns:a16="http://schemas.microsoft.com/office/drawing/2014/main" id="{BAA358B1-33F0-4948-847F-C533BEDB5E3B}"/>
                  </a:ext>
                </a:extLst>
              </p:cNvPr>
              <p:cNvSpPr>
                <a:spLocks noGrp="1" noRot="1" noChangeAspect="1" noMove="1" noResize="1" noEditPoints="1" noAdjustHandles="1" noChangeArrowheads="1" noChangeShapeType="1" noTextEdit="1"/>
              </p:cNvSpPr>
              <p:nvPr>
                <p:ph idx="1"/>
              </p:nvPr>
            </p:nvSpPr>
            <p:spPr>
              <a:blipFill>
                <a:blip r:embed="rId2"/>
                <a:stretch>
                  <a:fillRect l="-812" t="-2521" b="-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9065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E254F-2B34-4047-9D34-F377E55AD9E0}"/>
              </a:ext>
            </a:extLst>
          </p:cNvPr>
          <p:cNvSpPr>
            <a:spLocks noGrp="1"/>
          </p:cNvSpPr>
          <p:nvPr>
            <p:ph type="title"/>
          </p:nvPr>
        </p:nvSpPr>
        <p:spPr/>
        <p:txBody>
          <a:bodyPr/>
          <a:lstStyle/>
          <a:p>
            <a:r>
              <a:rPr lang="en-US" altLang="zh-CN" dirty="0"/>
              <a:t>Conclusions and Future Work</a:t>
            </a:r>
            <a:endParaRPr lang="zh-CN" altLang="en-US" dirty="0"/>
          </a:p>
        </p:txBody>
      </p:sp>
      <p:sp>
        <p:nvSpPr>
          <p:cNvPr id="3" name="内容占位符 2">
            <a:extLst>
              <a:ext uri="{FF2B5EF4-FFF2-40B4-BE49-F238E27FC236}">
                <a16:creationId xmlns:a16="http://schemas.microsoft.com/office/drawing/2014/main" id="{B9BFB3A7-3BD0-4581-9237-71C8F5C0D243}"/>
              </a:ext>
            </a:extLst>
          </p:cNvPr>
          <p:cNvSpPr>
            <a:spLocks noGrp="1"/>
          </p:cNvSpPr>
          <p:nvPr>
            <p:ph idx="1"/>
          </p:nvPr>
        </p:nvSpPr>
        <p:spPr/>
        <p:txBody>
          <a:bodyPr>
            <a:normAutofit fontScale="92500" lnSpcReduction="10000"/>
          </a:bodyPr>
          <a:lstStyle/>
          <a:p>
            <a:r>
              <a:rPr lang="en-US" altLang="zh-CN" dirty="0"/>
              <a:t>Our original motivation for this work was that the context-free representation of input tokens may be a bottleneck in language models.</a:t>
            </a:r>
          </a:p>
          <a:p>
            <a:r>
              <a:rPr lang="en-US" altLang="zh-CN" dirty="0"/>
              <a:t>While it may be part of the explanation, this interpretation clearly does not account for the improvements brought by conditioning the recurrent state on the input and especially the applicability to character-level datasets.</a:t>
            </a:r>
          </a:p>
          <a:p>
            <a:r>
              <a:rPr lang="fr-FR" altLang="zh-CN" dirty="0" err="1"/>
              <a:t>Positioning</a:t>
            </a:r>
            <a:r>
              <a:rPr lang="fr-FR" altLang="zh-CN" dirty="0"/>
              <a:t> </a:t>
            </a:r>
            <a:r>
              <a:rPr lang="en-US" altLang="zh-CN" dirty="0"/>
              <a:t>our work on the Multiplicative RNN line of research offers a more compelling perspective.</a:t>
            </a:r>
          </a:p>
          <a:p>
            <a:r>
              <a:rPr lang="en-US" altLang="zh-CN" dirty="0" err="1"/>
              <a:t>Mogrifier</a:t>
            </a:r>
            <a:r>
              <a:rPr lang="en-US" altLang="zh-CN" dirty="0"/>
              <a:t> on other architectures are possible, and other forms of parameterization of context-dependent transitions are also possible.</a:t>
            </a:r>
            <a:endParaRPr lang="zh-CN" altLang="en-US" dirty="0"/>
          </a:p>
        </p:txBody>
      </p:sp>
    </p:spTree>
    <p:extLst>
      <p:ext uri="{BB962C8B-B14F-4D97-AF65-F5344CB8AC3E}">
        <p14:creationId xmlns:p14="http://schemas.microsoft.com/office/powerpoint/2010/main" val="408966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80CFF-6F07-4CCD-BC2C-1B401A0B43A1}"/>
              </a:ext>
            </a:extLst>
          </p:cNvPr>
          <p:cNvSpPr>
            <a:spLocks noGrp="1"/>
          </p:cNvSpPr>
          <p:nvPr>
            <p:ph type="title"/>
          </p:nvPr>
        </p:nvSpPr>
        <p:spPr>
          <a:xfrm>
            <a:off x="838200" y="365125"/>
            <a:ext cx="10515600" cy="1325563"/>
          </a:xfrm>
        </p:spPr>
        <p:txBody>
          <a:bodyPr/>
          <a:lstStyle/>
          <a:p>
            <a:r>
              <a:rPr lang="en-US" altLang="zh-CN" dirty="0"/>
              <a:t>Model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8ACD67C-6365-4857-BDF8-A8BA952A6C30}"/>
                  </a:ext>
                </a:extLst>
              </p:cNvPr>
              <p:cNvSpPr>
                <a:spLocks noGrp="1"/>
              </p:cNvSpPr>
              <p:nvPr>
                <p:ph idx="1"/>
              </p:nvPr>
            </p:nvSpPr>
            <p:spPr>
              <a:xfrm>
                <a:off x="867177" y="4132413"/>
                <a:ext cx="10515600" cy="2488566"/>
              </a:xfrm>
            </p:spPr>
            <p:txBody>
              <a:bodyPr>
                <a:spAutoFit/>
              </a:bodyPr>
              <a:lstStyle/>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0" i="1" smtClean="0">
                              <a:latin typeface="Cambria Math" panose="02040503050406030204" pitchFamily="18" charset="0"/>
                            </a:rPr>
                            <m:t>𝑖</m:t>
                          </m:r>
                        </m:sup>
                      </m:sSup>
                      <m:r>
                        <m:rPr>
                          <m:aln/>
                        </m:rP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𝜎</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𝐐</m:t>
                              </m:r>
                            </m:e>
                            <m:sup>
                              <m:r>
                                <a:rPr lang="en-US" altLang="zh-CN" b="0" i="1" smtClean="0">
                                  <a:latin typeface="Cambria Math" panose="02040503050406030204" pitchFamily="18" charset="0"/>
                                </a:rPr>
                                <m:t>𝑖</m:t>
                              </m:r>
                            </m:sup>
                          </m:sSup>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𝒉</m:t>
                              </m:r>
                            </m:e>
                            <m:sub>
                              <m:r>
                                <m:rPr>
                                  <m:sty m:val="p"/>
                                </m:rPr>
                                <a:rPr lang="en-US" altLang="zh-CN" b="0" i="0" smtClean="0">
                                  <a:latin typeface="Cambria Math" panose="02040503050406030204" pitchFamily="18" charset="0"/>
                                </a:rPr>
                                <m:t>prev</m:t>
                              </m:r>
                            </m:sub>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sSubSup>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𝒙</m:t>
                          </m:r>
                        </m:e>
                        <m:sup>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rPr>
                        <m:t>, </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for</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odd</m:t>
                      </m:r>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1, </m:t>
                          </m:r>
                          <m:r>
                            <a:rPr lang="en-US" altLang="zh-CN" b="0" i="1" smtClean="0">
                              <a:latin typeface="Cambria Math" panose="02040503050406030204" pitchFamily="18" charset="0"/>
                            </a:rPr>
                            <m:t>𝑟</m:t>
                          </m:r>
                        </m:e>
                      </m:d>
                    </m:oMath>
                    <m:oMath xmlns:m="http://schemas.openxmlformats.org/officeDocument/2006/math">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𝒉</m:t>
                          </m:r>
                        </m:e>
                        <m:sub>
                          <m:r>
                            <m:rPr>
                              <m:sty m:val="p"/>
                            </m:rPr>
                            <a:rPr lang="en-US" altLang="zh-CN">
                              <a:latin typeface="Cambria Math" panose="02040503050406030204" pitchFamily="18" charset="0"/>
                            </a:rPr>
                            <m:t>prev</m:t>
                          </m:r>
                        </m:sub>
                        <m:sup>
                          <m:r>
                            <a:rPr lang="en-US" altLang="zh-CN" i="1">
                              <a:latin typeface="Cambria Math" panose="02040503050406030204" pitchFamily="18" charset="0"/>
                            </a:rPr>
                            <m:t>𝑖</m:t>
                          </m:r>
                        </m:sup>
                      </m:sSubSup>
                      <m:r>
                        <m:rPr>
                          <m:aln/>
                        </m:rPr>
                        <a:rPr lang="en-US" altLang="zh-CN" i="1">
                          <a:latin typeface="Cambria Math" panose="02040503050406030204" pitchFamily="18" charset="0"/>
                        </a:rPr>
                        <m:t>=</m:t>
                      </m:r>
                      <m:r>
                        <a:rPr lang="en-US" altLang="zh-CN" i="1">
                          <a:latin typeface="Cambria Math" panose="02040503050406030204" pitchFamily="18" charset="0"/>
                        </a:rPr>
                        <m:t>2</m:t>
                      </m:r>
                      <m:r>
                        <a:rPr lang="en-US" altLang="zh-CN" i="1">
                          <a:latin typeface="Cambria Math" panose="02040503050406030204" pitchFamily="18" charset="0"/>
                        </a:rPr>
                        <m:t>𝜎</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a:latin typeface="Cambria Math" panose="02040503050406030204" pitchFamily="18" charset="0"/>
                                </a:rPr>
                                <m:t>𝐑</m:t>
                              </m:r>
                            </m:e>
                            <m:sup>
                              <m:r>
                                <a:rPr lang="en-US" altLang="zh-CN" i="1">
                                  <a:latin typeface="Cambria Math" panose="02040503050406030204" pitchFamily="18" charset="0"/>
                                </a:rPr>
                                <m:t>𝑖</m:t>
                              </m:r>
                            </m:sup>
                          </m:sSup>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i="1">
                                  <a:latin typeface="Cambria Math" panose="02040503050406030204" pitchFamily="18" charset="0"/>
                                </a:rPr>
                                <m:t>𝑖</m:t>
                              </m:r>
                              <m:r>
                                <a:rPr lang="en-US" altLang="zh-CN" i="1">
                                  <a:latin typeface="Cambria Math" panose="02040503050406030204" pitchFamily="18" charset="0"/>
                                </a:rPr>
                                <m:t>−1</m:t>
                              </m:r>
                            </m:sup>
                          </m:sSup>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1" i="1">
                              <a:latin typeface="Cambria Math" panose="02040503050406030204" pitchFamily="18" charset="0"/>
                              <a:ea typeface="Cambria Math" panose="02040503050406030204" pitchFamily="18" charset="0"/>
                            </a:rPr>
                            <m:t>𝒉</m:t>
                          </m:r>
                        </m:e>
                        <m:sub>
                          <m:r>
                            <m:rPr>
                              <m:sty m:val="p"/>
                            </m:rPr>
                            <a:rPr lang="en-US" altLang="zh-CN" i="1">
                              <a:latin typeface="Cambria Math" panose="02040503050406030204" pitchFamily="18" charset="0"/>
                              <a:ea typeface="Cambria Math" panose="02040503050406030204" pitchFamily="18" charset="0"/>
                            </a:rPr>
                            <m:t>prev</m:t>
                          </m:r>
                        </m:sub>
                        <m:sup>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−2</m:t>
                          </m:r>
                        </m:sup>
                      </m:sSubSup>
                      <m:r>
                        <a:rPr lang="en-US" altLang="zh-CN" i="1">
                          <a:latin typeface="Cambria Math" panose="02040503050406030204" pitchFamily="18" charset="0"/>
                        </a:rPr>
                        <m:t>, </m:t>
                      </m:r>
                      <m:r>
                        <a:rPr lang="en-US" altLang="zh-CN" b="0" i="0" smtClean="0">
                          <a:latin typeface="Cambria Math" panose="02040503050406030204" pitchFamily="18" charset="0"/>
                        </a:rPr>
                        <m:t> </m:t>
                      </m:r>
                      <m:r>
                        <m:rPr>
                          <m:sty m:val="p"/>
                        </m:rPr>
                        <a:rPr lang="en-US" altLang="zh-CN">
                          <a:latin typeface="Cambria Math" panose="02040503050406030204" pitchFamily="18" charset="0"/>
                        </a:rPr>
                        <m:t>for</m:t>
                      </m:r>
                      <m:r>
                        <a:rPr lang="en-US" altLang="zh-CN">
                          <a:latin typeface="Cambria Math" panose="02040503050406030204" pitchFamily="18" charset="0"/>
                        </a:rPr>
                        <m:t> </m:t>
                      </m:r>
                      <m:r>
                        <m:rPr>
                          <m:sty m:val="p"/>
                        </m:rPr>
                        <a:rPr lang="en-US" altLang="zh-CN">
                          <a:latin typeface="Cambria Math" panose="02040503050406030204" pitchFamily="18" charset="0"/>
                        </a:rPr>
                        <m:t>even</m:t>
                      </m:r>
                      <m:r>
                        <a:rPr lang="en-US" altLang="zh-CN" i="1">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∈[1, </m:t>
                      </m:r>
                      <m:r>
                        <a:rPr lang="en-US" altLang="zh-CN" i="1">
                          <a:latin typeface="Cambria Math" panose="02040503050406030204" pitchFamily="18" charset="0"/>
                        </a:rPr>
                        <m:t>𝑟</m:t>
                      </m:r>
                      <m:r>
                        <a:rPr lang="en-US" altLang="zh-CN" i="1">
                          <a:latin typeface="Cambria Math" panose="02040503050406030204" pitchFamily="18" charset="0"/>
                        </a:rPr>
                        <m:t>]</m:t>
                      </m:r>
                    </m:oMath>
                  </m:oMathPara>
                </a14:m>
                <a:endParaRPr lang="en-US" altLang="zh-CN" dirty="0"/>
              </a:p>
              <a:p>
                <a:pPr marL="0" indent="0">
                  <a:buNone/>
                </a:pPr>
                <a:r>
                  <a:rPr lang="en-US" altLang="zh-CN" dirty="0"/>
                  <a:t>where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rank</m:t>
                        </m:r>
                      </m:fName>
                      <m:e>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𝐐</m:t>
                            </m:r>
                          </m:e>
                          <m:sup>
                            <m:r>
                              <a:rPr lang="en-US" altLang="zh-CN" b="0" i="1" smtClean="0">
                                <a:latin typeface="Cambria Math" panose="02040503050406030204" pitchFamily="18" charset="0"/>
                              </a:rPr>
                              <m:t>𝑖</m:t>
                            </m:r>
                          </m:sup>
                        </m:sSup>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rank</m:t>
                        </m:r>
                      </m:fName>
                      <m:e>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𝐑</m:t>
                            </m:r>
                          </m:e>
                          <m:sup>
                            <m:r>
                              <a:rPr lang="en-US" altLang="zh-CN" b="0" i="1" smtClean="0">
                                <a:latin typeface="Cambria Math" panose="02040503050406030204" pitchFamily="18" charset="0"/>
                              </a:rPr>
                              <m:t>𝑖</m:t>
                            </m:r>
                          </m:sup>
                        </m:sSup>
                      </m:e>
                    </m:func>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en-US" altLang="zh-CN" dirty="0"/>
                  <a:t>.</a:t>
                </a:r>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Mogrifier</m:t>
                      </m:r>
                      <m:d>
                        <m:dPr>
                          <m:ctrlPr>
                            <a:rPr lang="en-US" altLang="zh-CN" i="1">
                              <a:latin typeface="Cambria Math" panose="02040503050406030204" pitchFamily="18" charset="0"/>
                            </a:rPr>
                          </m:ctrlPr>
                        </m:dPr>
                        <m:e>
                          <m:r>
                            <a:rPr lang="en-US" altLang="zh-CN" b="1" i="1">
                              <a:latin typeface="Cambria Math" panose="02040503050406030204" pitchFamily="18" charset="0"/>
                            </a:rPr>
                            <m:t>𝒙</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𝒄</m:t>
                              </m:r>
                            </m:e>
                            <m:sub>
                              <m:r>
                                <m:rPr>
                                  <m:sty m:val="p"/>
                                </m:rPr>
                                <a:rPr lang="en-US" altLang="zh-CN">
                                  <a:latin typeface="Cambria Math" panose="02040503050406030204" pitchFamily="18" charset="0"/>
                                </a:rPr>
                                <m:t>prev</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𝒉</m:t>
                              </m:r>
                            </m:e>
                            <m:sub>
                              <m:r>
                                <m:rPr>
                                  <m:sty m:val="p"/>
                                </m:rPr>
                                <a:rPr lang="en-US" altLang="zh-CN">
                                  <a:latin typeface="Cambria Math" panose="02040503050406030204" pitchFamily="18" charset="0"/>
                                </a:rPr>
                                <m:t>prev</m:t>
                              </m:r>
                            </m:sub>
                          </m:sSub>
                        </m:e>
                      </m:d>
                      <m:r>
                        <a:rPr lang="en-US" altLang="zh-CN" i="1">
                          <a:latin typeface="Cambria Math" panose="02040503050406030204" pitchFamily="18" charset="0"/>
                        </a:rPr>
                        <m:t>=</m:t>
                      </m:r>
                      <m:r>
                        <m:rPr>
                          <m:sty m:val="p"/>
                        </m:rPr>
                        <a:rPr lang="en-US" altLang="zh-CN">
                          <a:latin typeface="Cambria Math" panose="02040503050406030204" pitchFamily="18" charset="0"/>
                        </a:rPr>
                        <m:t>LSTM</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1" i="1">
                                  <a:latin typeface="Cambria Math" panose="02040503050406030204" pitchFamily="18" charset="0"/>
                                </a:rPr>
                                <m:t>𝒙</m:t>
                              </m:r>
                            </m:e>
                            <m:sup>
                              <m:r>
                                <a:rPr lang="en-US" altLang="zh-CN" b="1" i="1">
                                  <a:latin typeface="Cambria Math" panose="02040503050406030204" pitchFamily="18" charset="0"/>
                                  <a:ea typeface="Cambria Math" panose="02040503050406030204" pitchFamily="18" charset="0"/>
                                </a:rPr>
                                <m:t>↑</m:t>
                              </m:r>
                            </m:sup>
                          </m:sSup>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𝒄</m:t>
                              </m:r>
                            </m:e>
                            <m:sub>
                              <m:r>
                                <m:rPr>
                                  <m:sty m:val="p"/>
                                </m:rPr>
                                <a:rPr lang="en-US" altLang="zh-CN">
                                  <a:latin typeface="Cambria Math" panose="02040503050406030204" pitchFamily="18" charset="0"/>
                                </a:rPr>
                                <m:t>prev</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𝒉</m:t>
                              </m:r>
                            </m:e>
                            <m:sub>
                              <m:r>
                                <m:rPr>
                                  <m:sty m:val="p"/>
                                </m:rPr>
                                <a:rPr lang="en-US" altLang="zh-CN">
                                  <a:latin typeface="Cambria Math" panose="02040503050406030204" pitchFamily="18" charset="0"/>
                                </a:rPr>
                                <m:t>prev</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m:t>
                      </m:r>
                    </m:oMath>
                  </m:oMathPara>
                </a14:m>
                <a:endParaRPr lang="en-US" altLang="zh-CN" dirty="0"/>
              </a:p>
            </p:txBody>
          </p:sp>
        </mc:Choice>
        <mc:Fallback xmlns="">
          <p:sp>
            <p:nvSpPr>
              <p:cNvPr id="3" name="内容占位符 2">
                <a:extLst>
                  <a:ext uri="{FF2B5EF4-FFF2-40B4-BE49-F238E27FC236}">
                    <a16:creationId xmlns:a16="http://schemas.microsoft.com/office/drawing/2014/main" id="{D8ACD67C-6365-4857-BDF8-A8BA952A6C30}"/>
                  </a:ext>
                </a:extLst>
              </p:cNvPr>
              <p:cNvSpPr>
                <a:spLocks noGrp="1" noRot="1" noChangeAspect="1" noMove="1" noResize="1" noEditPoints="1" noAdjustHandles="1" noChangeArrowheads="1" noChangeShapeType="1" noTextEdit="1"/>
              </p:cNvSpPr>
              <p:nvPr>
                <p:ph idx="1"/>
              </p:nvPr>
            </p:nvSpPr>
            <p:spPr>
              <a:xfrm>
                <a:off x="867177" y="4132413"/>
                <a:ext cx="10515600" cy="2488566"/>
              </a:xfrm>
              <a:blipFill>
                <a:blip r:embed="rId3"/>
                <a:stretch>
                  <a:fillRect l="-1159"/>
                </a:stretch>
              </a:blipFill>
            </p:spPr>
            <p:txBody>
              <a:bodyPr/>
              <a:lstStyle/>
              <a:p>
                <a:r>
                  <a:rPr lang="zh-CN" altLang="en-US">
                    <a:noFill/>
                  </a:rPr>
                  <a:t> </a:t>
                </a:r>
              </a:p>
            </p:txBody>
          </p:sp>
        </mc:Fallback>
      </mc:AlternateContent>
      <p:grpSp>
        <p:nvGrpSpPr>
          <p:cNvPr id="19" name="组合 18">
            <a:extLst>
              <a:ext uri="{FF2B5EF4-FFF2-40B4-BE49-F238E27FC236}">
                <a16:creationId xmlns:a16="http://schemas.microsoft.com/office/drawing/2014/main" id="{042F00A5-27B3-4B4E-BD9C-79467634B12C}"/>
              </a:ext>
            </a:extLst>
          </p:cNvPr>
          <p:cNvGrpSpPr/>
          <p:nvPr/>
        </p:nvGrpSpPr>
        <p:grpSpPr>
          <a:xfrm>
            <a:off x="1797212" y="1758481"/>
            <a:ext cx="8655524" cy="1896941"/>
            <a:chOff x="1797212" y="1758481"/>
            <a:chExt cx="8655524" cy="1896941"/>
          </a:xfrm>
        </p:grpSpPr>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33826920-3010-4215-A2BF-9B227F677ED6}"/>
                    </a:ext>
                  </a:extLst>
                </p:cNvPr>
                <p:cNvSpPr/>
                <p:nvPr/>
              </p:nvSpPr>
              <p:spPr>
                <a:xfrm>
                  <a:off x="3961095" y="2981653"/>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𝒙</m:t>
                            </m:r>
                          </m:e>
                          <m:sup>
                            <m:r>
                              <a:rPr lang="en-US" altLang="zh-CN" b="0" i="1" smtClean="0">
                                <a:solidFill>
                                  <a:schemeClr val="tx1"/>
                                </a:solidFill>
                                <a:latin typeface="Cambria Math" panose="02040503050406030204" pitchFamily="18" charset="0"/>
                              </a:rPr>
                              <m:t>1</m:t>
                            </m:r>
                          </m:sup>
                        </m:sSup>
                      </m:oMath>
                    </m:oMathPara>
                  </a14:m>
                  <a:endParaRPr lang="zh-CN" altLang="en-US" i="1" dirty="0">
                    <a:solidFill>
                      <a:schemeClr val="tx1"/>
                    </a:solidFill>
                    <a:latin typeface="Cambria Math" panose="02040503050406030204" pitchFamily="18" charset="0"/>
                  </a:endParaRPr>
                </a:p>
              </p:txBody>
            </p:sp>
          </mc:Choice>
          <mc:Fallback xmlns="">
            <p:sp>
              <p:nvSpPr>
                <p:cNvPr id="11" name="椭圆 10">
                  <a:extLst>
                    <a:ext uri="{FF2B5EF4-FFF2-40B4-BE49-F238E27FC236}">
                      <a16:creationId xmlns:a16="http://schemas.microsoft.com/office/drawing/2014/main" id="{33826920-3010-4215-A2BF-9B227F677ED6}"/>
                    </a:ext>
                  </a:extLst>
                </p:cNvPr>
                <p:cNvSpPr>
                  <a:spLocks noRot="1" noChangeAspect="1" noMove="1" noResize="1" noEditPoints="1" noAdjustHandles="1" noChangeArrowheads="1" noChangeShapeType="1" noTextEdit="1"/>
                </p:cNvSpPr>
                <p:nvPr/>
              </p:nvSpPr>
              <p:spPr>
                <a:xfrm>
                  <a:off x="3961095" y="2981653"/>
                  <a:ext cx="673769" cy="673769"/>
                </a:xfrm>
                <a:prstGeom prst="ellipse">
                  <a:avLst/>
                </a:prstGeom>
                <a:blipFill>
                  <a:blip r:embed="rId4"/>
                  <a:stretch>
                    <a:fillRect/>
                  </a:stretch>
                </a:blipFill>
              </p:spPr>
              <p:txBody>
                <a:bodyPr/>
                <a:lstStyle/>
                <a:p>
                  <a:r>
                    <a:rPr lang="zh-CN" altLang="en-US">
                      <a:noFill/>
                    </a:rPr>
                    <a:t> </a:t>
                  </a:r>
                </a:p>
              </p:txBody>
            </p:sp>
          </mc:Fallback>
        </mc:AlternateContent>
        <p:sp>
          <p:nvSpPr>
            <p:cNvPr id="12" name="椭圆 11">
              <a:extLst>
                <a:ext uri="{FF2B5EF4-FFF2-40B4-BE49-F238E27FC236}">
                  <a16:creationId xmlns:a16="http://schemas.microsoft.com/office/drawing/2014/main" id="{90EC1E51-5EF3-44EE-B23E-6D2F53C12396}"/>
                </a:ext>
              </a:extLst>
            </p:cNvPr>
            <p:cNvSpPr/>
            <p:nvPr/>
          </p:nvSpPr>
          <p:spPr>
            <a:xfrm>
              <a:off x="3080582" y="3183082"/>
              <a:ext cx="270913" cy="2709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00F40F68-3B66-40D2-B9E7-291C29E00A2F}"/>
                </a:ext>
              </a:extLst>
            </p:cNvPr>
            <p:cNvCxnSpPr>
              <a:cxnSpLocks/>
              <a:stCxn id="44" idx="6"/>
              <a:endCxn id="12" idx="2"/>
            </p:cNvCxnSpPr>
            <p:nvPr/>
          </p:nvCxnSpPr>
          <p:spPr>
            <a:xfrm>
              <a:off x="2470981" y="3313145"/>
              <a:ext cx="609601" cy="53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4F189826-7288-42B8-8B02-E171644A6699}"/>
                </a:ext>
              </a:extLst>
            </p:cNvPr>
            <p:cNvCxnSpPr>
              <a:stCxn id="12" idx="6"/>
              <a:endCxn id="11" idx="2"/>
            </p:cNvCxnSpPr>
            <p:nvPr/>
          </p:nvCxnSpPr>
          <p:spPr>
            <a:xfrm flipV="1">
              <a:off x="3351495" y="3318538"/>
              <a:ext cx="6096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B05206C2-BCE6-4629-8251-FF80DF668A07}"/>
                    </a:ext>
                  </a:extLst>
                </p:cNvPr>
                <p:cNvSpPr/>
                <p:nvPr/>
              </p:nvSpPr>
              <p:spPr>
                <a:xfrm>
                  <a:off x="5043035" y="1763502"/>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altLang="zh-CN" b="1" i="1" smtClean="0">
                                <a:solidFill>
                                  <a:schemeClr val="tx1"/>
                                </a:solidFill>
                                <a:latin typeface="Cambria Math" panose="02040503050406030204" pitchFamily="18" charset="0"/>
                              </a:rPr>
                            </m:ctrlPr>
                          </m:sSubSupPr>
                          <m:e>
                            <m:r>
                              <a:rPr lang="en-US" altLang="zh-CN" b="1" i="1" smtClean="0">
                                <a:solidFill>
                                  <a:schemeClr val="tx1"/>
                                </a:solidFill>
                                <a:latin typeface="Cambria Math" panose="02040503050406030204" pitchFamily="18" charset="0"/>
                              </a:rPr>
                              <m:t>𝒉</m:t>
                            </m:r>
                          </m:e>
                          <m:sub>
                            <m:r>
                              <m:rPr>
                                <m:sty m:val="p"/>
                              </m:rPr>
                              <a:rPr lang="en-US" altLang="zh-CN" b="0" i="0" smtClean="0">
                                <a:solidFill>
                                  <a:schemeClr val="tx1"/>
                                </a:solidFill>
                                <a:latin typeface="Cambria Math" panose="02040503050406030204" pitchFamily="18" charset="0"/>
                              </a:rPr>
                              <m:t>prev</m:t>
                            </m:r>
                          </m:sub>
                          <m:sup>
                            <m:r>
                              <a:rPr lang="en-US" altLang="zh-CN" b="0" i="1" smtClean="0">
                                <a:solidFill>
                                  <a:schemeClr val="tx1"/>
                                </a:solidFill>
                                <a:latin typeface="Cambria Math" panose="02040503050406030204" pitchFamily="18" charset="0"/>
                              </a:rPr>
                              <m:t>2</m:t>
                            </m:r>
                          </m:sup>
                        </m:sSubSup>
                      </m:oMath>
                    </m:oMathPara>
                  </a14:m>
                  <a:endParaRPr lang="zh-CN" altLang="en-US" i="1" dirty="0">
                    <a:solidFill>
                      <a:schemeClr val="tx1"/>
                    </a:solidFill>
                    <a:latin typeface="Cambria Math" panose="02040503050406030204" pitchFamily="18" charset="0"/>
                  </a:endParaRPr>
                </a:p>
              </p:txBody>
            </p:sp>
          </mc:Choice>
          <mc:Fallback xmlns="">
            <p:sp>
              <p:nvSpPr>
                <p:cNvPr id="27" name="椭圆 26">
                  <a:extLst>
                    <a:ext uri="{FF2B5EF4-FFF2-40B4-BE49-F238E27FC236}">
                      <a16:creationId xmlns:a16="http://schemas.microsoft.com/office/drawing/2014/main" id="{B05206C2-BCE6-4629-8251-FF80DF668A07}"/>
                    </a:ext>
                  </a:extLst>
                </p:cNvPr>
                <p:cNvSpPr>
                  <a:spLocks noRot="1" noChangeAspect="1" noMove="1" noResize="1" noEditPoints="1" noAdjustHandles="1" noChangeArrowheads="1" noChangeShapeType="1" noTextEdit="1"/>
                </p:cNvSpPr>
                <p:nvPr/>
              </p:nvSpPr>
              <p:spPr>
                <a:xfrm>
                  <a:off x="5043035" y="1763502"/>
                  <a:ext cx="673769" cy="673769"/>
                </a:xfrm>
                <a:prstGeom prst="ellipse">
                  <a:avLst/>
                </a:prstGeom>
                <a:blipFill>
                  <a:blip r:embed="rId5"/>
                  <a:stretch>
                    <a:fillRect l="-4425"/>
                  </a:stretch>
                </a:blipFill>
              </p:spPr>
              <p:txBody>
                <a:bodyPr/>
                <a:lstStyle/>
                <a:p>
                  <a:r>
                    <a:rPr lang="zh-CN" altLang="en-US">
                      <a:noFill/>
                    </a:rPr>
                    <a:t> </a:t>
                  </a:r>
                </a:p>
              </p:txBody>
            </p:sp>
          </mc:Fallback>
        </mc:AlternateContent>
        <p:sp>
          <p:nvSpPr>
            <p:cNvPr id="28" name="椭圆 27">
              <a:extLst>
                <a:ext uri="{FF2B5EF4-FFF2-40B4-BE49-F238E27FC236}">
                  <a16:creationId xmlns:a16="http://schemas.microsoft.com/office/drawing/2014/main" id="{76302CD8-3225-4BE3-9F93-C3A01DAAB0EB}"/>
                </a:ext>
              </a:extLst>
            </p:cNvPr>
            <p:cNvSpPr/>
            <p:nvPr/>
          </p:nvSpPr>
          <p:spPr>
            <a:xfrm>
              <a:off x="4162522" y="1964932"/>
              <a:ext cx="270913" cy="2709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68823A2A-AD67-41A1-9028-A15F8A754E31}"/>
                </a:ext>
              </a:extLst>
            </p:cNvPr>
            <p:cNvCxnSpPr>
              <a:cxnSpLocks/>
              <a:stCxn id="41" idx="6"/>
              <a:endCxn id="28" idx="2"/>
            </p:cNvCxnSpPr>
            <p:nvPr/>
          </p:nvCxnSpPr>
          <p:spPr>
            <a:xfrm>
              <a:off x="3552921" y="2095366"/>
              <a:ext cx="609601" cy="50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600647BE-621C-4C49-9CE5-67B0F8DA3045}"/>
                </a:ext>
              </a:extLst>
            </p:cNvPr>
            <p:cNvCxnSpPr>
              <a:stCxn id="28" idx="6"/>
              <a:endCxn id="27" idx="2"/>
            </p:cNvCxnSpPr>
            <p:nvPr/>
          </p:nvCxnSpPr>
          <p:spPr>
            <a:xfrm flipV="1">
              <a:off x="4433435" y="2100387"/>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椭圆 49">
                  <a:extLst>
                    <a:ext uri="{FF2B5EF4-FFF2-40B4-BE49-F238E27FC236}">
                      <a16:creationId xmlns:a16="http://schemas.microsoft.com/office/drawing/2014/main" id="{2E94ED0A-E2E8-4325-9E59-D5943DCDD44B}"/>
                    </a:ext>
                  </a:extLst>
                </p:cNvPr>
                <p:cNvSpPr/>
                <p:nvPr/>
              </p:nvSpPr>
              <p:spPr>
                <a:xfrm>
                  <a:off x="6124977" y="2981653"/>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𝒙</m:t>
                            </m:r>
                          </m:e>
                          <m:sup>
                            <m:r>
                              <a:rPr lang="en-US" altLang="zh-CN" b="0" i="1" smtClean="0">
                                <a:solidFill>
                                  <a:schemeClr val="tx1"/>
                                </a:solidFill>
                                <a:latin typeface="Cambria Math" panose="02040503050406030204" pitchFamily="18" charset="0"/>
                              </a:rPr>
                              <m:t>3</m:t>
                            </m:r>
                          </m:sup>
                        </m:sSup>
                      </m:oMath>
                    </m:oMathPara>
                  </a14:m>
                  <a:endParaRPr lang="zh-CN" altLang="en-US" i="1" dirty="0">
                    <a:solidFill>
                      <a:schemeClr val="tx1"/>
                    </a:solidFill>
                    <a:latin typeface="Cambria Math" panose="02040503050406030204" pitchFamily="18" charset="0"/>
                  </a:endParaRPr>
                </a:p>
              </p:txBody>
            </p:sp>
          </mc:Choice>
          <mc:Fallback xmlns="">
            <p:sp>
              <p:nvSpPr>
                <p:cNvPr id="50" name="椭圆 49">
                  <a:extLst>
                    <a:ext uri="{FF2B5EF4-FFF2-40B4-BE49-F238E27FC236}">
                      <a16:creationId xmlns:a16="http://schemas.microsoft.com/office/drawing/2014/main" id="{2E94ED0A-E2E8-4325-9E59-D5943DCDD44B}"/>
                    </a:ext>
                  </a:extLst>
                </p:cNvPr>
                <p:cNvSpPr>
                  <a:spLocks noRot="1" noChangeAspect="1" noMove="1" noResize="1" noEditPoints="1" noAdjustHandles="1" noChangeArrowheads="1" noChangeShapeType="1" noTextEdit="1"/>
                </p:cNvSpPr>
                <p:nvPr/>
              </p:nvSpPr>
              <p:spPr>
                <a:xfrm>
                  <a:off x="6124977" y="2981653"/>
                  <a:ext cx="673769" cy="673769"/>
                </a:xfrm>
                <a:prstGeom prst="ellipse">
                  <a:avLst/>
                </a:prstGeom>
                <a:blipFill>
                  <a:blip r:embed="rId6"/>
                  <a:stretch>
                    <a:fillRect/>
                  </a:stretch>
                </a:blipFill>
              </p:spPr>
              <p:txBody>
                <a:bodyPr/>
                <a:lstStyle/>
                <a:p>
                  <a:r>
                    <a:rPr lang="zh-CN" altLang="en-US">
                      <a:noFill/>
                    </a:rPr>
                    <a:t> </a:t>
                  </a:r>
                </a:p>
              </p:txBody>
            </p:sp>
          </mc:Fallback>
        </mc:AlternateContent>
        <p:sp>
          <p:nvSpPr>
            <p:cNvPr id="51" name="椭圆 50">
              <a:extLst>
                <a:ext uri="{FF2B5EF4-FFF2-40B4-BE49-F238E27FC236}">
                  <a16:creationId xmlns:a16="http://schemas.microsoft.com/office/drawing/2014/main" id="{14557EED-0F1B-4F40-ABE1-572B6C013C3B}"/>
                </a:ext>
              </a:extLst>
            </p:cNvPr>
            <p:cNvSpPr/>
            <p:nvPr/>
          </p:nvSpPr>
          <p:spPr>
            <a:xfrm>
              <a:off x="5244464" y="3183083"/>
              <a:ext cx="270913" cy="2709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a:extLst>
                <a:ext uri="{FF2B5EF4-FFF2-40B4-BE49-F238E27FC236}">
                  <a16:creationId xmlns:a16="http://schemas.microsoft.com/office/drawing/2014/main" id="{A33C3A1B-177B-4164-9BE0-320388DA50EE}"/>
                </a:ext>
              </a:extLst>
            </p:cNvPr>
            <p:cNvCxnSpPr>
              <a:stCxn id="51" idx="6"/>
              <a:endCxn id="50" idx="2"/>
            </p:cNvCxnSpPr>
            <p:nvPr/>
          </p:nvCxnSpPr>
          <p:spPr>
            <a:xfrm flipV="1">
              <a:off x="5515377" y="3318538"/>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椭圆 52">
                  <a:extLst>
                    <a:ext uri="{FF2B5EF4-FFF2-40B4-BE49-F238E27FC236}">
                      <a16:creationId xmlns:a16="http://schemas.microsoft.com/office/drawing/2014/main" id="{06B24C5E-2780-4ABB-A0FF-39F286E0A8A5}"/>
                    </a:ext>
                  </a:extLst>
                </p:cNvPr>
                <p:cNvSpPr/>
                <p:nvPr/>
              </p:nvSpPr>
              <p:spPr>
                <a:xfrm>
                  <a:off x="7206917" y="1763502"/>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1" i="1" smtClean="0">
                                <a:solidFill>
                                  <a:schemeClr val="tx1"/>
                                </a:solidFill>
                                <a:latin typeface="Cambria Math" panose="02040503050406030204" pitchFamily="18" charset="0"/>
                              </a:rPr>
                              <m:t>𝒉</m:t>
                            </m:r>
                          </m:e>
                          <m:sub>
                            <m:r>
                              <m:rPr>
                                <m:sty m:val="p"/>
                              </m:rPr>
                              <a:rPr lang="en-US" altLang="zh-CN" b="0" i="0" smtClean="0">
                                <a:solidFill>
                                  <a:schemeClr val="tx1"/>
                                </a:solidFill>
                                <a:latin typeface="Cambria Math" panose="02040503050406030204" pitchFamily="18" charset="0"/>
                              </a:rPr>
                              <m:t>prev</m:t>
                            </m:r>
                          </m:sub>
                          <m:sup>
                            <m:r>
                              <a:rPr lang="en-US" altLang="zh-CN" b="0" i="1" smtClean="0">
                                <a:solidFill>
                                  <a:schemeClr val="tx1"/>
                                </a:solidFill>
                                <a:latin typeface="Cambria Math" panose="02040503050406030204" pitchFamily="18" charset="0"/>
                              </a:rPr>
                              <m:t>4</m:t>
                            </m:r>
                          </m:sup>
                        </m:sSubSup>
                      </m:oMath>
                    </m:oMathPara>
                  </a14:m>
                  <a:endParaRPr lang="zh-CN" altLang="en-US" i="1" dirty="0">
                    <a:solidFill>
                      <a:schemeClr val="tx1"/>
                    </a:solidFill>
                    <a:latin typeface="Cambria Math" panose="02040503050406030204" pitchFamily="18" charset="0"/>
                  </a:endParaRPr>
                </a:p>
              </p:txBody>
            </p:sp>
          </mc:Choice>
          <mc:Fallback xmlns="">
            <p:sp>
              <p:nvSpPr>
                <p:cNvPr id="53" name="椭圆 52">
                  <a:extLst>
                    <a:ext uri="{FF2B5EF4-FFF2-40B4-BE49-F238E27FC236}">
                      <a16:creationId xmlns:a16="http://schemas.microsoft.com/office/drawing/2014/main" id="{06B24C5E-2780-4ABB-A0FF-39F286E0A8A5}"/>
                    </a:ext>
                  </a:extLst>
                </p:cNvPr>
                <p:cNvSpPr>
                  <a:spLocks noRot="1" noChangeAspect="1" noMove="1" noResize="1" noEditPoints="1" noAdjustHandles="1" noChangeArrowheads="1" noChangeShapeType="1" noTextEdit="1"/>
                </p:cNvSpPr>
                <p:nvPr/>
              </p:nvSpPr>
              <p:spPr>
                <a:xfrm>
                  <a:off x="7206917" y="1763502"/>
                  <a:ext cx="673769" cy="673769"/>
                </a:xfrm>
                <a:prstGeom prst="ellipse">
                  <a:avLst/>
                </a:prstGeom>
                <a:blipFill>
                  <a:blip r:embed="rId7"/>
                  <a:stretch>
                    <a:fillRect l="-4425"/>
                  </a:stretch>
                </a:blipFill>
              </p:spPr>
              <p:txBody>
                <a:bodyPr/>
                <a:lstStyle/>
                <a:p>
                  <a:r>
                    <a:rPr lang="zh-CN" altLang="en-US">
                      <a:noFill/>
                    </a:rPr>
                    <a:t> </a:t>
                  </a:r>
                </a:p>
              </p:txBody>
            </p:sp>
          </mc:Fallback>
        </mc:AlternateContent>
        <p:sp>
          <p:nvSpPr>
            <p:cNvPr id="54" name="椭圆 53">
              <a:extLst>
                <a:ext uri="{FF2B5EF4-FFF2-40B4-BE49-F238E27FC236}">
                  <a16:creationId xmlns:a16="http://schemas.microsoft.com/office/drawing/2014/main" id="{CFC73D4F-0796-4AA9-B7E3-E84AC9B41549}"/>
                </a:ext>
              </a:extLst>
            </p:cNvPr>
            <p:cNvSpPr/>
            <p:nvPr/>
          </p:nvSpPr>
          <p:spPr>
            <a:xfrm>
              <a:off x="6326404" y="1964932"/>
              <a:ext cx="270913" cy="2709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a:extLst>
                <a:ext uri="{FF2B5EF4-FFF2-40B4-BE49-F238E27FC236}">
                  <a16:creationId xmlns:a16="http://schemas.microsoft.com/office/drawing/2014/main" id="{C442798F-841D-41AC-9F82-08A42CB6E043}"/>
                </a:ext>
              </a:extLst>
            </p:cNvPr>
            <p:cNvCxnSpPr>
              <a:stCxn id="54" idx="6"/>
              <a:endCxn id="53" idx="2"/>
            </p:cNvCxnSpPr>
            <p:nvPr/>
          </p:nvCxnSpPr>
          <p:spPr>
            <a:xfrm flipV="1">
              <a:off x="6597317" y="2100387"/>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椭圆 55">
                  <a:extLst>
                    <a:ext uri="{FF2B5EF4-FFF2-40B4-BE49-F238E27FC236}">
                      <a16:creationId xmlns:a16="http://schemas.microsoft.com/office/drawing/2014/main" id="{82D9DF6B-C7DF-447B-9142-EF99AA3883C6}"/>
                    </a:ext>
                  </a:extLst>
                </p:cNvPr>
                <p:cNvSpPr/>
                <p:nvPr/>
              </p:nvSpPr>
              <p:spPr>
                <a:xfrm>
                  <a:off x="8288859" y="2976261"/>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𝒙</m:t>
                            </m:r>
                          </m:e>
                          <m:sup>
                            <m:r>
                              <a:rPr lang="en-US" altLang="zh-CN" b="0" i="1" smtClean="0">
                                <a:solidFill>
                                  <a:schemeClr val="tx1"/>
                                </a:solidFill>
                                <a:latin typeface="Cambria Math" panose="02040503050406030204" pitchFamily="18" charset="0"/>
                              </a:rPr>
                              <m:t>5</m:t>
                            </m:r>
                          </m:sup>
                        </m:sSup>
                      </m:oMath>
                    </m:oMathPara>
                  </a14:m>
                  <a:endParaRPr lang="zh-CN" altLang="en-US" i="1" dirty="0">
                    <a:solidFill>
                      <a:schemeClr val="tx1"/>
                    </a:solidFill>
                    <a:latin typeface="Cambria Math" panose="02040503050406030204" pitchFamily="18" charset="0"/>
                  </a:endParaRPr>
                </a:p>
              </p:txBody>
            </p:sp>
          </mc:Choice>
          <mc:Fallback xmlns="">
            <p:sp>
              <p:nvSpPr>
                <p:cNvPr id="56" name="椭圆 55">
                  <a:extLst>
                    <a:ext uri="{FF2B5EF4-FFF2-40B4-BE49-F238E27FC236}">
                      <a16:creationId xmlns:a16="http://schemas.microsoft.com/office/drawing/2014/main" id="{82D9DF6B-C7DF-447B-9142-EF99AA3883C6}"/>
                    </a:ext>
                  </a:extLst>
                </p:cNvPr>
                <p:cNvSpPr>
                  <a:spLocks noRot="1" noChangeAspect="1" noMove="1" noResize="1" noEditPoints="1" noAdjustHandles="1" noChangeArrowheads="1" noChangeShapeType="1" noTextEdit="1"/>
                </p:cNvSpPr>
                <p:nvPr/>
              </p:nvSpPr>
              <p:spPr>
                <a:xfrm>
                  <a:off x="8288859" y="2976261"/>
                  <a:ext cx="673769" cy="673769"/>
                </a:xfrm>
                <a:prstGeom prst="ellipse">
                  <a:avLst/>
                </a:prstGeom>
                <a:blipFill>
                  <a:blip r:embed="rId8"/>
                  <a:stretch>
                    <a:fillRect/>
                  </a:stretch>
                </a:blipFill>
              </p:spPr>
              <p:txBody>
                <a:bodyPr/>
                <a:lstStyle/>
                <a:p>
                  <a:r>
                    <a:rPr lang="zh-CN" altLang="en-US">
                      <a:noFill/>
                    </a:rPr>
                    <a:t> </a:t>
                  </a:r>
                </a:p>
              </p:txBody>
            </p:sp>
          </mc:Fallback>
        </mc:AlternateContent>
        <p:sp>
          <p:nvSpPr>
            <p:cNvPr id="57" name="椭圆 56">
              <a:extLst>
                <a:ext uri="{FF2B5EF4-FFF2-40B4-BE49-F238E27FC236}">
                  <a16:creationId xmlns:a16="http://schemas.microsoft.com/office/drawing/2014/main" id="{1B7895E0-066A-4EBF-9010-B88C1176D72A}"/>
                </a:ext>
              </a:extLst>
            </p:cNvPr>
            <p:cNvSpPr/>
            <p:nvPr/>
          </p:nvSpPr>
          <p:spPr>
            <a:xfrm>
              <a:off x="7408346" y="3177691"/>
              <a:ext cx="270913" cy="2709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a:extLst>
                <a:ext uri="{FF2B5EF4-FFF2-40B4-BE49-F238E27FC236}">
                  <a16:creationId xmlns:a16="http://schemas.microsoft.com/office/drawing/2014/main" id="{CFC97A34-23F7-438F-8195-867D2AEF70E6}"/>
                </a:ext>
              </a:extLst>
            </p:cNvPr>
            <p:cNvCxnSpPr>
              <a:stCxn id="57" idx="6"/>
              <a:endCxn id="56" idx="2"/>
            </p:cNvCxnSpPr>
            <p:nvPr/>
          </p:nvCxnSpPr>
          <p:spPr>
            <a:xfrm flipV="1">
              <a:off x="7679259" y="3313146"/>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BC2424BD-C0CA-4B4C-8E7E-9684CF03BBBE}"/>
                </a:ext>
              </a:extLst>
            </p:cNvPr>
            <p:cNvCxnSpPr>
              <a:stCxn id="11" idx="6"/>
              <a:endCxn id="51" idx="2"/>
            </p:cNvCxnSpPr>
            <p:nvPr/>
          </p:nvCxnSpPr>
          <p:spPr>
            <a:xfrm>
              <a:off x="4634864" y="3318538"/>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6056E51E-3F50-47F2-AF75-29A003796BAF}"/>
                </a:ext>
              </a:extLst>
            </p:cNvPr>
            <p:cNvCxnSpPr>
              <a:stCxn id="27" idx="6"/>
              <a:endCxn id="54" idx="2"/>
            </p:cNvCxnSpPr>
            <p:nvPr/>
          </p:nvCxnSpPr>
          <p:spPr>
            <a:xfrm>
              <a:off x="5716804" y="2100387"/>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52E87D61-6E23-4F05-B4EF-7BDB4D9E45BC}"/>
                </a:ext>
              </a:extLst>
            </p:cNvPr>
            <p:cNvCxnSpPr>
              <a:stCxn id="50" idx="6"/>
              <a:endCxn id="57" idx="2"/>
            </p:cNvCxnSpPr>
            <p:nvPr/>
          </p:nvCxnSpPr>
          <p:spPr>
            <a:xfrm flipV="1">
              <a:off x="6798746" y="3313148"/>
              <a:ext cx="609600" cy="53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AF79CD53-91E6-4AF6-B274-94406241CFBD}"/>
                </a:ext>
              </a:extLst>
            </p:cNvPr>
            <p:cNvCxnSpPr>
              <a:cxnSpLocks/>
              <a:stCxn id="41" idx="4"/>
              <a:endCxn id="12" idx="0"/>
            </p:cNvCxnSpPr>
            <p:nvPr/>
          </p:nvCxnSpPr>
          <p:spPr>
            <a:xfrm>
              <a:off x="3216037" y="2432250"/>
              <a:ext cx="2" cy="75083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D6EF6478-ABAE-48E2-80BF-8B7657D2BE7C}"/>
                </a:ext>
              </a:extLst>
            </p:cNvPr>
            <p:cNvCxnSpPr>
              <a:stCxn id="11" idx="0"/>
              <a:endCxn id="28" idx="4"/>
            </p:cNvCxnSpPr>
            <p:nvPr/>
          </p:nvCxnSpPr>
          <p:spPr>
            <a:xfrm flipH="1" flipV="1">
              <a:off x="4297979" y="2235845"/>
              <a:ext cx="1" cy="74580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529EDEF1-7A14-4A1F-9E16-BC41D7726BEA}"/>
                </a:ext>
              </a:extLst>
            </p:cNvPr>
            <p:cNvCxnSpPr>
              <a:stCxn id="27" idx="4"/>
              <a:endCxn id="51" idx="0"/>
            </p:cNvCxnSpPr>
            <p:nvPr/>
          </p:nvCxnSpPr>
          <p:spPr>
            <a:xfrm>
              <a:off x="5379920" y="2437271"/>
              <a:ext cx="1" cy="74581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BDC1E097-CE53-4AA6-A518-16CAD0931B60}"/>
                </a:ext>
              </a:extLst>
            </p:cNvPr>
            <p:cNvCxnSpPr>
              <a:cxnSpLocks/>
              <a:stCxn id="50" idx="0"/>
              <a:endCxn id="54" idx="4"/>
            </p:cNvCxnSpPr>
            <p:nvPr/>
          </p:nvCxnSpPr>
          <p:spPr>
            <a:xfrm flipH="1" flipV="1">
              <a:off x="6461861" y="2235845"/>
              <a:ext cx="1" cy="74580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7801007E-B30C-4226-A92C-42049B8185BA}"/>
                </a:ext>
              </a:extLst>
            </p:cNvPr>
            <p:cNvCxnSpPr>
              <a:cxnSpLocks/>
              <a:stCxn id="53" idx="4"/>
              <a:endCxn id="57" idx="0"/>
            </p:cNvCxnSpPr>
            <p:nvPr/>
          </p:nvCxnSpPr>
          <p:spPr>
            <a:xfrm>
              <a:off x="7543802" y="2437271"/>
              <a:ext cx="1" cy="74042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81" name="矩形: 圆角 80">
              <a:extLst>
                <a:ext uri="{FF2B5EF4-FFF2-40B4-BE49-F238E27FC236}">
                  <a16:creationId xmlns:a16="http://schemas.microsoft.com/office/drawing/2014/main" id="{0E8DBD20-C0E5-442C-86BB-FFA6A0A83F6E}"/>
                </a:ext>
              </a:extLst>
            </p:cNvPr>
            <p:cNvSpPr/>
            <p:nvPr/>
          </p:nvSpPr>
          <p:spPr>
            <a:xfrm>
              <a:off x="9882839" y="1763502"/>
              <a:ext cx="569897" cy="18865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noAutofit/>
            </a:bodyPr>
            <a:lstStyle/>
            <a:p>
              <a:pPr algn="ctr"/>
              <a:r>
                <a:rPr lang="en-US" altLang="zh-CN" sz="2800" dirty="0">
                  <a:solidFill>
                    <a:schemeClr val="tx1"/>
                  </a:solidFill>
                </a:rPr>
                <a:t>LSTM</a:t>
              </a:r>
              <a:endParaRPr lang="zh-CN" altLang="en-US" sz="2800" dirty="0">
                <a:solidFill>
                  <a:schemeClr val="tx1"/>
                </a:solidFill>
              </a:endParaRPr>
            </a:p>
          </p:txBody>
        </p:sp>
        <p:cxnSp>
          <p:nvCxnSpPr>
            <p:cNvPr id="84" name="直接箭头连接符 83">
              <a:extLst>
                <a:ext uri="{FF2B5EF4-FFF2-40B4-BE49-F238E27FC236}">
                  <a16:creationId xmlns:a16="http://schemas.microsoft.com/office/drawing/2014/main" id="{CACC91A7-A8EA-4DC6-BB5F-0319E98EBA83}"/>
                </a:ext>
              </a:extLst>
            </p:cNvPr>
            <p:cNvCxnSpPr>
              <a:stCxn id="53" idx="6"/>
            </p:cNvCxnSpPr>
            <p:nvPr/>
          </p:nvCxnSpPr>
          <p:spPr>
            <a:xfrm>
              <a:off x="7880686" y="2100387"/>
              <a:ext cx="2002153"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7320C40E-5CBC-40DC-9C32-C277ED5765EE}"/>
                </a:ext>
              </a:extLst>
            </p:cNvPr>
            <p:cNvCxnSpPr>
              <a:stCxn id="56" idx="6"/>
            </p:cNvCxnSpPr>
            <p:nvPr/>
          </p:nvCxnSpPr>
          <p:spPr>
            <a:xfrm>
              <a:off x="8962628" y="3313146"/>
              <a:ext cx="920211"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椭圆 40">
                  <a:extLst>
                    <a:ext uri="{FF2B5EF4-FFF2-40B4-BE49-F238E27FC236}">
                      <a16:creationId xmlns:a16="http://schemas.microsoft.com/office/drawing/2014/main" id="{85357E96-6C07-4A5A-BB83-723ADD1A2DE6}"/>
                    </a:ext>
                  </a:extLst>
                </p:cNvPr>
                <p:cNvSpPr/>
                <p:nvPr/>
              </p:nvSpPr>
              <p:spPr>
                <a:xfrm>
                  <a:off x="2879152" y="1758481"/>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1" i="1" smtClean="0">
                                <a:solidFill>
                                  <a:schemeClr val="tx1"/>
                                </a:solidFill>
                                <a:latin typeface="Cambria Math" panose="02040503050406030204" pitchFamily="18" charset="0"/>
                              </a:rPr>
                              <m:t>𝒉</m:t>
                            </m:r>
                          </m:e>
                          <m:sub>
                            <m:r>
                              <m:rPr>
                                <m:sty m:val="p"/>
                              </m:rPr>
                              <a:rPr lang="en-US" altLang="zh-CN" b="0" i="0" smtClean="0">
                                <a:solidFill>
                                  <a:schemeClr val="tx1"/>
                                </a:solidFill>
                                <a:latin typeface="Cambria Math" panose="02040503050406030204" pitchFamily="18" charset="0"/>
                              </a:rPr>
                              <m:t>prev</m:t>
                            </m:r>
                          </m:sub>
                          <m:sup>
                            <m:r>
                              <a:rPr lang="en-US" altLang="zh-CN" b="0" i="1" smtClean="0">
                                <a:solidFill>
                                  <a:schemeClr val="tx1"/>
                                </a:solidFill>
                                <a:latin typeface="Cambria Math" panose="02040503050406030204" pitchFamily="18" charset="0"/>
                              </a:rPr>
                              <m:t>0</m:t>
                            </m:r>
                          </m:sup>
                        </m:sSubSup>
                      </m:oMath>
                    </m:oMathPara>
                  </a14:m>
                  <a:endParaRPr lang="en-US" altLang="zh-CN" b="0" i="1" dirty="0">
                    <a:solidFill>
                      <a:schemeClr val="tx1"/>
                    </a:solidFill>
                    <a:latin typeface="Cambria Math" panose="02040503050406030204" pitchFamily="18" charset="0"/>
                  </a:endParaRPr>
                </a:p>
              </p:txBody>
            </p:sp>
          </mc:Choice>
          <mc:Fallback xmlns="">
            <p:sp>
              <p:nvSpPr>
                <p:cNvPr id="41" name="椭圆 40">
                  <a:extLst>
                    <a:ext uri="{FF2B5EF4-FFF2-40B4-BE49-F238E27FC236}">
                      <a16:creationId xmlns:a16="http://schemas.microsoft.com/office/drawing/2014/main" id="{85357E96-6C07-4A5A-BB83-723ADD1A2DE6}"/>
                    </a:ext>
                  </a:extLst>
                </p:cNvPr>
                <p:cNvSpPr>
                  <a:spLocks noRot="1" noChangeAspect="1" noMove="1" noResize="1" noEditPoints="1" noAdjustHandles="1" noChangeArrowheads="1" noChangeShapeType="1" noTextEdit="1"/>
                </p:cNvSpPr>
                <p:nvPr/>
              </p:nvSpPr>
              <p:spPr>
                <a:xfrm>
                  <a:off x="2879152" y="1758481"/>
                  <a:ext cx="673769" cy="673769"/>
                </a:xfrm>
                <a:prstGeom prst="ellipse">
                  <a:avLst/>
                </a:prstGeom>
                <a:blipFill>
                  <a:blip r:embed="rId9"/>
                  <a:stretch>
                    <a:fillRect l="-4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椭圆 43">
                  <a:extLst>
                    <a:ext uri="{FF2B5EF4-FFF2-40B4-BE49-F238E27FC236}">
                      <a16:creationId xmlns:a16="http://schemas.microsoft.com/office/drawing/2014/main" id="{5CD88886-065D-48AC-BEE5-62F2C042DDCC}"/>
                    </a:ext>
                  </a:extLst>
                </p:cNvPr>
                <p:cNvSpPr/>
                <p:nvPr/>
              </p:nvSpPr>
              <p:spPr>
                <a:xfrm>
                  <a:off x="1797212" y="2976260"/>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𝒙</m:t>
                            </m:r>
                          </m:e>
                          <m:sup>
                            <m:r>
                              <a:rPr lang="en-US" altLang="zh-CN" b="0" i="1" smtClean="0">
                                <a:solidFill>
                                  <a:schemeClr val="tx1"/>
                                </a:solidFill>
                                <a:latin typeface="Cambria Math" panose="02040503050406030204" pitchFamily="18" charset="0"/>
                              </a:rPr>
                              <m:t>−1</m:t>
                            </m:r>
                          </m:sup>
                        </m:sSup>
                      </m:oMath>
                    </m:oMathPara>
                  </a14:m>
                  <a:endParaRPr lang="zh-CN" altLang="en-US" i="1" dirty="0">
                    <a:solidFill>
                      <a:schemeClr val="tx1"/>
                    </a:solidFill>
                    <a:latin typeface="Cambria Math" panose="02040503050406030204" pitchFamily="18" charset="0"/>
                  </a:endParaRPr>
                </a:p>
              </p:txBody>
            </p:sp>
          </mc:Choice>
          <mc:Fallback xmlns="">
            <p:sp>
              <p:nvSpPr>
                <p:cNvPr id="44" name="椭圆 43">
                  <a:extLst>
                    <a:ext uri="{FF2B5EF4-FFF2-40B4-BE49-F238E27FC236}">
                      <a16:creationId xmlns:a16="http://schemas.microsoft.com/office/drawing/2014/main" id="{5CD88886-065D-48AC-BEE5-62F2C042DDCC}"/>
                    </a:ext>
                  </a:extLst>
                </p:cNvPr>
                <p:cNvSpPr>
                  <a:spLocks noRot="1" noChangeAspect="1" noMove="1" noResize="1" noEditPoints="1" noAdjustHandles="1" noChangeArrowheads="1" noChangeShapeType="1" noTextEdit="1"/>
                </p:cNvSpPr>
                <p:nvPr/>
              </p:nvSpPr>
              <p:spPr>
                <a:xfrm>
                  <a:off x="1797212" y="2976260"/>
                  <a:ext cx="673769" cy="673769"/>
                </a:xfrm>
                <a:prstGeom prst="ellipse">
                  <a:avLst/>
                </a:prstGeom>
                <a:blipFill>
                  <a:blip r:embed="rId10"/>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85126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56175-6716-4EB1-AD6B-24172BEEB79D}"/>
              </a:ext>
            </a:extLst>
          </p:cNvPr>
          <p:cNvSpPr>
            <a:spLocks noGrp="1"/>
          </p:cNvSpPr>
          <p:nvPr>
            <p:ph type="title"/>
          </p:nvPr>
        </p:nvSpPr>
        <p:spPr/>
        <p:txBody>
          <a:bodyPr/>
          <a:lstStyle/>
          <a:p>
            <a:r>
              <a:rPr lang="en-US" altLang="zh-CN" dirty="0"/>
              <a:t>Experiments – the case for small-scale</a:t>
            </a:r>
            <a:endParaRPr lang="zh-CN" altLang="en-US" dirty="0"/>
          </a:p>
        </p:txBody>
      </p:sp>
      <p:sp>
        <p:nvSpPr>
          <p:cNvPr id="3" name="内容占位符 2">
            <a:extLst>
              <a:ext uri="{FF2B5EF4-FFF2-40B4-BE49-F238E27FC236}">
                <a16:creationId xmlns:a16="http://schemas.microsoft.com/office/drawing/2014/main" id="{9547BD2B-AF6C-42B1-B18A-6754970098B7}"/>
              </a:ext>
            </a:extLst>
          </p:cNvPr>
          <p:cNvSpPr>
            <a:spLocks noGrp="1"/>
          </p:cNvSpPr>
          <p:nvPr>
            <p:ph idx="1"/>
          </p:nvPr>
        </p:nvSpPr>
        <p:spPr/>
        <p:txBody>
          <a:bodyPr/>
          <a:lstStyle/>
          <a:p>
            <a:pPr marL="0" indent="0">
              <a:buNone/>
            </a:pPr>
            <a:r>
              <a:rPr lang="en-US" altLang="zh-CN" dirty="0"/>
              <a:t>By choosing small enough datasets that model size is no longer the limiting factor, we get a number of advantages:</a:t>
            </a:r>
          </a:p>
          <a:p>
            <a:r>
              <a:rPr lang="en-US" altLang="zh-CN" dirty="0"/>
              <a:t>Generalization ability will be more clearly reflected in evaluations even without domain adaptation.</a:t>
            </a:r>
          </a:p>
          <a:p>
            <a:r>
              <a:rPr lang="en-US" altLang="zh-CN" dirty="0"/>
              <a:t>Turnaround time in experiments will be reduced, and the freed up computational budget can be put to good use by controlling for nuisance factors.</a:t>
            </a:r>
          </a:p>
          <a:p>
            <a:r>
              <a:rPr lang="en-US" altLang="zh-CN"/>
              <a:t>The transient effects </a:t>
            </a:r>
            <a:r>
              <a:rPr lang="en-US" altLang="zh-CN" dirty="0"/>
              <a:t>of changing hardware performance characteristics are somewhat lessened.</a:t>
            </a:r>
            <a:endParaRPr lang="zh-CN" altLang="en-US" dirty="0"/>
          </a:p>
        </p:txBody>
      </p:sp>
    </p:spTree>
    <p:extLst>
      <p:ext uri="{BB962C8B-B14F-4D97-AF65-F5344CB8AC3E}">
        <p14:creationId xmlns:p14="http://schemas.microsoft.com/office/powerpoint/2010/main" val="157862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4577B-80B7-4E2A-9E96-35D2E81D227C}"/>
              </a:ext>
            </a:extLst>
          </p:cNvPr>
          <p:cNvSpPr>
            <a:spLocks noGrp="1"/>
          </p:cNvSpPr>
          <p:nvPr>
            <p:ph type="title"/>
          </p:nvPr>
        </p:nvSpPr>
        <p:spPr/>
        <p:txBody>
          <a:bodyPr/>
          <a:lstStyle/>
          <a:p>
            <a:r>
              <a:rPr lang="en-US" altLang="zh-CN" dirty="0"/>
              <a:t>Experiments – datasets</a:t>
            </a:r>
            <a:endParaRPr lang="zh-CN" altLang="en-US" dirty="0"/>
          </a:p>
        </p:txBody>
      </p:sp>
      <p:sp>
        <p:nvSpPr>
          <p:cNvPr id="3" name="内容占位符 2">
            <a:extLst>
              <a:ext uri="{FF2B5EF4-FFF2-40B4-BE49-F238E27FC236}">
                <a16:creationId xmlns:a16="http://schemas.microsoft.com/office/drawing/2014/main" id="{6595BA5F-3CCE-42A8-AF1E-8AD8DCC11FE0}"/>
              </a:ext>
            </a:extLst>
          </p:cNvPr>
          <p:cNvSpPr>
            <a:spLocks noGrp="1"/>
          </p:cNvSpPr>
          <p:nvPr>
            <p:ph idx="1"/>
          </p:nvPr>
        </p:nvSpPr>
        <p:spPr/>
        <p:txBody>
          <a:bodyPr/>
          <a:lstStyle/>
          <a:p>
            <a:r>
              <a:rPr lang="en-US" altLang="zh-CN" dirty="0"/>
              <a:t>Word-level</a:t>
            </a:r>
          </a:p>
          <a:p>
            <a:pPr lvl="1"/>
            <a:r>
              <a:rPr lang="en-US" altLang="zh-CN" dirty="0"/>
              <a:t>PTB</a:t>
            </a:r>
          </a:p>
          <a:p>
            <a:pPr lvl="1"/>
            <a:r>
              <a:rPr lang="en-US" altLang="zh-CN" dirty="0"/>
              <a:t>Wikitext-2</a:t>
            </a:r>
          </a:p>
          <a:p>
            <a:r>
              <a:rPr lang="en-US" altLang="zh-CN" dirty="0"/>
              <a:t>Character-level</a:t>
            </a:r>
          </a:p>
          <a:p>
            <a:pPr lvl="1"/>
            <a:r>
              <a:rPr lang="en-US" altLang="zh-CN" dirty="0"/>
              <a:t>Enwik8</a:t>
            </a:r>
          </a:p>
          <a:p>
            <a:pPr lvl="1"/>
            <a:r>
              <a:rPr lang="en-US" altLang="zh-CN" dirty="0"/>
              <a:t>PTB</a:t>
            </a:r>
          </a:p>
          <a:p>
            <a:pPr lvl="1"/>
            <a:r>
              <a:rPr lang="en-US" altLang="zh-CN" dirty="0"/>
              <a:t>MWC</a:t>
            </a:r>
            <a:endParaRPr lang="zh-CN" altLang="en-US" dirty="0"/>
          </a:p>
        </p:txBody>
      </p:sp>
    </p:spTree>
    <p:extLst>
      <p:ext uri="{BB962C8B-B14F-4D97-AF65-F5344CB8AC3E}">
        <p14:creationId xmlns:p14="http://schemas.microsoft.com/office/powerpoint/2010/main" val="9101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6A685-B05F-4FFA-99D3-9902D42151FC}"/>
              </a:ext>
            </a:extLst>
          </p:cNvPr>
          <p:cNvSpPr>
            <a:spLocks noGrp="1"/>
          </p:cNvSpPr>
          <p:nvPr>
            <p:ph type="title"/>
          </p:nvPr>
        </p:nvSpPr>
        <p:spPr/>
        <p:txBody>
          <a:bodyPr/>
          <a:lstStyle/>
          <a:p>
            <a:r>
              <a:rPr lang="en-US" altLang="zh-CN" dirty="0"/>
              <a:t>Experiments - setup</a:t>
            </a:r>
            <a:endParaRPr lang="zh-CN" altLang="en-US" dirty="0"/>
          </a:p>
        </p:txBody>
      </p:sp>
      <p:sp>
        <p:nvSpPr>
          <p:cNvPr id="3" name="内容占位符 2">
            <a:extLst>
              <a:ext uri="{FF2B5EF4-FFF2-40B4-BE49-F238E27FC236}">
                <a16:creationId xmlns:a16="http://schemas.microsoft.com/office/drawing/2014/main" id="{201B8997-479B-411E-9FCE-4941AE9BBE99}"/>
              </a:ext>
            </a:extLst>
          </p:cNvPr>
          <p:cNvSpPr>
            <a:spLocks noGrp="1"/>
          </p:cNvSpPr>
          <p:nvPr>
            <p:ph idx="1"/>
          </p:nvPr>
        </p:nvSpPr>
        <p:spPr/>
        <p:txBody>
          <a:bodyPr/>
          <a:lstStyle/>
          <a:p>
            <a:r>
              <a:rPr lang="en-US" altLang="zh-CN" dirty="0"/>
              <a:t>A</a:t>
            </a:r>
            <a:r>
              <a:rPr lang="zh-CN" altLang="en-US" dirty="0"/>
              <a:t> </a:t>
            </a:r>
            <a:r>
              <a:rPr lang="en-US" altLang="zh-CN" dirty="0"/>
              <a:t>black-box hyperparameter tuner based on batched Gaussian Process Bandits.</a:t>
            </a:r>
          </a:p>
          <a:p>
            <a:r>
              <a:rPr lang="en-US" altLang="zh-CN" dirty="0"/>
              <a:t>For LSTM, the tuned hyperparameters are following:</a:t>
            </a:r>
          </a:p>
          <a:p>
            <a:pPr lvl="1"/>
            <a:r>
              <a:rPr lang="en-US" altLang="zh-CN" dirty="0"/>
              <a:t>Input embedding ratio</a:t>
            </a:r>
          </a:p>
          <a:p>
            <a:pPr lvl="1"/>
            <a:r>
              <a:rPr lang="en-US" altLang="zh-CN" dirty="0"/>
              <a:t>Learning rate</a:t>
            </a:r>
          </a:p>
          <a:p>
            <a:pPr lvl="1"/>
            <a:r>
              <a:rPr lang="en-US" altLang="zh-CN" dirty="0"/>
              <a:t>L2 penalty</a:t>
            </a:r>
          </a:p>
          <a:p>
            <a:pPr lvl="1"/>
            <a:r>
              <a:rPr lang="en-US" altLang="zh-CN" dirty="0"/>
              <a:t>Input dropout</a:t>
            </a:r>
          </a:p>
          <a:p>
            <a:pPr lvl="1"/>
            <a:r>
              <a:rPr lang="en-US" altLang="zh-CN" dirty="0"/>
              <a:t>Inner layer dropout</a:t>
            </a:r>
          </a:p>
          <a:p>
            <a:pPr lvl="1"/>
            <a:r>
              <a:rPr lang="en-US" altLang="zh-CN" dirty="0"/>
              <a:t>State dropout</a:t>
            </a:r>
          </a:p>
          <a:p>
            <a:pPr lvl="1"/>
            <a:r>
              <a:rPr lang="en-US" altLang="zh-CN" dirty="0"/>
              <a:t>Output dropout</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0FBD07C-1418-4F26-8643-5E21C6DBCC58}"/>
                  </a:ext>
                </a:extLst>
              </p:cNvPr>
              <p:cNvSpPr txBox="1"/>
              <p:nvPr/>
            </p:nvSpPr>
            <p:spPr>
              <a:xfrm>
                <a:off x="5550568" y="3429000"/>
                <a:ext cx="6400800" cy="1384995"/>
              </a:xfrm>
              <a:prstGeom prst="rect">
                <a:avLst/>
              </a:prstGeom>
              <a:noFill/>
            </p:spPr>
            <p:txBody>
              <a:bodyPr wrap="square" rtlCol="0">
                <a:spAutoFit/>
              </a:bodyPr>
              <a:lstStyle/>
              <a:p>
                <a:r>
                  <a:rPr lang="en-US" altLang="zh-CN" sz="2800" dirty="0"/>
                  <a:t>Additional hyperparameter for </a:t>
                </a:r>
                <a:r>
                  <a:rPr lang="en-US" altLang="zh-CN" sz="2800" dirty="0" err="1"/>
                  <a:t>Mogrifier</a:t>
                </a:r>
                <a:r>
                  <a:rPr lang="en-US" altLang="zh-CN" sz="2800" dirty="0"/>
                  <a:t>:</a:t>
                </a:r>
              </a:p>
              <a:p>
                <a:pPr marL="457200" indent="-457200">
                  <a:buFont typeface="Arial" panose="020B0604020202020204" pitchFamily="34" charset="0"/>
                  <a:buChar char="•"/>
                </a:pPr>
                <a:r>
                  <a:rPr lang="en-US" altLang="zh-CN" sz="2800" dirty="0"/>
                  <a:t> </a:t>
                </a:r>
                <a14:m>
                  <m:oMath xmlns:m="http://schemas.openxmlformats.org/officeDocument/2006/math">
                    <m:r>
                      <a:rPr lang="en-US" altLang="zh-CN" sz="2800" b="0" i="1" smtClean="0">
                        <a:latin typeface="Cambria Math" panose="02040503050406030204" pitchFamily="18" charset="0"/>
                      </a:rPr>
                      <m:t>𝑟</m:t>
                    </m:r>
                  </m:oMath>
                </a14:m>
                <a:endParaRPr lang="en-US" altLang="zh-CN" sz="2800" dirty="0"/>
              </a:p>
              <a:p>
                <a:pPr marL="457200" indent="-457200">
                  <a:buFont typeface="Arial" panose="020B0604020202020204" pitchFamily="34" charset="0"/>
                  <a:buChar char="•"/>
                </a:pPr>
                <a14:m>
                  <m:oMath xmlns:m="http://schemas.openxmlformats.org/officeDocument/2006/math">
                    <m:r>
                      <a:rPr lang="en-US" altLang="zh-CN" sz="2800" b="0" i="1" smtClean="0">
                        <a:latin typeface="Cambria Math" panose="02040503050406030204" pitchFamily="18" charset="0"/>
                      </a:rPr>
                      <m:t>𝑘</m:t>
                    </m:r>
                  </m:oMath>
                </a14:m>
                <a:endParaRPr lang="zh-CN" altLang="en-US" sz="2800" dirty="0"/>
              </a:p>
            </p:txBody>
          </p:sp>
        </mc:Choice>
        <mc:Fallback xmlns="">
          <p:sp>
            <p:nvSpPr>
              <p:cNvPr id="4" name="文本框 3">
                <a:extLst>
                  <a:ext uri="{FF2B5EF4-FFF2-40B4-BE49-F238E27FC236}">
                    <a16:creationId xmlns:a16="http://schemas.microsoft.com/office/drawing/2014/main" id="{20FBD07C-1418-4F26-8643-5E21C6DBCC58}"/>
                  </a:ext>
                </a:extLst>
              </p:cNvPr>
              <p:cNvSpPr txBox="1">
                <a:spLocks noRot="1" noChangeAspect="1" noMove="1" noResize="1" noEditPoints="1" noAdjustHandles="1" noChangeArrowheads="1" noChangeShapeType="1" noTextEdit="1"/>
              </p:cNvSpPr>
              <p:nvPr/>
            </p:nvSpPr>
            <p:spPr>
              <a:xfrm>
                <a:off x="5550568" y="3429000"/>
                <a:ext cx="6400800" cy="1384995"/>
              </a:xfrm>
              <a:prstGeom prst="rect">
                <a:avLst/>
              </a:prstGeom>
              <a:blipFill>
                <a:blip r:embed="rId2"/>
                <a:stretch>
                  <a:fillRect l="-2000" t="-5286" r="-1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52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65A4B-37A5-4D27-8A16-975D6C404753}"/>
              </a:ext>
            </a:extLst>
          </p:cNvPr>
          <p:cNvSpPr>
            <a:spLocks noGrp="1"/>
          </p:cNvSpPr>
          <p:nvPr>
            <p:ph type="title"/>
          </p:nvPr>
        </p:nvSpPr>
        <p:spPr>
          <a:xfrm>
            <a:off x="838200" y="365125"/>
            <a:ext cx="10515600" cy="1325563"/>
          </a:xfrm>
        </p:spPr>
        <p:txBody>
          <a:bodyPr/>
          <a:lstStyle/>
          <a:p>
            <a:r>
              <a:rPr lang="en-US" altLang="zh-CN" dirty="0"/>
              <a:t>Experiments – results – word-level</a:t>
            </a:r>
            <a:endParaRPr lang="zh-CN" altLang="en-US" dirty="0"/>
          </a:p>
        </p:txBody>
      </p:sp>
      <p:pic>
        <p:nvPicPr>
          <p:cNvPr id="5" name="内容占位符 4">
            <a:extLst>
              <a:ext uri="{FF2B5EF4-FFF2-40B4-BE49-F238E27FC236}">
                <a16:creationId xmlns:a16="http://schemas.microsoft.com/office/drawing/2014/main" id="{3A053B31-BCA6-4E40-A031-026C8D45283E}"/>
              </a:ext>
            </a:extLst>
          </p:cNvPr>
          <p:cNvPicPr>
            <a:picLocks noGrp="1" noChangeAspect="1"/>
          </p:cNvPicPr>
          <p:nvPr>
            <p:ph idx="1"/>
          </p:nvPr>
        </p:nvPicPr>
        <p:blipFill>
          <a:blip r:embed="rId3"/>
          <a:stretch>
            <a:fillRect/>
          </a:stretch>
        </p:blipFill>
        <p:spPr>
          <a:xfrm>
            <a:off x="1711307" y="1690688"/>
            <a:ext cx="8769386" cy="4621212"/>
          </a:xfrm>
          <a:prstGeom prst="rect">
            <a:avLst/>
          </a:prstGeom>
        </p:spPr>
      </p:pic>
    </p:spTree>
    <p:extLst>
      <p:ext uri="{BB962C8B-B14F-4D97-AF65-F5344CB8AC3E}">
        <p14:creationId xmlns:p14="http://schemas.microsoft.com/office/powerpoint/2010/main" val="102940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E375D-8A31-4213-827B-ADFC4A77FCCC}"/>
              </a:ext>
            </a:extLst>
          </p:cNvPr>
          <p:cNvSpPr>
            <a:spLocks noGrp="1"/>
          </p:cNvSpPr>
          <p:nvPr>
            <p:ph type="title"/>
          </p:nvPr>
        </p:nvSpPr>
        <p:spPr/>
        <p:txBody>
          <a:bodyPr/>
          <a:lstStyle/>
          <a:p>
            <a:r>
              <a:rPr lang="en-US" altLang="zh-CN" dirty="0"/>
              <a:t>Experiments – results – character-level</a:t>
            </a:r>
            <a:endParaRPr lang="zh-CN" altLang="en-US" dirty="0"/>
          </a:p>
        </p:txBody>
      </p:sp>
      <p:pic>
        <p:nvPicPr>
          <p:cNvPr id="4" name="内容占位符 3">
            <a:extLst>
              <a:ext uri="{FF2B5EF4-FFF2-40B4-BE49-F238E27FC236}">
                <a16:creationId xmlns:a16="http://schemas.microsoft.com/office/drawing/2014/main" id="{E691C8BF-50D1-40C7-BD4B-33F844F565C2}"/>
              </a:ext>
            </a:extLst>
          </p:cNvPr>
          <p:cNvPicPr>
            <a:picLocks noGrp="1" noChangeAspect="1"/>
          </p:cNvPicPr>
          <p:nvPr>
            <p:ph idx="1"/>
          </p:nvPr>
        </p:nvPicPr>
        <p:blipFill>
          <a:blip r:embed="rId3"/>
          <a:stretch>
            <a:fillRect/>
          </a:stretch>
        </p:blipFill>
        <p:spPr>
          <a:xfrm>
            <a:off x="3501483" y="1280215"/>
            <a:ext cx="5189034" cy="5442158"/>
          </a:xfrm>
          <a:prstGeom prst="rect">
            <a:avLst/>
          </a:prstGeom>
        </p:spPr>
      </p:pic>
    </p:spTree>
    <p:extLst>
      <p:ext uri="{BB962C8B-B14F-4D97-AF65-F5344CB8AC3E}">
        <p14:creationId xmlns:p14="http://schemas.microsoft.com/office/powerpoint/2010/main" val="314872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35F7D368-97B8-407A-9612-36ACC15EF6A0}"/>
                  </a:ext>
                </a:extLst>
              </p:cNvPr>
              <p:cNvSpPr>
                <a:spLocks noGrp="1"/>
              </p:cNvSpPr>
              <p:nvPr>
                <p:ph type="title"/>
              </p:nvPr>
            </p:nvSpPr>
            <p:spPr/>
            <p:txBody>
              <a:bodyPr/>
              <a:lstStyle/>
              <a:p>
                <a:r>
                  <a:rPr lang="en-US" altLang="zh-CN" dirty="0"/>
                  <a:t>Analysis – ablation study – </a:t>
                </a:r>
                <a14:m>
                  <m:oMath xmlns:m="http://schemas.openxmlformats.org/officeDocument/2006/math">
                    <m:r>
                      <a:rPr lang="en-US" altLang="zh-CN" b="0" i="1" smtClean="0">
                        <a:latin typeface="Cambria Math" panose="02040503050406030204" pitchFamily="18" charset="0"/>
                      </a:rPr>
                      <m:t>𝑟</m:t>
                    </m:r>
                  </m:oMath>
                </a14:m>
                <a:r>
                  <a:rPr lang="zh-CN" altLang="en-US" dirty="0"/>
                  <a:t> </a:t>
                </a:r>
                <a:r>
                  <a:rPr lang="en-US" altLang="zh-CN" dirty="0"/>
                  <a:t>and </a:t>
                </a:r>
                <a14:m>
                  <m:oMath xmlns:m="http://schemas.openxmlformats.org/officeDocument/2006/math">
                    <m:r>
                      <a:rPr lang="en-US" altLang="zh-CN" b="0" i="1" smtClean="0">
                        <a:latin typeface="Cambria Math" panose="02040503050406030204" pitchFamily="18" charset="0"/>
                      </a:rPr>
                      <m:t>𝑘</m:t>
                    </m:r>
                  </m:oMath>
                </a14:m>
                <a:endParaRPr lang="zh-CN" altLang="en-US" dirty="0"/>
              </a:p>
            </p:txBody>
          </p:sp>
        </mc:Choice>
        <mc:Fallback xmlns="">
          <p:sp>
            <p:nvSpPr>
              <p:cNvPr id="2" name="标题 1">
                <a:extLst>
                  <a:ext uri="{FF2B5EF4-FFF2-40B4-BE49-F238E27FC236}">
                    <a16:creationId xmlns:a16="http://schemas.microsoft.com/office/drawing/2014/main" id="{35F7D368-97B8-407A-9612-36ACC15EF6A0}"/>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2A076D-B0D4-4A25-B170-412725531174}"/>
                  </a:ext>
                </a:extLst>
              </p:cNvPr>
              <p:cNvSpPr>
                <a:spLocks noGrp="1"/>
              </p:cNvSpPr>
              <p:nvPr>
                <p:ph idx="1"/>
              </p:nvPr>
            </p:nvSpPr>
            <p:spPr/>
            <p:txBody>
              <a:bodyPr/>
              <a:lstStyle/>
              <a:p>
                <a:r>
                  <a:rPr lang="en-US" altLang="zh-CN" dirty="0"/>
                  <a:t>The optimal settings were similar across all datasets, with </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5,6</m:t>
                        </m:r>
                      </m:e>
                    </m:d>
                  </m:oMath>
                </a14:m>
                <a:r>
                  <a:rPr lang="en-US" altLang="zh-CN" b="0" dirty="0"/>
                  <a:t> and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40,90</m:t>
                        </m:r>
                      </m:e>
                    </m:d>
                  </m:oMath>
                </a14:m>
                <a:r>
                  <a:rPr lang="en-US" altLang="zh-CN" b="0" dirty="0"/>
                  <a:t>.</a:t>
                </a:r>
              </a:p>
              <a:p>
                <a:endParaRPr lang="en-US" altLang="zh-CN" b="0" dirty="0"/>
              </a:p>
            </p:txBody>
          </p:sp>
        </mc:Choice>
        <mc:Fallback xmlns="">
          <p:sp>
            <p:nvSpPr>
              <p:cNvPr id="3" name="内容占位符 2">
                <a:extLst>
                  <a:ext uri="{FF2B5EF4-FFF2-40B4-BE49-F238E27FC236}">
                    <a16:creationId xmlns:a16="http://schemas.microsoft.com/office/drawing/2014/main" id="{B12A076D-B0D4-4A25-B170-412725531174}"/>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CABD0B0-A232-47C7-8172-61F359AB581E}"/>
              </a:ext>
            </a:extLst>
          </p:cNvPr>
          <p:cNvPicPr>
            <a:picLocks noChangeAspect="1"/>
          </p:cNvPicPr>
          <p:nvPr/>
        </p:nvPicPr>
        <p:blipFill>
          <a:blip r:embed="rId4"/>
          <a:stretch>
            <a:fillRect/>
          </a:stretch>
        </p:blipFill>
        <p:spPr>
          <a:xfrm>
            <a:off x="2934315" y="3390393"/>
            <a:ext cx="6323370" cy="2786570"/>
          </a:xfrm>
          <a:prstGeom prst="rect">
            <a:avLst/>
          </a:prstGeom>
        </p:spPr>
      </p:pic>
    </p:spTree>
    <p:extLst>
      <p:ext uri="{BB962C8B-B14F-4D97-AF65-F5344CB8AC3E}">
        <p14:creationId xmlns:p14="http://schemas.microsoft.com/office/powerpoint/2010/main" val="344189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4E154-5E0D-4582-825F-1874AD4FAD03}"/>
              </a:ext>
            </a:extLst>
          </p:cNvPr>
          <p:cNvSpPr>
            <a:spLocks noGrp="1"/>
          </p:cNvSpPr>
          <p:nvPr>
            <p:ph type="title"/>
          </p:nvPr>
        </p:nvSpPr>
        <p:spPr/>
        <p:txBody>
          <a:bodyPr/>
          <a:lstStyle/>
          <a:p>
            <a:r>
              <a:rPr lang="en-US" altLang="zh-CN" dirty="0"/>
              <a:t>Analysis – ablation study – zig-zag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0BD36B-2C1A-4BCD-AB09-2AA60F4C83F2}"/>
                  </a:ext>
                </a:extLst>
              </p:cNvPr>
              <p:cNvSpPr>
                <a:spLocks noGrp="1"/>
              </p:cNvSpPr>
              <p:nvPr>
                <p:ph idx="1"/>
              </p:nvPr>
            </p:nvSpPr>
            <p:spPr/>
            <p:txBody>
              <a:bodyPr/>
              <a:lstStyle/>
              <a:p>
                <a:pPr marL="0" indent="0">
                  <a:buNone/>
                </a:pPr>
                <a:r>
                  <a:rPr lang="en-US" altLang="zh-CN" dirty="0"/>
                  <a:t>The comparison with no zigzag variant shows</a:t>
                </a:r>
              </a:p>
              <a:p>
                <a:pPr marL="0" indent="0">
                  <a:buNone/>
                </a:pPr>
                <a:r>
                  <a:rPr lang="en-US" altLang="zh-CN" dirty="0"/>
                  <a:t>that the iterative refinement does more than</a:t>
                </a:r>
              </a:p>
              <a:p>
                <a:pPr marL="0" indent="0">
                  <a:buNone/>
                </a:pPr>
                <a:r>
                  <a:rPr lang="en-US" altLang="zh-CN" dirty="0"/>
                  <a:t>simply widen the range of possible gating </a:t>
                </a:r>
              </a:p>
              <a:p>
                <a:pPr marL="0" indent="0">
                  <a:buNone/>
                </a:pPr>
                <a:r>
                  <a:rPr lang="en-US" altLang="zh-CN" dirty="0"/>
                  <a:t>values of </a:t>
                </a:r>
                <a14:m>
                  <m:oMath xmlns:m="http://schemas.openxmlformats.org/officeDocument/2006/math">
                    <m:r>
                      <a:rPr lang="en-US" altLang="zh-CN" b="1" i="1" smtClean="0">
                        <a:latin typeface="Cambria Math" panose="02040503050406030204" pitchFamily="18" charset="0"/>
                      </a:rPr>
                      <m:t>𝒙</m:t>
                    </m:r>
                  </m:oMath>
                </a14:m>
                <a:r>
                  <a:rPr lang="zh-CN" altLang="en-US" dirty="0"/>
                  <a:t> </a:t>
                </a:r>
                <a:r>
                  <a:rPr lang="en-US" altLang="zh-CN" dirty="0"/>
                  <a:t>and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𝒉</m:t>
                        </m:r>
                      </m:e>
                      <m:sub>
                        <m:r>
                          <m:rPr>
                            <m:sty m:val="p"/>
                          </m:rPr>
                          <a:rPr lang="en-US" altLang="zh-CN" b="0" i="0" smtClean="0">
                            <a:latin typeface="Cambria Math" panose="02040503050406030204" pitchFamily="18" charset="0"/>
                          </a:rPr>
                          <m:t>prev</m:t>
                        </m:r>
                      </m:sub>
                    </m:sSub>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F70BD36B-2C1A-4BCD-AB09-2AA60F4C83F2}"/>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2995B02-2F16-487A-8B16-A13C43066448}"/>
              </a:ext>
            </a:extLst>
          </p:cNvPr>
          <p:cNvPicPr>
            <a:picLocks noChangeAspect="1"/>
          </p:cNvPicPr>
          <p:nvPr/>
        </p:nvPicPr>
        <p:blipFill>
          <a:blip r:embed="rId3"/>
          <a:stretch>
            <a:fillRect/>
          </a:stretch>
        </p:blipFill>
        <p:spPr>
          <a:xfrm>
            <a:off x="7943584" y="1401849"/>
            <a:ext cx="4248416" cy="2789564"/>
          </a:xfrm>
          <a:prstGeom prst="rect">
            <a:avLst/>
          </a:prstGeom>
        </p:spPr>
      </p:pic>
      <p:grpSp>
        <p:nvGrpSpPr>
          <p:cNvPr id="5" name="组合 4">
            <a:extLst>
              <a:ext uri="{FF2B5EF4-FFF2-40B4-BE49-F238E27FC236}">
                <a16:creationId xmlns:a16="http://schemas.microsoft.com/office/drawing/2014/main" id="{1E130C9C-CFF7-4485-BBDB-DE3D972B9FD7}"/>
              </a:ext>
            </a:extLst>
          </p:cNvPr>
          <p:cNvGrpSpPr/>
          <p:nvPr/>
        </p:nvGrpSpPr>
        <p:grpSpPr>
          <a:xfrm>
            <a:off x="345688" y="4191413"/>
            <a:ext cx="8655524" cy="1896941"/>
            <a:chOff x="1797212" y="1758481"/>
            <a:chExt cx="8655524" cy="1896941"/>
          </a:xfrm>
        </p:grpSpPr>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D19A2D32-1CF3-4424-B631-C55865569455}"/>
                    </a:ext>
                  </a:extLst>
                </p:cNvPr>
                <p:cNvSpPr/>
                <p:nvPr/>
              </p:nvSpPr>
              <p:spPr>
                <a:xfrm>
                  <a:off x="3961095" y="2981653"/>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𝒙</m:t>
                            </m:r>
                          </m:e>
                          <m:sup>
                            <m:r>
                              <a:rPr lang="en-US" altLang="zh-CN" b="0" i="1" smtClean="0">
                                <a:solidFill>
                                  <a:schemeClr val="tx1"/>
                                </a:solidFill>
                                <a:latin typeface="Cambria Math" panose="02040503050406030204" pitchFamily="18" charset="0"/>
                              </a:rPr>
                              <m:t>1</m:t>
                            </m:r>
                          </m:sup>
                        </m:sSup>
                      </m:oMath>
                    </m:oMathPara>
                  </a14:m>
                  <a:endParaRPr lang="zh-CN" altLang="en-US" i="1" dirty="0">
                    <a:solidFill>
                      <a:schemeClr val="tx1"/>
                    </a:solidFill>
                    <a:latin typeface="Cambria Math" panose="02040503050406030204" pitchFamily="18" charset="0"/>
                  </a:endParaRPr>
                </a:p>
              </p:txBody>
            </p:sp>
          </mc:Choice>
          <mc:Fallback xmlns="">
            <p:sp>
              <p:nvSpPr>
                <p:cNvPr id="11" name="椭圆 10">
                  <a:extLst>
                    <a:ext uri="{FF2B5EF4-FFF2-40B4-BE49-F238E27FC236}">
                      <a16:creationId xmlns:a16="http://schemas.microsoft.com/office/drawing/2014/main" id="{33826920-3010-4215-A2BF-9B227F677ED6}"/>
                    </a:ext>
                  </a:extLst>
                </p:cNvPr>
                <p:cNvSpPr>
                  <a:spLocks noRot="1" noChangeAspect="1" noMove="1" noResize="1" noEditPoints="1" noAdjustHandles="1" noChangeArrowheads="1" noChangeShapeType="1" noTextEdit="1"/>
                </p:cNvSpPr>
                <p:nvPr/>
              </p:nvSpPr>
              <p:spPr>
                <a:xfrm>
                  <a:off x="3961095" y="2981653"/>
                  <a:ext cx="673769" cy="673769"/>
                </a:xfrm>
                <a:prstGeom prst="ellipse">
                  <a:avLst/>
                </a:prstGeom>
                <a:blipFill>
                  <a:blip r:embed="rId4"/>
                  <a:stretch>
                    <a:fillRect/>
                  </a:stretch>
                </a:blipFill>
              </p:spPr>
              <p:txBody>
                <a:bodyPr/>
                <a:lstStyle/>
                <a:p>
                  <a:r>
                    <a:rPr lang="zh-CN" altLang="en-US">
                      <a:noFill/>
                    </a:rPr>
                    <a:t> </a:t>
                  </a:r>
                </a:p>
              </p:txBody>
            </p:sp>
          </mc:Fallback>
        </mc:AlternateContent>
        <p:sp>
          <p:nvSpPr>
            <p:cNvPr id="7" name="椭圆 6">
              <a:extLst>
                <a:ext uri="{FF2B5EF4-FFF2-40B4-BE49-F238E27FC236}">
                  <a16:creationId xmlns:a16="http://schemas.microsoft.com/office/drawing/2014/main" id="{A0D6DD48-F7F9-4E4A-A832-0027DF8C5916}"/>
                </a:ext>
              </a:extLst>
            </p:cNvPr>
            <p:cNvSpPr/>
            <p:nvPr/>
          </p:nvSpPr>
          <p:spPr>
            <a:xfrm>
              <a:off x="3080582" y="3183082"/>
              <a:ext cx="270913" cy="2709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83CD77A6-D2E2-4CE2-97DD-F014829F05AC}"/>
                </a:ext>
              </a:extLst>
            </p:cNvPr>
            <p:cNvCxnSpPr>
              <a:cxnSpLocks/>
              <a:stCxn id="35" idx="6"/>
              <a:endCxn id="7" idx="2"/>
            </p:cNvCxnSpPr>
            <p:nvPr/>
          </p:nvCxnSpPr>
          <p:spPr>
            <a:xfrm>
              <a:off x="2470981" y="3313145"/>
              <a:ext cx="609601" cy="53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DC4A485-76D8-4B4E-9D2E-F60CBBFEB4AD}"/>
                </a:ext>
              </a:extLst>
            </p:cNvPr>
            <p:cNvCxnSpPr>
              <a:stCxn id="7" idx="6"/>
              <a:endCxn id="6" idx="2"/>
            </p:cNvCxnSpPr>
            <p:nvPr/>
          </p:nvCxnSpPr>
          <p:spPr>
            <a:xfrm flipV="1">
              <a:off x="3351495" y="3318538"/>
              <a:ext cx="60960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0D803A46-61ED-450D-A13E-AE18D29C8C68}"/>
                    </a:ext>
                  </a:extLst>
                </p:cNvPr>
                <p:cNvSpPr/>
                <p:nvPr/>
              </p:nvSpPr>
              <p:spPr>
                <a:xfrm>
                  <a:off x="5043035" y="1763502"/>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altLang="zh-CN" b="1" i="1" smtClean="0">
                                <a:solidFill>
                                  <a:schemeClr val="tx1"/>
                                </a:solidFill>
                                <a:latin typeface="Cambria Math" panose="02040503050406030204" pitchFamily="18" charset="0"/>
                              </a:rPr>
                            </m:ctrlPr>
                          </m:sSubSupPr>
                          <m:e>
                            <m:r>
                              <a:rPr lang="en-US" altLang="zh-CN" b="1" i="1" smtClean="0">
                                <a:solidFill>
                                  <a:schemeClr val="tx1"/>
                                </a:solidFill>
                                <a:latin typeface="Cambria Math" panose="02040503050406030204" pitchFamily="18" charset="0"/>
                              </a:rPr>
                              <m:t>𝒉</m:t>
                            </m:r>
                          </m:e>
                          <m:sub>
                            <m:r>
                              <m:rPr>
                                <m:sty m:val="p"/>
                              </m:rPr>
                              <a:rPr lang="en-US" altLang="zh-CN" b="0" i="0" smtClean="0">
                                <a:solidFill>
                                  <a:schemeClr val="tx1"/>
                                </a:solidFill>
                                <a:latin typeface="Cambria Math" panose="02040503050406030204" pitchFamily="18" charset="0"/>
                              </a:rPr>
                              <m:t>prev</m:t>
                            </m:r>
                          </m:sub>
                          <m:sup>
                            <m:r>
                              <a:rPr lang="en-US" altLang="zh-CN" b="0" i="1" smtClean="0">
                                <a:solidFill>
                                  <a:schemeClr val="tx1"/>
                                </a:solidFill>
                                <a:latin typeface="Cambria Math" panose="02040503050406030204" pitchFamily="18" charset="0"/>
                              </a:rPr>
                              <m:t>2</m:t>
                            </m:r>
                          </m:sup>
                        </m:sSubSup>
                      </m:oMath>
                    </m:oMathPara>
                  </a14:m>
                  <a:endParaRPr lang="zh-CN" altLang="en-US" i="1" dirty="0">
                    <a:solidFill>
                      <a:schemeClr val="tx1"/>
                    </a:solidFill>
                    <a:latin typeface="Cambria Math" panose="02040503050406030204" pitchFamily="18" charset="0"/>
                  </a:endParaRPr>
                </a:p>
              </p:txBody>
            </p:sp>
          </mc:Choice>
          <mc:Fallback xmlns="">
            <p:sp>
              <p:nvSpPr>
                <p:cNvPr id="10" name="椭圆 9">
                  <a:extLst>
                    <a:ext uri="{FF2B5EF4-FFF2-40B4-BE49-F238E27FC236}">
                      <a16:creationId xmlns:a16="http://schemas.microsoft.com/office/drawing/2014/main" id="{0D803A46-61ED-450D-A13E-AE18D29C8C68}"/>
                    </a:ext>
                  </a:extLst>
                </p:cNvPr>
                <p:cNvSpPr>
                  <a:spLocks noRot="1" noChangeAspect="1" noMove="1" noResize="1" noEditPoints="1" noAdjustHandles="1" noChangeArrowheads="1" noChangeShapeType="1" noTextEdit="1"/>
                </p:cNvSpPr>
                <p:nvPr/>
              </p:nvSpPr>
              <p:spPr>
                <a:xfrm>
                  <a:off x="5043035" y="1763502"/>
                  <a:ext cx="673769" cy="673769"/>
                </a:xfrm>
                <a:prstGeom prst="ellipse">
                  <a:avLst/>
                </a:prstGeom>
                <a:blipFill>
                  <a:blip r:embed="rId5"/>
                  <a:stretch>
                    <a:fillRect l="-4425"/>
                  </a:stretch>
                </a:blipFill>
              </p:spPr>
              <p:txBody>
                <a:bodyPr/>
                <a:lstStyle/>
                <a:p>
                  <a:r>
                    <a:rPr lang="zh-CN" altLang="en-US">
                      <a:noFill/>
                    </a:rPr>
                    <a:t> </a:t>
                  </a:r>
                </a:p>
              </p:txBody>
            </p:sp>
          </mc:Fallback>
        </mc:AlternateContent>
        <p:sp>
          <p:nvSpPr>
            <p:cNvPr id="11" name="椭圆 10">
              <a:extLst>
                <a:ext uri="{FF2B5EF4-FFF2-40B4-BE49-F238E27FC236}">
                  <a16:creationId xmlns:a16="http://schemas.microsoft.com/office/drawing/2014/main" id="{389EFCD0-3F00-471F-8BDE-913E767BFE07}"/>
                </a:ext>
              </a:extLst>
            </p:cNvPr>
            <p:cNvSpPr/>
            <p:nvPr/>
          </p:nvSpPr>
          <p:spPr>
            <a:xfrm>
              <a:off x="4162522" y="1964932"/>
              <a:ext cx="270913" cy="2709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B8F3D4BF-D083-4A2F-913A-CDD92BBB38A2}"/>
                </a:ext>
              </a:extLst>
            </p:cNvPr>
            <p:cNvCxnSpPr>
              <a:cxnSpLocks/>
              <a:stCxn id="34" idx="6"/>
              <a:endCxn id="11" idx="2"/>
            </p:cNvCxnSpPr>
            <p:nvPr/>
          </p:nvCxnSpPr>
          <p:spPr>
            <a:xfrm>
              <a:off x="3552921" y="2095366"/>
              <a:ext cx="609601" cy="50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52DFC3B-86FD-420E-B92E-F07BEAB90040}"/>
                </a:ext>
              </a:extLst>
            </p:cNvPr>
            <p:cNvCxnSpPr>
              <a:stCxn id="11" idx="6"/>
              <a:endCxn id="10" idx="2"/>
            </p:cNvCxnSpPr>
            <p:nvPr/>
          </p:nvCxnSpPr>
          <p:spPr>
            <a:xfrm flipV="1">
              <a:off x="4433435" y="2100387"/>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087A7EE2-A000-4CDF-B7B0-55081F7E2F2E}"/>
                    </a:ext>
                  </a:extLst>
                </p:cNvPr>
                <p:cNvSpPr/>
                <p:nvPr/>
              </p:nvSpPr>
              <p:spPr>
                <a:xfrm>
                  <a:off x="6124977" y="2981653"/>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𝒙</m:t>
                            </m:r>
                          </m:e>
                          <m:sup>
                            <m:r>
                              <a:rPr lang="en-US" altLang="zh-CN" b="0" i="1" smtClean="0">
                                <a:solidFill>
                                  <a:schemeClr val="tx1"/>
                                </a:solidFill>
                                <a:latin typeface="Cambria Math" panose="02040503050406030204" pitchFamily="18" charset="0"/>
                              </a:rPr>
                              <m:t>3</m:t>
                            </m:r>
                          </m:sup>
                        </m:sSup>
                      </m:oMath>
                    </m:oMathPara>
                  </a14:m>
                  <a:endParaRPr lang="zh-CN" altLang="en-US" i="1" dirty="0">
                    <a:solidFill>
                      <a:schemeClr val="tx1"/>
                    </a:solidFill>
                    <a:latin typeface="Cambria Math" panose="02040503050406030204" pitchFamily="18" charset="0"/>
                  </a:endParaRPr>
                </a:p>
              </p:txBody>
            </p:sp>
          </mc:Choice>
          <mc:Fallback xmlns="">
            <p:sp>
              <p:nvSpPr>
                <p:cNvPr id="50" name="椭圆 49">
                  <a:extLst>
                    <a:ext uri="{FF2B5EF4-FFF2-40B4-BE49-F238E27FC236}">
                      <a16:creationId xmlns:a16="http://schemas.microsoft.com/office/drawing/2014/main" id="{2E94ED0A-E2E8-4325-9E59-D5943DCDD44B}"/>
                    </a:ext>
                  </a:extLst>
                </p:cNvPr>
                <p:cNvSpPr>
                  <a:spLocks noRot="1" noChangeAspect="1" noMove="1" noResize="1" noEditPoints="1" noAdjustHandles="1" noChangeArrowheads="1" noChangeShapeType="1" noTextEdit="1"/>
                </p:cNvSpPr>
                <p:nvPr/>
              </p:nvSpPr>
              <p:spPr>
                <a:xfrm>
                  <a:off x="6124977" y="2981653"/>
                  <a:ext cx="673769" cy="673769"/>
                </a:xfrm>
                <a:prstGeom prst="ellipse">
                  <a:avLst/>
                </a:prstGeom>
                <a:blipFill>
                  <a:blip r:embed="rId6"/>
                  <a:stretch>
                    <a:fillRect/>
                  </a:stretch>
                </a:blipFill>
              </p:spPr>
              <p:txBody>
                <a:bodyPr/>
                <a:lstStyle/>
                <a:p>
                  <a:r>
                    <a:rPr lang="zh-CN" altLang="en-US">
                      <a:noFill/>
                    </a:rPr>
                    <a:t> </a:t>
                  </a:r>
                </a:p>
              </p:txBody>
            </p:sp>
          </mc:Fallback>
        </mc:AlternateContent>
        <p:sp>
          <p:nvSpPr>
            <p:cNvPr id="15" name="椭圆 14">
              <a:extLst>
                <a:ext uri="{FF2B5EF4-FFF2-40B4-BE49-F238E27FC236}">
                  <a16:creationId xmlns:a16="http://schemas.microsoft.com/office/drawing/2014/main" id="{FA4AFA65-2832-4DD4-9C52-CCA313B88EC1}"/>
                </a:ext>
              </a:extLst>
            </p:cNvPr>
            <p:cNvSpPr/>
            <p:nvPr/>
          </p:nvSpPr>
          <p:spPr>
            <a:xfrm>
              <a:off x="5244464" y="3183083"/>
              <a:ext cx="270913" cy="2709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234B6300-9E76-490A-8629-5DD7206AD0DF}"/>
                </a:ext>
              </a:extLst>
            </p:cNvPr>
            <p:cNvCxnSpPr>
              <a:stCxn id="15" idx="6"/>
              <a:endCxn id="14" idx="2"/>
            </p:cNvCxnSpPr>
            <p:nvPr/>
          </p:nvCxnSpPr>
          <p:spPr>
            <a:xfrm flipV="1">
              <a:off x="5515377" y="3318538"/>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C66E6A62-44DF-4ACE-B8BC-C20F7C70FA85}"/>
                    </a:ext>
                  </a:extLst>
                </p:cNvPr>
                <p:cNvSpPr/>
                <p:nvPr/>
              </p:nvSpPr>
              <p:spPr>
                <a:xfrm>
                  <a:off x="7206917" y="1763502"/>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1" i="1" smtClean="0">
                                <a:solidFill>
                                  <a:schemeClr val="tx1"/>
                                </a:solidFill>
                                <a:latin typeface="Cambria Math" panose="02040503050406030204" pitchFamily="18" charset="0"/>
                              </a:rPr>
                              <m:t>𝒉</m:t>
                            </m:r>
                          </m:e>
                          <m:sub>
                            <m:r>
                              <m:rPr>
                                <m:sty m:val="p"/>
                              </m:rPr>
                              <a:rPr lang="en-US" altLang="zh-CN" b="0" i="0" smtClean="0">
                                <a:solidFill>
                                  <a:schemeClr val="tx1"/>
                                </a:solidFill>
                                <a:latin typeface="Cambria Math" panose="02040503050406030204" pitchFamily="18" charset="0"/>
                              </a:rPr>
                              <m:t>prev</m:t>
                            </m:r>
                          </m:sub>
                          <m:sup>
                            <m:r>
                              <a:rPr lang="en-US" altLang="zh-CN" b="0" i="1" smtClean="0">
                                <a:solidFill>
                                  <a:schemeClr val="tx1"/>
                                </a:solidFill>
                                <a:latin typeface="Cambria Math" panose="02040503050406030204" pitchFamily="18" charset="0"/>
                              </a:rPr>
                              <m:t>4</m:t>
                            </m:r>
                          </m:sup>
                        </m:sSubSup>
                      </m:oMath>
                    </m:oMathPara>
                  </a14:m>
                  <a:endParaRPr lang="zh-CN" altLang="en-US" i="1" dirty="0">
                    <a:solidFill>
                      <a:schemeClr val="tx1"/>
                    </a:solidFill>
                    <a:latin typeface="Cambria Math" panose="02040503050406030204" pitchFamily="18" charset="0"/>
                  </a:endParaRPr>
                </a:p>
              </p:txBody>
            </p:sp>
          </mc:Choice>
          <mc:Fallback xmlns="">
            <p:sp>
              <p:nvSpPr>
                <p:cNvPr id="17" name="椭圆 16">
                  <a:extLst>
                    <a:ext uri="{FF2B5EF4-FFF2-40B4-BE49-F238E27FC236}">
                      <a16:creationId xmlns:a16="http://schemas.microsoft.com/office/drawing/2014/main" id="{C66E6A62-44DF-4ACE-B8BC-C20F7C70FA85}"/>
                    </a:ext>
                  </a:extLst>
                </p:cNvPr>
                <p:cNvSpPr>
                  <a:spLocks noRot="1" noChangeAspect="1" noMove="1" noResize="1" noEditPoints="1" noAdjustHandles="1" noChangeArrowheads="1" noChangeShapeType="1" noTextEdit="1"/>
                </p:cNvSpPr>
                <p:nvPr/>
              </p:nvSpPr>
              <p:spPr>
                <a:xfrm>
                  <a:off x="7206917" y="1763502"/>
                  <a:ext cx="673769" cy="673769"/>
                </a:xfrm>
                <a:prstGeom prst="ellipse">
                  <a:avLst/>
                </a:prstGeom>
                <a:blipFill>
                  <a:blip r:embed="rId7"/>
                  <a:stretch>
                    <a:fillRect l="-5310"/>
                  </a:stretch>
                </a:blipFill>
              </p:spPr>
              <p:txBody>
                <a:bodyPr/>
                <a:lstStyle/>
                <a:p>
                  <a:r>
                    <a:rPr lang="zh-CN" altLang="en-US">
                      <a:noFill/>
                    </a:rPr>
                    <a:t> </a:t>
                  </a:r>
                </a:p>
              </p:txBody>
            </p:sp>
          </mc:Fallback>
        </mc:AlternateContent>
        <p:sp>
          <p:nvSpPr>
            <p:cNvPr id="18" name="椭圆 17">
              <a:extLst>
                <a:ext uri="{FF2B5EF4-FFF2-40B4-BE49-F238E27FC236}">
                  <a16:creationId xmlns:a16="http://schemas.microsoft.com/office/drawing/2014/main" id="{BFC45EB6-7D95-4FC9-8880-8CF2876DA159}"/>
                </a:ext>
              </a:extLst>
            </p:cNvPr>
            <p:cNvSpPr/>
            <p:nvPr/>
          </p:nvSpPr>
          <p:spPr>
            <a:xfrm>
              <a:off x="6326404" y="1964932"/>
              <a:ext cx="270913" cy="2709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21E7332C-9FE5-4B32-BCB0-DD7D39F6FB38}"/>
                </a:ext>
              </a:extLst>
            </p:cNvPr>
            <p:cNvCxnSpPr>
              <a:stCxn id="18" idx="6"/>
              <a:endCxn id="17" idx="2"/>
            </p:cNvCxnSpPr>
            <p:nvPr/>
          </p:nvCxnSpPr>
          <p:spPr>
            <a:xfrm flipV="1">
              <a:off x="6597317" y="2100387"/>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8296EEC-A8DD-43EC-8D9D-F79938F2AB38}"/>
                    </a:ext>
                  </a:extLst>
                </p:cNvPr>
                <p:cNvSpPr/>
                <p:nvPr/>
              </p:nvSpPr>
              <p:spPr>
                <a:xfrm>
                  <a:off x="8288859" y="2976261"/>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𝒙</m:t>
                            </m:r>
                          </m:e>
                          <m:sup>
                            <m:r>
                              <a:rPr lang="en-US" altLang="zh-CN" b="0" i="1" smtClean="0">
                                <a:solidFill>
                                  <a:schemeClr val="tx1"/>
                                </a:solidFill>
                                <a:latin typeface="Cambria Math" panose="02040503050406030204" pitchFamily="18" charset="0"/>
                              </a:rPr>
                              <m:t>5</m:t>
                            </m:r>
                          </m:sup>
                        </m:sSup>
                      </m:oMath>
                    </m:oMathPara>
                  </a14:m>
                  <a:endParaRPr lang="zh-CN" altLang="en-US" i="1" dirty="0">
                    <a:solidFill>
                      <a:schemeClr val="tx1"/>
                    </a:solidFill>
                    <a:latin typeface="Cambria Math" panose="02040503050406030204" pitchFamily="18" charset="0"/>
                  </a:endParaRPr>
                </a:p>
              </p:txBody>
            </p:sp>
          </mc:Choice>
          <mc:Fallback xmlns="">
            <p:sp>
              <p:nvSpPr>
                <p:cNvPr id="56" name="椭圆 55">
                  <a:extLst>
                    <a:ext uri="{FF2B5EF4-FFF2-40B4-BE49-F238E27FC236}">
                      <a16:creationId xmlns:a16="http://schemas.microsoft.com/office/drawing/2014/main" id="{82D9DF6B-C7DF-447B-9142-EF99AA3883C6}"/>
                    </a:ext>
                  </a:extLst>
                </p:cNvPr>
                <p:cNvSpPr>
                  <a:spLocks noRot="1" noChangeAspect="1" noMove="1" noResize="1" noEditPoints="1" noAdjustHandles="1" noChangeArrowheads="1" noChangeShapeType="1" noTextEdit="1"/>
                </p:cNvSpPr>
                <p:nvPr/>
              </p:nvSpPr>
              <p:spPr>
                <a:xfrm>
                  <a:off x="8288859" y="2976261"/>
                  <a:ext cx="673769" cy="673769"/>
                </a:xfrm>
                <a:prstGeom prst="ellipse">
                  <a:avLst/>
                </a:prstGeom>
                <a:blipFill>
                  <a:blip r:embed="rId8"/>
                  <a:stretch>
                    <a:fillRect/>
                  </a:stretch>
                </a:blipFill>
              </p:spPr>
              <p:txBody>
                <a:bodyPr/>
                <a:lstStyle/>
                <a:p>
                  <a:r>
                    <a:rPr lang="zh-CN" altLang="en-US">
                      <a:noFill/>
                    </a:rPr>
                    <a:t> </a:t>
                  </a:r>
                </a:p>
              </p:txBody>
            </p:sp>
          </mc:Fallback>
        </mc:AlternateContent>
        <p:sp>
          <p:nvSpPr>
            <p:cNvPr id="21" name="椭圆 20">
              <a:extLst>
                <a:ext uri="{FF2B5EF4-FFF2-40B4-BE49-F238E27FC236}">
                  <a16:creationId xmlns:a16="http://schemas.microsoft.com/office/drawing/2014/main" id="{0F9AD70E-43F9-4806-AC4B-8483241097E5}"/>
                </a:ext>
              </a:extLst>
            </p:cNvPr>
            <p:cNvSpPr/>
            <p:nvPr/>
          </p:nvSpPr>
          <p:spPr>
            <a:xfrm>
              <a:off x="7408346" y="3177691"/>
              <a:ext cx="270913" cy="2709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575D19C9-1286-4196-9F62-CD3802FD53A3}"/>
                </a:ext>
              </a:extLst>
            </p:cNvPr>
            <p:cNvCxnSpPr>
              <a:stCxn id="21" idx="6"/>
              <a:endCxn id="20" idx="2"/>
            </p:cNvCxnSpPr>
            <p:nvPr/>
          </p:nvCxnSpPr>
          <p:spPr>
            <a:xfrm flipV="1">
              <a:off x="7679259" y="3313146"/>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C8EF124-534F-4910-8454-C38949870C17}"/>
                </a:ext>
              </a:extLst>
            </p:cNvPr>
            <p:cNvCxnSpPr>
              <a:stCxn id="6" idx="6"/>
              <a:endCxn id="15" idx="2"/>
            </p:cNvCxnSpPr>
            <p:nvPr/>
          </p:nvCxnSpPr>
          <p:spPr>
            <a:xfrm>
              <a:off x="4634864" y="3318538"/>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898D90D-AE0B-4A56-A3FC-5798250F0B33}"/>
                </a:ext>
              </a:extLst>
            </p:cNvPr>
            <p:cNvCxnSpPr>
              <a:stCxn id="10" idx="6"/>
              <a:endCxn id="18" idx="2"/>
            </p:cNvCxnSpPr>
            <p:nvPr/>
          </p:nvCxnSpPr>
          <p:spPr>
            <a:xfrm>
              <a:off x="5716804" y="2100387"/>
              <a:ext cx="60960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4DC8FD2-EB3A-4D52-BEF2-6BD471B2D150}"/>
                </a:ext>
              </a:extLst>
            </p:cNvPr>
            <p:cNvCxnSpPr>
              <a:stCxn id="14" idx="6"/>
              <a:endCxn id="21" idx="2"/>
            </p:cNvCxnSpPr>
            <p:nvPr/>
          </p:nvCxnSpPr>
          <p:spPr>
            <a:xfrm flipV="1">
              <a:off x="6798746" y="3313148"/>
              <a:ext cx="609600" cy="53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989855F-3810-4FF1-9F38-6F469ACBF1E6}"/>
                </a:ext>
              </a:extLst>
            </p:cNvPr>
            <p:cNvCxnSpPr>
              <a:cxnSpLocks/>
              <a:stCxn id="34" idx="4"/>
              <a:endCxn id="7" idx="0"/>
            </p:cNvCxnSpPr>
            <p:nvPr/>
          </p:nvCxnSpPr>
          <p:spPr>
            <a:xfrm>
              <a:off x="3216037" y="2432250"/>
              <a:ext cx="2" cy="75083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A8B6D63-1169-4C9E-B0B8-BE523A0FB319}"/>
                </a:ext>
              </a:extLst>
            </p:cNvPr>
            <p:cNvCxnSpPr>
              <a:cxnSpLocks/>
              <a:stCxn id="35" idx="7"/>
              <a:endCxn id="11" idx="3"/>
            </p:cNvCxnSpPr>
            <p:nvPr/>
          </p:nvCxnSpPr>
          <p:spPr>
            <a:xfrm flipV="1">
              <a:off x="2372310" y="2196171"/>
              <a:ext cx="1829886" cy="87876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DA5C584-BC48-4C0D-A3A5-D9798C55E866}"/>
                </a:ext>
              </a:extLst>
            </p:cNvPr>
            <p:cNvCxnSpPr>
              <a:cxnSpLocks/>
              <a:stCxn id="34" idx="5"/>
              <a:endCxn id="15" idx="1"/>
            </p:cNvCxnSpPr>
            <p:nvPr/>
          </p:nvCxnSpPr>
          <p:spPr>
            <a:xfrm>
              <a:off x="3454250" y="2333579"/>
              <a:ext cx="1829888" cy="88917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D225F064-6D6F-4F8A-AB5F-DA8971B4BFC8}"/>
                </a:ext>
              </a:extLst>
            </p:cNvPr>
            <p:cNvCxnSpPr>
              <a:cxnSpLocks/>
              <a:stCxn id="35" idx="7"/>
              <a:endCxn id="18" idx="3"/>
            </p:cNvCxnSpPr>
            <p:nvPr/>
          </p:nvCxnSpPr>
          <p:spPr>
            <a:xfrm flipV="1">
              <a:off x="2372310" y="2196171"/>
              <a:ext cx="3993768" cy="878760"/>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A786301-66DE-4BC9-882F-DBE535240482}"/>
                </a:ext>
              </a:extLst>
            </p:cNvPr>
            <p:cNvCxnSpPr>
              <a:cxnSpLocks/>
              <a:stCxn id="34" idx="5"/>
              <a:endCxn id="21" idx="1"/>
            </p:cNvCxnSpPr>
            <p:nvPr/>
          </p:nvCxnSpPr>
          <p:spPr>
            <a:xfrm>
              <a:off x="3454250" y="2333579"/>
              <a:ext cx="3993770" cy="883786"/>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75D0D4A9-89F6-452E-B53E-47FC477F05F9}"/>
                </a:ext>
              </a:extLst>
            </p:cNvPr>
            <p:cNvSpPr/>
            <p:nvPr/>
          </p:nvSpPr>
          <p:spPr>
            <a:xfrm>
              <a:off x="9882839" y="1763502"/>
              <a:ext cx="569897" cy="18865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noAutofit/>
            </a:bodyPr>
            <a:lstStyle/>
            <a:p>
              <a:pPr algn="ctr"/>
              <a:r>
                <a:rPr lang="en-US" altLang="zh-CN" sz="2800" dirty="0">
                  <a:solidFill>
                    <a:schemeClr val="tx1"/>
                  </a:solidFill>
                </a:rPr>
                <a:t>LSTM</a:t>
              </a:r>
              <a:endParaRPr lang="zh-CN" altLang="en-US" sz="2800" dirty="0">
                <a:solidFill>
                  <a:schemeClr val="tx1"/>
                </a:solidFill>
              </a:endParaRPr>
            </a:p>
          </p:txBody>
        </p:sp>
        <p:cxnSp>
          <p:nvCxnSpPr>
            <p:cNvPr id="32" name="直接箭头连接符 31">
              <a:extLst>
                <a:ext uri="{FF2B5EF4-FFF2-40B4-BE49-F238E27FC236}">
                  <a16:creationId xmlns:a16="http://schemas.microsoft.com/office/drawing/2014/main" id="{BE105D2A-2E67-43EE-A46F-CC8B18AB5644}"/>
                </a:ext>
              </a:extLst>
            </p:cNvPr>
            <p:cNvCxnSpPr>
              <a:stCxn id="17" idx="6"/>
            </p:cNvCxnSpPr>
            <p:nvPr/>
          </p:nvCxnSpPr>
          <p:spPr>
            <a:xfrm>
              <a:off x="7880686" y="2100387"/>
              <a:ext cx="2002153"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BCE7F2D-5F2E-485C-B934-0F6A5A1B290A}"/>
                </a:ext>
              </a:extLst>
            </p:cNvPr>
            <p:cNvCxnSpPr>
              <a:stCxn id="20" idx="6"/>
            </p:cNvCxnSpPr>
            <p:nvPr/>
          </p:nvCxnSpPr>
          <p:spPr>
            <a:xfrm>
              <a:off x="8962628" y="3313146"/>
              <a:ext cx="920211"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097667C5-565B-4F6D-9FFE-CC27B0C9EAD2}"/>
                    </a:ext>
                  </a:extLst>
                </p:cNvPr>
                <p:cNvSpPr/>
                <p:nvPr/>
              </p:nvSpPr>
              <p:spPr>
                <a:xfrm>
                  <a:off x="2879152" y="1758481"/>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1" i="1" smtClean="0">
                                <a:solidFill>
                                  <a:schemeClr val="tx1"/>
                                </a:solidFill>
                                <a:latin typeface="Cambria Math" panose="02040503050406030204" pitchFamily="18" charset="0"/>
                              </a:rPr>
                              <m:t>𝒉</m:t>
                            </m:r>
                          </m:e>
                          <m:sub>
                            <m:r>
                              <m:rPr>
                                <m:sty m:val="p"/>
                              </m:rPr>
                              <a:rPr lang="en-US" altLang="zh-CN" b="0" i="0" smtClean="0">
                                <a:solidFill>
                                  <a:schemeClr val="tx1"/>
                                </a:solidFill>
                                <a:latin typeface="Cambria Math" panose="02040503050406030204" pitchFamily="18" charset="0"/>
                              </a:rPr>
                              <m:t>prev</m:t>
                            </m:r>
                          </m:sub>
                          <m:sup>
                            <m:r>
                              <a:rPr lang="en-US" altLang="zh-CN" b="0" i="1" smtClean="0">
                                <a:solidFill>
                                  <a:schemeClr val="tx1"/>
                                </a:solidFill>
                                <a:latin typeface="Cambria Math" panose="02040503050406030204" pitchFamily="18" charset="0"/>
                              </a:rPr>
                              <m:t>0</m:t>
                            </m:r>
                          </m:sup>
                        </m:sSubSup>
                      </m:oMath>
                    </m:oMathPara>
                  </a14:m>
                  <a:endParaRPr lang="en-US" altLang="zh-CN" b="0" i="1" dirty="0">
                    <a:solidFill>
                      <a:schemeClr val="tx1"/>
                    </a:solidFill>
                    <a:latin typeface="Cambria Math" panose="02040503050406030204" pitchFamily="18" charset="0"/>
                  </a:endParaRPr>
                </a:p>
              </p:txBody>
            </p:sp>
          </mc:Choice>
          <mc:Fallback xmlns="">
            <p:sp>
              <p:nvSpPr>
                <p:cNvPr id="34" name="椭圆 33">
                  <a:extLst>
                    <a:ext uri="{FF2B5EF4-FFF2-40B4-BE49-F238E27FC236}">
                      <a16:creationId xmlns:a16="http://schemas.microsoft.com/office/drawing/2014/main" id="{097667C5-565B-4F6D-9FFE-CC27B0C9EAD2}"/>
                    </a:ext>
                  </a:extLst>
                </p:cNvPr>
                <p:cNvSpPr>
                  <a:spLocks noRot="1" noChangeAspect="1" noMove="1" noResize="1" noEditPoints="1" noAdjustHandles="1" noChangeArrowheads="1" noChangeShapeType="1" noTextEdit="1"/>
                </p:cNvSpPr>
                <p:nvPr/>
              </p:nvSpPr>
              <p:spPr>
                <a:xfrm>
                  <a:off x="2879152" y="1758481"/>
                  <a:ext cx="673769" cy="673769"/>
                </a:xfrm>
                <a:prstGeom prst="ellipse">
                  <a:avLst/>
                </a:prstGeom>
                <a:blipFill>
                  <a:blip r:embed="rId9"/>
                  <a:stretch>
                    <a:fillRect l="-4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A11484FC-AD7C-49A1-99B1-77536B8B7838}"/>
                    </a:ext>
                  </a:extLst>
                </p:cNvPr>
                <p:cNvSpPr/>
                <p:nvPr/>
              </p:nvSpPr>
              <p:spPr>
                <a:xfrm>
                  <a:off x="1797212" y="2976260"/>
                  <a:ext cx="673769" cy="6737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p>
                          <m:sSupPr>
                            <m:ctrlPr>
                              <a:rPr lang="en-US" altLang="zh-CN" b="0" i="1" smtClean="0">
                                <a:solidFill>
                                  <a:schemeClr val="tx1"/>
                                </a:solidFill>
                                <a:latin typeface="Cambria Math" panose="02040503050406030204" pitchFamily="18" charset="0"/>
                              </a:rPr>
                            </m:ctrlPr>
                          </m:sSupPr>
                          <m:e>
                            <m:r>
                              <a:rPr lang="en-US" altLang="zh-CN" b="1" i="1" smtClean="0">
                                <a:solidFill>
                                  <a:schemeClr val="tx1"/>
                                </a:solidFill>
                                <a:latin typeface="Cambria Math" panose="02040503050406030204" pitchFamily="18" charset="0"/>
                              </a:rPr>
                              <m:t>𝒙</m:t>
                            </m:r>
                          </m:e>
                          <m:sup>
                            <m:r>
                              <a:rPr lang="en-US" altLang="zh-CN" b="0" i="1" smtClean="0">
                                <a:solidFill>
                                  <a:schemeClr val="tx1"/>
                                </a:solidFill>
                                <a:latin typeface="Cambria Math" panose="02040503050406030204" pitchFamily="18" charset="0"/>
                              </a:rPr>
                              <m:t>−1</m:t>
                            </m:r>
                          </m:sup>
                        </m:sSup>
                      </m:oMath>
                    </m:oMathPara>
                  </a14:m>
                  <a:endParaRPr lang="zh-CN" altLang="en-US" i="1" dirty="0">
                    <a:solidFill>
                      <a:schemeClr val="tx1"/>
                    </a:solidFill>
                    <a:latin typeface="Cambria Math" panose="02040503050406030204" pitchFamily="18" charset="0"/>
                  </a:endParaRPr>
                </a:p>
              </p:txBody>
            </p:sp>
          </mc:Choice>
          <mc:Fallback xmlns="">
            <p:sp>
              <p:nvSpPr>
                <p:cNvPr id="44" name="椭圆 43">
                  <a:extLst>
                    <a:ext uri="{FF2B5EF4-FFF2-40B4-BE49-F238E27FC236}">
                      <a16:creationId xmlns:a16="http://schemas.microsoft.com/office/drawing/2014/main" id="{5CD88886-065D-48AC-BEE5-62F2C042DDCC}"/>
                    </a:ext>
                  </a:extLst>
                </p:cNvPr>
                <p:cNvSpPr>
                  <a:spLocks noRot="1" noChangeAspect="1" noMove="1" noResize="1" noEditPoints="1" noAdjustHandles="1" noChangeArrowheads="1" noChangeShapeType="1" noTextEdit="1"/>
                </p:cNvSpPr>
                <p:nvPr/>
              </p:nvSpPr>
              <p:spPr>
                <a:xfrm>
                  <a:off x="1797212" y="2976260"/>
                  <a:ext cx="673769" cy="673769"/>
                </a:xfrm>
                <a:prstGeom prst="ellipse">
                  <a:avLst/>
                </a:prstGeom>
                <a:blipFill>
                  <a:blip r:embed="rId10"/>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2476254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prstDash val="sysDot"/>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931</Words>
  <Application>Microsoft Office PowerPoint</Application>
  <PresentationFormat>宽屏</PresentationFormat>
  <Paragraphs>108</Paragraphs>
  <Slides>14</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Mogrifier LSTM</vt:lpstr>
      <vt:lpstr>Model</vt:lpstr>
      <vt:lpstr>Experiments – the case for small-scale</vt:lpstr>
      <vt:lpstr>Experiments – datasets</vt:lpstr>
      <vt:lpstr>Experiments - setup</vt:lpstr>
      <vt:lpstr>Experiments – results – word-level</vt:lpstr>
      <vt:lpstr>Experiments – results – character-level</vt:lpstr>
      <vt:lpstr>Analysis – ablation study – r and k</vt:lpstr>
      <vt:lpstr>Analysis – ablation study – zig-zag</vt:lpstr>
      <vt:lpstr>Analysis – comparison with mLSTM</vt:lpstr>
      <vt:lpstr>Analysis – the reverse copy task</vt:lpstr>
      <vt:lpstr>Analysis – the reverse copy task</vt:lpstr>
      <vt:lpstr>Analysis – what the Mogrifier is not</vt:lpstr>
      <vt:lpstr>Conclusions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Mogrifier LSTM</dc:title>
  <dc:creator>Yeongmin Lii</dc:creator>
  <cp:lastModifiedBy>Yeongmin Lii</cp:lastModifiedBy>
  <cp:revision>65</cp:revision>
  <dcterms:created xsi:type="dcterms:W3CDTF">2019-12-24T18:18:17Z</dcterms:created>
  <dcterms:modified xsi:type="dcterms:W3CDTF">2020-03-31T18:08:36Z</dcterms:modified>
</cp:coreProperties>
</file>