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4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A9844-5DD5-4476-99D0-8D7DBD015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00CCF-3469-4926-BA6B-F32718EFB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86875-8554-4A08-A2EC-E0DFC30D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A4EA7-C1EA-4BFE-BC62-13EB36D6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0DB8E-5371-46EF-A8B4-8DB7CDAF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07213-AC56-43EE-8041-8B12BC90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1FF40-2BB2-4E6B-9E77-A6703F81B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6C2D7-C7E6-493D-BE8C-529BCF43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FF0C0B-E6B0-40D8-BF60-F784EF0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AD82C-FE8C-4518-9049-DF3BE824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72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0289E-F335-4FDF-910E-ED962FB32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92803C-5AFF-4171-812F-8CD03439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2BBA7-625B-4876-AF52-28838E24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FC971-6FD3-4E1E-9F85-A4248748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AF8584-EB4F-41AA-8795-4AF908187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0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7D57-8BE1-4C9F-95C5-2BF98C8B5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10A79-CE7B-4660-B2F1-AFC2D5925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D88CB8-EF48-4081-97CF-8F2AB62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2E0B6-168B-4825-981A-3E96DAB9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E4F56A-FCF2-457C-8341-46273938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81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A37F9-6535-419E-9ECB-E4F32C32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E7D97-0715-4488-AB09-47FED24EA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F68F0-4CDA-41ED-B3FA-191B2552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D654C-B774-45CA-AEA4-B01B0AE1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FC3E-F33A-43D5-A902-CD702C5A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5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367695-80DD-4EF2-83F6-116E101C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B9F1A-B014-471A-BBE0-836D23635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A6AAD3-6BE6-4A4C-9277-0342D6E53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FAC9C5-F5BD-4FCC-942C-01B11ED2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44E14-C993-40F7-96F8-0EE5E4DB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AB541C-1784-4BF0-88BD-A9AA93C4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F206A-1BAC-42DC-8D32-D41BD7EC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BC5F2E-98F8-46E0-B7BC-594D6E57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DEEB78-DCBA-4FA1-8FA8-3EB4D7848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3642F97-9ABA-4000-9996-E591C3E31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97D34-3719-4B2D-9C58-2E15CC331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3F6E0E-13DB-46E6-A6CE-604DBBCE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13F4C2-7D53-4D2C-AB66-02B31E39B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505233-DA91-4FD7-8BB2-FDAEF0F57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67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0AB57-09FC-451E-8E37-65AADF17B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5EA6B3-59E6-464F-882D-D3943CE2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D6015-A408-4E09-A43C-17FBFF3B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B0B42-C42B-4F2E-8BD7-CF4473DE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263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58866A-8428-46EF-BE60-8E3E11F0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E4AF85-9832-4B78-B4CC-91D14CAA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954E9-6822-429B-B6BA-5F7E57B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11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F5775-9357-45B4-8543-F1D01B6B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7922B-AF5D-429B-B0BD-4260351B9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BB948E-E49E-469A-A05B-A11B43B2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67498-87C8-4AEC-ABCE-13C18212F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EE454-ADA5-427B-B687-5F337716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DEA01-0D84-4BCC-883D-845C9141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BEE85-3A44-4262-94E2-5DCE94DA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46B85-52EB-4DD3-B2B6-2C7B7D336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0644AD-944E-463A-98DF-6F1D201FB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A38738-8436-4B03-ABAA-318B1C09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01288B-E2F9-4DAD-AFB6-34CB4595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BC3DC-5D8C-42BD-98B9-945B64FE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A684DD-0E4E-43D6-9786-AC5C0C92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813B04-E040-47B8-85D1-B931D778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2B0684-4BB2-4A6A-BAE1-63A403E34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6B7AB-E4FD-41A9-B5FA-AEB489E4FA91}" type="datetimeFigureOut">
              <a:rPr lang="zh-CN" altLang="en-US" smtClean="0"/>
              <a:t>2020/7/14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FA3D76-3640-4D02-B3EF-7D4A000B4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D8ED59-1614-42C7-88CD-C4D0132578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2E589-DD44-4C86-80A5-9FB2D3FA8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62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562FE7A-2704-4F27-8C84-571366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89" y="1600201"/>
            <a:ext cx="8204622" cy="2844946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2E480BD9-74C6-41E7-BE5A-31BC99606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35950"/>
            <a:ext cx="9144000" cy="421849"/>
          </a:xfrm>
        </p:spPr>
        <p:txBody>
          <a:bodyPr/>
          <a:lstStyle/>
          <a:p>
            <a:r>
              <a:rPr lang="en-US" altLang="zh-CN" dirty="0"/>
              <a:t>ACL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241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9140-27B8-44AE-B123-3F8DCBE2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E6371-1074-45C4-ABB4-A7E7D6305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and optimizer:</a:t>
            </a:r>
          </a:p>
          <a:p>
            <a:pPr lvl="1"/>
            <a:r>
              <a:rPr lang="en-US" altLang="zh-CN" dirty="0"/>
              <a:t>The model is Transformer base (Vaswani et al., 2017).</a:t>
            </a:r>
          </a:p>
          <a:p>
            <a:pPr lvl="1"/>
            <a:r>
              <a:rPr lang="en-US" altLang="zh-CN" dirty="0"/>
              <a:t>Regularization and optimization are the same as Vaswani et al. (2017).</a:t>
            </a:r>
          </a:p>
          <a:p>
            <a:r>
              <a:rPr lang="en-US" altLang="zh-CN" dirty="0"/>
              <a:t>Datasets: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88EB22-B2FC-4ED8-8C96-93DB144CC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108" y="3057682"/>
            <a:ext cx="9315892" cy="38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8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79CD3-ED2B-4647-99FA-F275DDD4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53CB1-43EA-431A-9E90-8AB6C33A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Training:</a:t>
            </a:r>
          </a:p>
          <a:p>
            <a:pPr lvl="1"/>
            <a:r>
              <a:rPr lang="en-US" altLang="zh-CN" dirty="0"/>
              <a:t>We train models till convergence.</a:t>
            </a:r>
          </a:p>
          <a:p>
            <a:r>
              <a:rPr lang="en-US" altLang="zh-CN" dirty="0"/>
              <a:t>Inference:</a:t>
            </a:r>
          </a:p>
          <a:p>
            <a:pPr lvl="1"/>
            <a:r>
              <a:rPr lang="en-US" altLang="zh-CN" dirty="0"/>
              <a:t>Beam search with the beam of 4 and length normalization of 0.6.</a:t>
            </a:r>
          </a:p>
          <a:p>
            <a:r>
              <a:rPr lang="en-US" altLang="zh-CN" dirty="0"/>
              <a:t>Evaluation:</a:t>
            </a:r>
          </a:p>
          <a:p>
            <a:pPr lvl="1"/>
            <a:r>
              <a:rPr lang="en-US" altLang="zh-CN" dirty="0"/>
              <a:t>We average 5 latest checkpoints and use BLEU computed via </a:t>
            </a:r>
            <a:r>
              <a:rPr lang="en-US" altLang="zh-CN" dirty="0" err="1"/>
              <a:t>SacreBleu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For Chinese, we add option </a:t>
            </a:r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en-US" altLang="zh-CN" dirty="0" err="1">
                <a:latin typeface="Consolas" panose="020B0609020204030204" pitchFamily="49" charset="0"/>
              </a:rPr>
              <a:t>tok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zh</a:t>
            </a:r>
            <a:r>
              <a:rPr lang="en-US" altLang="zh-CN" dirty="0"/>
              <a:t> to </a:t>
            </a:r>
            <a:r>
              <a:rPr lang="en-US" altLang="zh-CN" dirty="0" err="1"/>
              <a:t>SacreBleu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For Japanese, we use character-based BLEU.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3910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6DA8-A1EB-4A22-8B05-632212D7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– Main results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09FEACE-C090-4A03-B428-3EDF1C267F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75171"/>
            <a:ext cx="3586900" cy="5252246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579B49D-CF18-4C72-BC96-A14AFAD25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01938" y="1375170"/>
            <a:ext cx="6451862" cy="5252245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For all datasets, BPE-dropout improves significantly over the standard BPE.</a:t>
            </a:r>
          </a:p>
          <a:p>
            <a:endParaRPr lang="en-US" altLang="zh-CN" sz="2000" dirty="0"/>
          </a:p>
          <a:p>
            <a:r>
              <a:rPr lang="en-US" altLang="zh-CN" sz="2000" dirty="0"/>
              <a:t>Compared to Kudo (2018), among the 12 datasets BPE-dropout is beneficial for 8 datasets, is not significantly different for 3 datasets and underperforms only on </a:t>
            </a:r>
            <a:r>
              <a:rPr lang="en-US" altLang="zh-CN" sz="2000" dirty="0" err="1"/>
              <a:t>En</a:t>
            </a:r>
            <a:r>
              <a:rPr lang="en-US" altLang="zh-CN" sz="2000" dirty="0"/>
              <a:t>-Ja.</a:t>
            </a:r>
          </a:p>
          <a:p>
            <a:pPr lvl="1"/>
            <a:r>
              <a:rPr lang="en-US" altLang="zh-CN" sz="1600" dirty="0"/>
              <a:t>The results suggest that Japanese and Chinese may benefit from a language-specific segmentation.</a:t>
            </a:r>
          </a:p>
          <a:p>
            <a:endParaRPr lang="en-US" altLang="zh-CN" sz="2000" dirty="0"/>
          </a:p>
          <a:p>
            <a:r>
              <a:rPr lang="en-US" altLang="zh-CN" sz="2000" dirty="0"/>
              <a:t>Kudo (2018) report larger improvements over BPE from using their method.  This is maybe because Kudo (2018) used large vocabulary size, which has been shown counterproductive for small datasets.</a:t>
            </a:r>
          </a:p>
        </p:txBody>
      </p:sp>
    </p:spTree>
    <p:extLst>
      <p:ext uri="{BB962C8B-B14F-4D97-AF65-F5344CB8AC3E}">
        <p14:creationId xmlns:p14="http://schemas.microsoft.com/office/powerpoint/2010/main" val="24614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440A-048C-4178-AF24-95EEECCF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2757" cy="1325563"/>
          </a:xfrm>
        </p:spPr>
        <p:txBody>
          <a:bodyPr/>
          <a:lstStyle/>
          <a:p>
            <a:r>
              <a:rPr lang="en-US" altLang="zh-CN" dirty="0"/>
              <a:t>Experiments – single side vs full regularization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2583FD-08CE-41A8-B2E2-84D865B186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0221" y="1690689"/>
            <a:ext cx="5317558" cy="4621210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810EB-8451-465F-B3F8-A477AA9589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Random subsets of different sizes from WMT14 </a:t>
            </a:r>
            <a:r>
              <a:rPr lang="en-US" altLang="zh-CN" dirty="0" err="1"/>
              <a:t>En</a:t>
            </a:r>
            <a:r>
              <a:rPr lang="en-US" altLang="zh-CN" dirty="0"/>
              <a:t>-Fr data are selected to understand how the results are affected by the amount of data.</a:t>
            </a:r>
          </a:p>
          <a:p>
            <a:endParaRPr lang="en-US" altLang="zh-CN" dirty="0"/>
          </a:p>
          <a:p>
            <a:r>
              <a:rPr lang="en-US" altLang="zh-CN" dirty="0"/>
              <a:t>For small and medium datasets, full regularization performs best;</a:t>
            </a:r>
          </a:p>
          <a:p>
            <a:r>
              <a:rPr lang="en-US" altLang="zh-CN" dirty="0"/>
              <a:t>For large datasets, BPE-dropout should be used only on the source side.</a:t>
            </a:r>
          </a:p>
          <a:p>
            <a:endParaRPr lang="en-US" altLang="zh-CN" dirty="0"/>
          </a:p>
          <a:p>
            <a:r>
              <a:rPr lang="en-US" altLang="zh-CN" dirty="0"/>
              <a:t>In subsequent sections, we use BPE-dropout on both source and target side.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8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582FFFE-DD79-4004-A3E6-81BCB0FA06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Experiments – Choices of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582FFFE-DD79-4004-A3E6-81BCB0FA0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B4CD314-3BC9-4D79-99F1-C04876B34E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0661" y="1825625"/>
            <a:ext cx="5675656" cy="43513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B93F38B-E966-447F-8B2C-9CE90523796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Models trained with high values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unable to translate due to a large mismatch between training segmentation (which is nearly char-level) and inference segmentation.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In our experiments, we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all languages except for Chinese and Japanese.  For Chinese and Japanese, we take the value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match the increase in length of segmented sentences for other languages.</a:t>
                </a:r>
                <a:endParaRPr lang="zh-CN" altLang="en-US" dirty="0"/>
              </a:p>
            </p:txBody>
          </p:sp>
        </mc:Choice>
        <mc:Fallback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B93F38B-E966-447F-8B2C-9CE905237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882" t="-3501" r="-2588" b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101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12A28-6738-496C-96F5-13C4C7AD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Experiments – Varying corpora and vocabulary size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F897BF-6530-43BE-88B1-97FAFB9535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8369" y="1894788"/>
            <a:ext cx="5691432" cy="4213012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166BC3-D4A4-43E8-9886-BB590599FD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BPE-dropout performs best for all dataset sizes.</a:t>
            </a:r>
          </a:p>
          <a:p>
            <a:endParaRPr lang="en-US" altLang="zh-CN" dirty="0"/>
          </a:p>
          <a:p>
            <a:r>
              <a:rPr lang="en-US" altLang="zh-CN" dirty="0"/>
              <a:t>Models trained with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 are less sensitive to the choice of vocabulary size.</a:t>
            </a:r>
          </a:p>
          <a:p>
            <a:endParaRPr lang="en-US" altLang="zh-CN" dirty="0"/>
          </a:p>
          <a:p>
            <a:r>
              <a:rPr lang="en-US" altLang="zh-CN" dirty="0"/>
              <a:t>The effect from using BPE-dropout vanishes when a corpora size gets bigger.</a:t>
            </a:r>
            <a:br>
              <a:rPr lang="en-US" altLang="zh-CN" dirty="0"/>
            </a:br>
            <a:r>
              <a:rPr lang="en-US" altLang="zh-CN" dirty="0"/>
              <a:t>Note that when applied to noisy source, models trained with BPE-dropout show substantial improvements even on high-resource settings.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572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8308C-EC39-4BD9-BB8D-90321E511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3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Experiments – Inference time and length of generated sequences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8087A5-603D-47FA-ACCC-16B3CD7CFC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85426"/>
            <a:ext cx="4124224" cy="5431736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F9D17F-C2CB-49FA-BBE2-371A1466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9584" y="1285426"/>
            <a:ext cx="6084216" cy="543173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Sentences segmented with BPE-dropout are longer.</a:t>
            </a:r>
          </a:p>
          <a:p>
            <a:endParaRPr lang="en-US" altLang="zh-CN" sz="2400" dirty="0"/>
          </a:p>
          <a:p>
            <a:r>
              <a:rPr lang="en-US" altLang="zh-CN" sz="2400" dirty="0"/>
              <a:t>Models trained with BPE-dropout may tend to use more fine-grained segmentation in reference?</a:t>
            </a:r>
          </a:p>
          <a:p>
            <a:pPr lvl="1"/>
            <a:r>
              <a:rPr lang="en-US" altLang="zh-CN" sz="2000" dirty="0"/>
              <a:t>No, the distributions are almost the same.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The inference time of models trained with BPE-dropout is not substantially different from the ones trained with BPE.</a:t>
            </a:r>
          </a:p>
          <a:p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1503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241AE-A767-4E6E-AF1B-62D28394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0D8B2B4-A336-4359-97A3-FFC4733A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In this section we analyze qualitative differences between models trained with BPE and BPE-dropout.  We find that:</a:t>
            </a:r>
          </a:p>
          <a:p>
            <a:r>
              <a:rPr lang="en-US" altLang="zh-CN" dirty="0"/>
              <a:t>when using BPE, frequent sequences of characters rarely appear in a segmented text as individual tokens rather than being a part bigger ones; BPE-dropout alleviates this issue;</a:t>
            </a:r>
          </a:p>
          <a:p>
            <a:r>
              <a:rPr lang="en-US" altLang="zh-CN" dirty="0"/>
              <a:t>using BPE-dropout leads to a better understanding of rare tokens;</a:t>
            </a:r>
          </a:p>
          <a:p>
            <a:r>
              <a:rPr lang="en-US" altLang="zh-CN" dirty="0"/>
              <a:t>as a consequence of the above, models trained with BPE-dropout are more robust to misspelled input.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48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EEA069-834B-449D-8E90-A2152683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– Substring frequency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573B0D4-5565-47D0-B758-531577FA9D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294" y="1690688"/>
            <a:ext cx="5349904" cy="4621212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974C310-9C31-4266-8342-F963FB40A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40924" y="1690688"/>
            <a:ext cx="5612876" cy="4621211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One drawback of BPE’s deterministic nature:</a:t>
            </a:r>
          </a:p>
          <a:p>
            <a:pPr lvl="1"/>
            <a:r>
              <a:rPr lang="en-US" altLang="zh-CN" sz="2000" dirty="0"/>
              <a:t>Only rare words are split into </a:t>
            </a:r>
            <a:r>
              <a:rPr lang="en-US" altLang="zh-CN" sz="2000" dirty="0" err="1"/>
              <a:t>subwords</a:t>
            </a:r>
            <a:r>
              <a:rPr lang="en-US" altLang="zh-CN" sz="20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Frequent sequences of characters mostly appear in a segmented text as part of bigger tokens rather than as individual tokens.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frequent substrings, the distribution is significantly shifted away from 0, so frequent substrings appear in a segmented text as individual tokens more often.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83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0240-AF3C-4DD2-AD7F-3A8FEB4C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– Properties of the learned embeddings</a:t>
            </a:r>
            <a:endParaRPr lang="zh-CN" altLang="en-US" sz="4000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356B60F-46BF-4AFB-9E32-6658C68D1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In contrast to BPE, nearest neighbors of a token in the embedding space of BPE-dropout are often tokens that share sequences of characters with the original token.</a:t>
            </a:r>
          </a:p>
          <a:p>
            <a:r>
              <a:rPr lang="en-US" altLang="zh-CN" sz="2000" dirty="0"/>
              <a:t>We computed character 4-gram precision of top-10 neighbors: the proportion of those 4-grams of the top-10 closest neighbors which are present among 4-grams of the original token.  Embeddings of BPE-dropout have higher character 4-gram precision (0.29) compared to the precision of BPE (0.18).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255D1B-0463-4B80-A653-1FDE7054D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00736"/>
            <a:ext cx="10287786" cy="32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F3EFA-5C4F-42EC-999C-06C53A75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D2B7A-C1EE-419C-AD89-33FCF4EB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BPE potentially allows a model to make use of morphology, word composition and transliteration.</a:t>
            </a:r>
          </a:p>
          <a:p>
            <a:endParaRPr lang="en-US" altLang="zh-CN" dirty="0"/>
          </a:p>
          <a:p>
            <a:r>
              <a:rPr lang="en-US" altLang="zh-CN" dirty="0"/>
              <a:t>But it splits words into unique </a:t>
            </a:r>
            <a:r>
              <a:rPr lang="en-US" altLang="zh-CN" dirty="0" err="1"/>
              <a:t>subword</a:t>
            </a:r>
            <a:r>
              <a:rPr lang="en-US" altLang="zh-CN" dirty="0"/>
              <a:t> sequences, which means that for each word a model observes only one segmentation.</a:t>
            </a:r>
          </a:p>
          <a:p>
            <a:endParaRPr lang="en-US" altLang="zh-CN" dirty="0"/>
          </a:p>
          <a:p>
            <a:r>
              <a:rPr lang="en-US" altLang="zh-CN" dirty="0"/>
              <a:t>Thus, a model is likely not to reach its full potential in exploiting morphology, learning the compositionality of words and being robust to segmentation errors.</a:t>
            </a:r>
          </a:p>
        </p:txBody>
      </p:sp>
    </p:spTree>
    <p:extLst>
      <p:ext uri="{BB962C8B-B14F-4D97-AF65-F5344CB8AC3E}">
        <p14:creationId xmlns:p14="http://schemas.microsoft.com/office/powerpoint/2010/main" val="1601939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8FF40-4B08-4EDA-BAE2-C0A592B0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Analysis – Properties of the learned embeddings</a:t>
            </a:r>
            <a:endParaRPr lang="zh-CN" altLang="en-US" sz="4000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6E947FA-86D3-4330-B2DD-F4107CD5D5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9" y="1825625"/>
            <a:ext cx="6135180" cy="4351338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B020ED1-34E9-447F-ABC1-C1C729D127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For the model trained with BPE, rare tokens are in general separated from the rest.</a:t>
            </a:r>
          </a:p>
          <a:p>
            <a:endParaRPr lang="en-US" altLang="zh-CN" dirty="0"/>
          </a:p>
          <a:p>
            <a:r>
              <a:rPr lang="en-US" altLang="zh-CN" dirty="0"/>
              <a:t>For the model trained with BPE-dropout, this is not the case.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1298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CE825-5CA8-4989-BAF2-A654BBF1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– Robustness to misspelled input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AFA1E0-683A-48BF-AF53-592E63FCB0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097" y="1367317"/>
            <a:ext cx="4539006" cy="5267954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665A6-8156-4725-8369-5CE74152F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1365" y="1367316"/>
            <a:ext cx="6442435" cy="526795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Models trained with BPE-dropout are more robust to noise, because they better learn compositionality of words and the meaning of </a:t>
            </a:r>
            <a:r>
              <a:rPr lang="en-US" altLang="zh-CN" sz="2400" dirty="0" err="1"/>
              <a:t>subwords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We verify this by measuring the translation quality of models on a test set augmented with synthetic misspellings.</a:t>
            </a:r>
          </a:p>
          <a:p>
            <a:pPr lvl="1"/>
            <a:r>
              <a:rPr lang="en-US" altLang="zh-CN" sz="2000" dirty="0"/>
              <a:t>We modify the source side of a test set with the probability of 10% for each word to be modified so that the edit distance is 1 between the modified word and unmodified one.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On large datasets where improvements from using BPE-dropout are small, for misspelled test set the improvements are a bit larger.</a:t>
            </a:r>
          </a:p>
          <a:p>
            <a:pPr lvl="1"/>
            <a:r>
              <a:rPr lang="en-US" altLang="zh-CN" sz="2000" dirty="0"/>
              <a:t>Note that models have not been exposed to misspelling during training.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309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F3612-1788-4BBA-8569-DFAFCDD8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0C5C417-5226-4BB2-B821-A937EA5D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Models trained with BPE-dropout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outperform BPE and the previous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 on a wide range of translation tasks;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have better quality of learned embeddings;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are more robust to noisy input.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Further research directions: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Adaptive dropout rates for different merges</a:t>
            </a:r>
          </a:p>
          <a:p>
            <a:pPr marL="457200" lvl="1" indent="0">
              <a:buNone/>
            </a:pPr>
            <a:r>
              <a:rPr lang="en-US" altLang="zh-CN" dirty="0"/>
              <a:t>An in-depth analysis of other pathologies in learned token embeddings for different segmentations.</a:t>
            </a:r>
          </a:p>
        </p:txBody>
      </p:sp>
    </p:spTree>
    <p:extLst>
      <p:ext uri="{BB962C8B-B14F-4D97-AF65-F5344CB8AC3E}">
        <p14:creationId xmlns:p14="http://schemas.microsoft.com/office/powerpoint/2010/main" val="35473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F51D-50CD-46D6-B0A8-EE438396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5FCEC7-E7EC-4C97-8E70-6B70C1135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Kudo (2018) used multiple segmentation candidates as a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regularization, implemented as an on-the-fly data sampling.</a:t>
            </a:r>
          </a:p>
          <a:p>
            <a:endParaRPr lang="en-US" altLang="zh-CN" dirty="0"/>
          </a:p>
          <a:p>
            <a:r>
              <a:rPr lang="en-US" altLang="zh-CN" dirty="0"/>
              <a:t>The author proposed a new but rather complicated </a:t>
            </a:r>
            <a:r>
              <a:rPr lang="en-US" altLang="zh-CN" dirty="0" err="1"/>
              <a:t>subword</a:t>
            </a:r>
            <a:r>
              <a:rPr lang="en-US" altLang="zh-CN" dirty="0"/>
              <a:t> segmentation method, different from BPE.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 err="1"/>
              <a:t>Taku</a:t>
            </a:r>
            <a:r>
              <a:rPr lang="en-US" altLang="zh-CN" sz="1500" dirty="0"/>
              <a:t> Kudo. 2018. </a:t>
            </a:r>
            <a:r>
              <a:rPr lang="en-US" altLang="zh-CN" sz="1500" dirty="0" err="1"/>
              <a:t>Subword</a:t>
            </a:r>
            <a:r>
              <a:rPr lang="en-US" altLang="zh-CN" sz="1500" dirty="0"/>
              <a:t> regularization: Improving neural network translation models with multiple </a:t>
            </a:r>
            <a:r>
              <a:rPr lang="en-US" altLang="zh-CN" sz="1500" dirty="0" err="1"/>
              <a:t>subword</a:t>
            </a:r>
            <a:r>
              <a:rPr lang="en-US" altLang="zh-CN" sz="1500" dirty="0"/>
              <a:t> candidates. In Proceedings of the 56th Annual Meeting of the Association for Computational Linguistics (Volume 1: Long Papers), pages 66–75, Melbourne, Australia. Association for Computational Linguistics.</a:t>
            </a:r>
          </a:p>
        </p:txBody>
      </p:sp>
    </p:spTree>
    <p:extLst>
      <p:ext uri="{BB962C8B-B14F-4D97-AF65-F5344CB8AC3E}">
        <p14:creationId xmlns:p14="http://schemas.microsoft.com/office/powerpoint/2010/main" val="95503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854F5-2382-43F3-AB34-EEB2AAAB8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B3497-41FD-45F2-A868-05EE1812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/>
              <a:t>We introduce BPE-dropout, a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 method based on and compatible with conventional BPE.</a:t>
            </a:r>
          </a:p>
          <a:p>
            <a:pPr lvl="1"/>
            <a:r>
              <a:rPr lang="en-US" altLang="zh-CN" dirty="0"/>
              <a:t>It uses a vocabulary and a merge table built by BPE, but at merge step, some merges are randomly dropped.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24BC74-4E00-4B13-AEEE-DF1C0CC6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9" y="3341343"/>
            <a:ext cx="9646762" cy="315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5B46A-B896-4499-9EA2-745FEA315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BE2F0-E34D-4DC4-AA40-9E380EB5B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Our key contributions are as follows:</a:t>
            </a:r>
          </a:p>
          <a:p>
            <a:endParaRPr lang="en-US" altLang="zh-CN" dirty="0"/>
          </a:p>
          <a:p>
            <a:r>
              <a:rPr lang="en-US" altLang="zh-CN" dirty="0"/>
              <a:t>We introduce BPE-dropout – a simple and effective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 method;</a:t>
            </a:r>
          </a:p>
          <a:p>
            <a:r>
              <a:rPr lang="en-US" altLang="zh-CN" dirty="0"/>
              <a:t>We show that our method outperforms both BPE and previous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 on a wide range of translation tasks;</a:t>
            </a:r>
          </a:p>
          <a:p>
            <a:r>
              <a:rPr lang="en-US" altLang="zh-CN" dirty="0"/>
              <a:t>We analyze how training with BPE-dropout affects a model and show that it leads to a better quality of learned token embeddings and to a model being more robust to noisy input.</a:t>
            </a:r>
          </a:p>
        </p:txBody>
      </p:sp>
    </p:spTree>
    <p:extLst>
      <p:ext uri="{BB962C8B-B14F-4D97-AF65-F5344CB8AC3E}">
        <p14:creationId xmlns:p14="http://schemas.microsoft.com/office/powerpoint/2010/main" val="415978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00D7A-4B0A-4AD1-A902-FF2DB2AF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BPE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113E5-2632-4A7A-B7DD-0B6887744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BPE builds a token vocabulary and a merge table.</a:t>
            </a:r>
          </a:p>
          <a:p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Each word is represented as a sequence of tokens + END OF WORD.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method iteratively counts all pairs of tokens and merges the most frequent pair into a new token, which is added to the vocabulary and the merge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Goto</a:t>
            </a:r>
            <a:r>
              <a:rPr lang="en-US" altLang="zh-CN" dirty="0"/>
              <a:t> step 2 unless the desired vocabulary size is reached.</a:t>
            </a:r>
          </a:p>
        </p:txBody>
      </p:sp>
    </p:spTree>
    <p:extLst>
      <p:ext uri="{BB962C8B-B14F-4D97-AF65-F5344CB8AC3E}">
        <p14:creationId xmlns:p14="http://schemas.microsoft.com/office/powerpoint/2010/main" val="293875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35908-D976-448C-8A52-75813BF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 –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5294AE-587B-42FC-A79F-F58AB624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Original loss:</a:t>
                </a:r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maximize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 err="1"/>
                  <a:t>Subword</a:t>
                </a:r>
                <a:r>
                  <a:rPr lang="en-US" altLang="zh-CN" dirty="0"/>
                  <a:t> regularization loss:</a:t>
                </a:r>
                <a:endParaRPr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maximize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eqArr>
                                <m:eqArr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~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sub>
                          </m:sSub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are source and target sentences respectively,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are corresponding sequences of BPE units respectively.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5294AE-587B-42FC-A79F-F58AB624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804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DF8DC-A051-4F51-B849-188D79EB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BPE-dropout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90CA8DC-464A-41C7-AE3A-2A428A7232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96227"/>
            <a:ext cx="4256202" cy="509664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5BB09DC-4442-489F-861B-185A78EDE29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599522" y="1396227"/>
                <a:ext cx="5754278" cy="509664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To realize </a:t>
                </a:r>
                <a:r>
                  <a:rPr lang="en-US" altLang="zh-CN" dirty="0" err="1"/>
                  <a:t>subword</a:t>
                </a:r>
                <a:r>
                  <a:rPr lang="en-US" altLang="zh-CN" dirty="0"/>
                  <a:t> regularization it is not necessary to reject BPE since multiple segmentation candidates can be generated within the BPE framework.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During segmentation, some merges are randomly dropped with the probability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training time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during inference.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5BB09DC-4442-489F-861B-185A78EDE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599522" y="1396227"/>
                <a:ext cx="5754278" cy="5096648"/>
              </a:xfrm>
              <a:blipFill>
                <a:blip r:embed="rId3"/>
                <a:stretch>
                  <a:fillRect l="-1907" t="-2751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04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BBFD434-8994-4A52-9C37-742667C9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888F99-5548-46F5-AAC8-9238C1931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Baseline:</a:t>
            </a:r>
          </a:p>
          <a:p>
            <a:pPr lvl="1"/>
            <a:r>
              <a:rPr lang="en-US" altLang="zh-CN" dirty="0"/>
              <a:t>Standard BPE and the </a:t>
            </a:r>
            <a:r>
              <a:rPr lang="en-US" altLang="zh-CN" dirty="0" err="1"/>
              <a:t>subword</a:t>
            </a:r>
            <a:r>
              <a:rPr lang="en-US" altLang="zh-CN" dirty="0"/>
              <a:t> regularization by Kudo (2018).</a:t>
            </a:r>
          </a:p>
          <a:p>
            <a:r>
              <a:rPr lang="en-US" altLang="zh-CN" dirty="0"/>
              <a:t>Vocabularies:</a:t>
            </a:r>
          </a:p>
          <a:p>
            <a:pPr lvl="1"/>
            <a:r>
              <a:rPr lang="en-US" altLang="zh-CN" dirty="0"/>
              <a:t>Two choices: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Take the vocabulary built by BPE: segmented with BPE-dropout text will </a:t>
            </a:r>
            <a:r>
              <a:rPr lang="en-US" altLang="zh-CN" dirty="0" err="1"/>
              <a:t>cantain</a:t>
            </a:r>
            <a:r>
              <a:rPr lang="en-US" altLang="zh-CN" dirty="0"/>
              <a:t> a small number of UNKs.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CN" dirty="0"/>
              <a:t>Add to the BPE vocabulary all tokens which can appear when </a:t>
            </a:r>
            <a:r>
              <a:rPr lang="en-US" altLang="zh-CN" dirty="0" err="1"/>
              <a:t>sengmenting</a:t>
            </a:r>
            <a:r>
              <a:rPr lang="en-US" altLang="zh-CN" dirty="0"/>
              <a:t> with BPE-dropout.</a:t>
            </a:r>
          </a:p>
          <a:p>
            <a:pPr lvl="1"/>
            <a:r>
              <a:rPr lang="en-US" altLang="zh-CN" dirty="0"/>
              <a:t>No difference observed in preliminary experiments.</a:t>
            </a:r>
          </a:p>
          <a:p>
            <a:pPr lvl="1"/>
            <a:r>
              <a:rPr lang="en-US" altLang="zh-CN" dirty="0"/>
              <a:t>We choose option 1.</a:t>
            </a:r>
          </a:p>
          <a:p>
            <a:pPr lvl="2"/>
            <a:r>
              <a:rPr lang="en-US" altLang="zh-CN" dirty="0"/>
              <a:t>To stay in the same setting as the standard BPE.</a:t>
            </a:r>
          </a:p>
          <a:p>
            <a:pPr lvl="2"/>
            <a:r>
              <a:rPr lang="en-US" altLang="zh-CN" dirty="0"/>
              <a:t>To expose the model to some UNKs in training.</a:t>
            </a:r>
          </a:p>
        </p:txBody>
      </p:sp>
    </p:spTree>
    <p:extLst>
      <p:ext uri="{BB962C8B-B14F-4D97-AF65-F5344CB8AC3E}">
        <p14:creationId xmlns:p14="http://schemas.microsoft.com/office/powerpoint/2010/main" val="215548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1426</Words>
  <Application>Microsoft Office PowerPoint</Application>
  <PresentationFormat>宽屏</PresentationFormat>
  <Paragraphs>135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Introduction</vt:lpstr>
      <vt:lpstr>Introduction</vt:lpstr>
      <vt:lpstr>Introduction</vt:lpstr>
      <vt:lpstr>Introduction</vt:lpstr>
      <vt:lpstr>Background – BPE</vt:lpstr>
      <vt:lpstr>Background – Subword Regularization</vt:lpstr>
      <vt:lpstr>BPE-dropout</vt:lpstr>
      <vt:lpstr>Experimental setup</vt:lpstr>
      <vt:lpstr>Experimental setup</vt:lpstr>
      <vt:lpstr>Experimental setup</vt:lpstr>
      <vt:lpstr>Experiments – Main results</vt:lpstr>
      <vt:lpstr>Experiments – single side vs full regularization</vt:lpstr>
      <vt:lpstr>Experiments – Choices of the value of p</vt:lpstr>
      <vt:lpstr>Experiments – Varying corpora and vocabulary size</vt:lpstr>
      <vt:lpstr>Experiments – Inference time and length of generated sequences</vt:lpstr>
      <vt:lpstr>Analysis</vt:lpstr>
      <vt:lpstr>Analysis – Substring frequency</vt:lpstr>
      <vt:lpstr>Analysis – Properties of the learned embeddings</vt:lpstr>
      <vt:lpstr>Analysis – Properties of the learned embeddings</vt:lpstr>
      <vt:lpstr>Analysis – Robustness to misspelled input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72</cp:revision>
  <dcterms:created xsi:type="dcterms:W3CDTF">2020-07-14T14:40:00Z</dcterms:created>
  <dcterms:modified xsi:type="dcterms:W3CDTF">2020-07-14T20:16:42Z</dcterms:modified>
</cp:coreProperties>
</file>