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19EAD-FEAC-4711-B3F5-BD687C79D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7B0575-A5CE-4491-8C58-F523D047F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56428-DDD0-418F-8004-434BC1D4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802-DE9E-4524-81C3-5806FE59495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D76C5-16B1-4333-92B3-E1EEC715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0C497-526D-4154-94E0-F5EA99F0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15E5-9320-44C1-9F6E-5090E439E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7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3428B-8087-4E07-A049-94DA88CD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1049B-5B9D-4488-9BF0-D9FE7EEB8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232EA-9A43-46F8-9612-61ECA02A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802-DE9E-4524-81C3-5806FE59495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D1EAB-2A56-40C9-B6D6-F2FF7471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FD28D-DAFC-4B16-B072-40CC4FEE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15E5-9320-44C1-9F6E-5090E439E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17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8F828D-1D6A-483D-9D26-819978B57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585F7E-8377-4F44-BCA9-DD039D733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A24BB-4198-4BD5-86B4-DDA8DD75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802-DE9E-4524-81C3-5806FE59495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D062E-8646-4ECF-B771-686F36EB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BF446-7B50-4895-8E63-D9002DC8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15E5-9320-44C1-9F6E-5090E439E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3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01D8A-9DAA-446F-8265-CD1241B9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7AD6F-8728-4376-824E-A375FBC6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222D9-DF18-4913-96ED-C3F5CC85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802-DE9E-4524-81C3-5806FE59495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EC9A2-8883-4C44-AE99-B9A388FB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7B295-3107-453D-BCC3-9ADA2D1A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15E5-9320-44C1-9F6E-5090E439E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4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6ADDE-DAC7-4E40-A32D-E0F489E1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8082F4-776B-4EBB-8203-288E7E0E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AF6262-EE80-43D6-A8D7-9625D7F9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802-DE9E-4524-81C3-5806FE59495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5C25C-2372-4150-A151-FE6AC7F4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CA722-5350-4771-89A3-3F4777AD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15E5-9320-44C1-9F6E-5090E439E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5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6AE47-87E0-42A5-A71B-99BE3291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1AE8C-C0F2-434B-802C-A5396FFA7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1D3A4E-BA00-4957-A352-FB7C85C30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E51BE8-E39F-474D-A7A4-BFF2C8F2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802-DE9E-4524-81C3-5806FE59495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7441AA-332E-4A1E-B087-2E3A20A7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70451-9A03-4576-ADC1-1316DA08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15E5-9320-44C1-9F6E-5090E439E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73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4D14A-1D94-4DDA-8A11-A132C21F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6DC79-757D-4D71-A548-05A8B0B99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8FDA1B-4152-4EB8-B9D2-D40B02671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B345FC-F9C4-40CC-B08A-D5493458C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4ECE45-F4F9-4D00-9D2C-5692772E5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6E6F6F-BE59-4BFD-AB4F-235140D6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802-DE9E-4524-81C3-5806FE59495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4DE194-5AA0-4601-8384-CCE25D68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B2AD6D-F9B6-42C2-8DA9-BB4774C7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15E5-9320-44C1-9F6E-5090E439E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67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E9377-2BA0-453A-A663-30BB214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FC8CD4-6A29-4513-B6A1-6C7245DB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802-DE9E-4524-81C3-5806FE59495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34FC9F-FD65-4ED7-9440-35546697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8A6940-7B51-4E0D-97AD-8A89F37E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15E5-9320-44C1-9F6E-5090E439E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32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7981D8-77EE-48D8-B2DB-BE9F82E7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802-DE9E-4524-81C3-5806FE59495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44B076-38DF-4DE4-BBD0-6B2719D9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BB9016-3131-479B-832A-CAA600637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15E5-9320-44C1-9F6E-5090E439E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5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9F312-4AD5-4682-8529-7C71D650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A0C208-9364-49DE-9309-3343BAFF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87C90F-DDB3-41C2-95EF-3EC262A82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C74694-E388-4768-BF85-B1D7FD9D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802-DE9E-4524-81C3-5806FE59495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A5E2B-A593-4322-9591-D736B96E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3EBB20-251A-41F3-9C16-24F15965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15E5-9320-44C1-9F6E-5090E439E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5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8643E-73C0-4AB4-8DD4-0C62C9D4F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3DCE5F-53B8-4F4D-98B2-21BCF7A6D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380544-A68C-4145-AE61-2EE4E51B5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A06239-9B09-4FC9-B8C2-D1276D8C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27802-DE9E-4524-81C3-5806FE59495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618C39-2811-47CF-998B-7F584C9B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EE95D-731F-4B37-B2FF-9A90B414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15E5-9320-44C1-9F6E-5090E439E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85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C1998E-7C08-435E-BD74-F9E55DE7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61802C-061C-4915-858C-82D85779C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C3391-BD88-4C62-9958-D91C6A901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27802-DE9E-4524-81C3-5806FE59495C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2E86E-CFE6-4398-B232-90EEEB814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16E8D-BC9B-4501-B5DC-915AFC5E8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D15E5-9320-44C1-9F6E-5090E439EF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72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F13A4D-4DBF-49B6-8FD2-5D7CBF10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3" y="1461155"/>
            <a:ext cx="10842894" cy="2628310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6A5A587D-7F06-4B96-89F6-7A1DF8B1F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7012"/>
            <a:ext cx="9144000" cy="1655762"/>
          </a:xfrm>
        </p:spPr>
        <p:txBody>
          <a:bodyPr/>
          <a:lstStyle/>
          <a:p>
            <a:r>
              <a:rPr lang="en-US" altLang="zh-CN" dirty="0"/>
              <a:t>ACL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948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D931-9CB3-4F5F-9E73-591458BE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B8139-C5C0-4B31-B341-49EA0B765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 present 2 types of experiments: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Intrinsic evaluation on a benchmark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Extrinsic evaluation on 2 downstream tasks: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Named entity recognition.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Part-of-speech tagging.</a:t>
            </a:r>
          </a:p>
        </p:txBody>
      </p:sp>
    </p:spTree>
    <p:extLst>
      <p:ext uri="{BB962C8B-B14F-4D97-AF65-F5344CB8AC3E}">
        <p14:creationId xmlns:p14="http://schemas.microsoft.com/office/powerpoint/2010/main" val="8789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C0651-78BD-467C-A3EC-AE35F043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– Baselines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6CAFFD-61B3-416C-9B39-92514AFC06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Word2vec: use its algorithm to update the embedding of OOV words.</a:t>
                </a:r>
              </a:p>
              <a:p>
                <a:r>
                  <a:rPr lang="en-US" altLang="zh-CN" dirty="0" err="1"/>
                  <a:t>FastText</a:t>
                </a:r>
                <a:r>
                  <a:rPr lang="en-US" altLang="zh-CN" dirty="0"/>
                  <a:t>: a morphological embedding algorithm that can handle OOV by summing n-gram embeddings.</a:t>
                </a:r>
              </a:p>
              <a:p>
                <a:r>
                  <a:rPr lang="en-US" altLang="zh-CN" dirty="0"/>
                  <a:t>Additive: average the word embeddings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Nonce2vec: a modification of word2vec, augmented by a better initialization of additive vector, higher learning rates and large context window, etc.</a:t>
                </a:r>
              </a:p>
              <a:p>
                <a:r>
                  <a:rPr lang="en-US" altLang="zh-CN" dirty="0"/>
                  <a:t>à la carte: do a trainable linear transformation after additive model, which is learned through an auxiliary regression task.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6CAFFD-61B3-416C-9B39-92514AFC0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915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B47A9-4B39-48E5-B8B6-A107AD1E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– intrinsic evaluation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3393DD9-E5D4-4B38-A594-89EEAA35F5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37623"/>
            <a:ext cx="5181600" cy="472734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576A0C-810B-4E77-969E-02CB23C41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5577" y="1637623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400" dirty="0"/>
              <a:t>Dataset: Chimera dataset that simulates the situation when an embedding model faces an OOV word in a real-word application.  For each OOV word, a few examples (2, 4, or 6) are presented.  It also provides a set of probing words and human-annotated similarity between the probing words and OOV words.</a:t>
            </a:r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Spearman correlation is used to measure the agreement between human annotations and machine-generated results.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494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F191C-70D5-43A4-88D9-1FBFD01F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– extrinsic evaluation – NER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F8FA3DA-D1CE-4BD4-9E52-ECC821B99A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945" y="1394941"/>
            <a:ext cx="7853514" cy="3062740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1825D-BD14-490B-AD9A-80EB34810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945" y="4684862"/>
            <a:ext cx="11620110" cy="1923327"/>
          </a:xfrm>
        </p:spPr>
        <p:txBody>
          <a:bodyPr>
            <a:normAutofit/>
          </a:bodyPr>
          <a:lstStyle/>
          <a:p>
            <a:r>
              <a:rPr lang="en-US" altLang="zh-CN" dirty="0"/>
              <a:t>Rare-NER:  focuses on unusual, previously unseen entities in the context of emerging </a:t>
            </a:r>
            <a:r>
              <a:rPr lang="en-US" altLang="zh-CN" dirty="0" err="1"/>
              <a:t>disscusions</a:t>
            </a:r>
            <a:r>
              <a:rPr lang="en-US" altLang="zh-CN" dirty="0"/>
              <a:t>, which are mostly OOV.</a:t>
            </a:r>
          </a:p>
          <a:p>
            <a:r>
              <a:rPr lang="en-US" altLang="zh-CN" dirty="0"/>
              <a:t>Bio-NER: focuses on technical terms in biology domain, which also contain many OOV words.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BC4663-5245-44E8-9F9B-CB86DD7646B8}"/>
                  </a:ext>
                </a:extLst>
              </p:cNvPr>
              <p:cNvSpPr txBox="1"/>
              <p:nvPr/>
            </p:nvSpPr>
            <p:spPr>
              <a:xfrm>
                <a:off x="8323868" y="1410693"/>
                <a:ext cx="3789575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Entity-level F1 scores.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We use Wikitext-103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these datasets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dirty="0"/>
                  <a:t>We construct the test set by selecting sentences which have at least one OOV word.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BC4663-5245-44E8-9F9B-CB86DD76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868" y="1410693"/>
                <a:ext cx="3789575" cy="3046988"/>
              </a:xfrm>
              <a:prstGeom prst="rect">
                <a:avLst/>
              </a:prstGeom>
              <a:blipFill>
                <a:blip r:embed="rId3"/>
                <a:stretch>
                  <a:fillRect l="-2412" t="-1400" b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96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F191C-70D5-43A4-88D9-1FBFD01F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406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Experiments – extrinsic evaluation – POS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F8FA3DA-D1CE-4BD4-9E52-ECC821B99A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5945" y="1394941"/>
            <a:ext cx="7853514" cy="3062740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91825D-BD14-490B-AD9A-80EB34810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5945" y="4684862"/>
            <a:ext cx="11620110" cy="1923327"/>
          </a:xfrm>
        </p:spPr>
        <p:txBody>
          <a:bodyPr>
            <a:normAutofit/>
          </a:bodyPr>
          <a:lstStyle/>
          <a:p>
            <a:r>
              <a:rPr lang="en-US" altLang="zh-CN" dirty="0"/>
              <a:t>Twitter social media POS: contains many OOV words.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BC4663-5245-44E8-9F9B-CB86DD7646B8}"/>
                  </a:ext>
                </a:extLst>
              </p:cNvPr>
              <p:cNvSpPr txBox="1"/>
              <p:nvPr/>
            </p:nvSpPr>
            <p:spPr>
              <a:xfrm>
                <a:off x="8436989" y="1394941"/>
                <a:ext cx="367645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Accuracy.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We use Wikitext-103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this datasets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  <a:p>
                <a:r>
                  <a:rPr lang="en-US" altLang="zh-CN" sz="2400" dirty="0"/>
                  <a:t>We construct the test set by selecting sentences which have at least one OOV word.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BC4663-5245-44E8-9F9B-CB86DD76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989" y="1394941"/>
                <a:ext cx="3676453" cy="3046988"/>
              </a:xfrm>
              <a:prstGeom prst="rect">
                <a:avLst/>
              </a:prstGeom>
              <a:blipFill>
                <a:blip r:embed="rId3"/>
                <a:stretch>
                  <a:fillRect l="-2488" t="-1400" r="-4478" b="-3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223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A67BE47-DE00-4D8A-9574-B29E3323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– qualitative evaluation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5BBE431-362F-439E-AAF7-FACE94F10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03" y="1690688"/>
            <a:ext cx="12094794" cy="32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28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97EF53-7B6C-4BE3-AC9F-F1C0675FA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763" y="1690688"/>
            <a:ext cx="11402474" cy="4062182"/>
          </a:xfrm>
          <a:prstGeom prst="rect">
            <a:avLst/>
          </a:prstGeom>
        </p:spPr>
      </p:pic>
      <p:sp>
        <p:nvSpPr>
          <p:cNvPr id="4" name="标题 4">
            <a:extLst>
              <a:ext uri="{FF2B5EF4-FFF2-40B4-BE49-F238E27FC236}">
                <a16:creationId xmlns:a16="http://schemas.microsoft.com/office/drawing/2014/main" id="{C2469F04-FDE3-46E8-8E7F-53E43E69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Experiments – qualitative evaluation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73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8F2A8-5887-4FEC-9753-97170F23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416D0D-7DE9-439E-928D-04336063A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We studied the problem of learning accurate embedding for OOV word and augment them to a pre-trained embedding by only a few observations.</a:t>
                </a:r>
              </a:p>
              <a:p>
                <a:r>
                  <a:rPr lang="en-US" altLang="zh-CN" dirty="0"/>
                  <a:t>We formulated the problem as a K-shot regression problem and proposed </a:t>
                </a:r>
                <a:r>
                  <a:rPr lang="en-US" altLang="zh-CN" dirty="0" err="1"/>
                  <a:t>HiCE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We adopt MAML for fast and robust adaption to mitigate semantic gap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Although it is written for pre-trained model adapting new domain with many OOV words, I think it can also be used as a fallback when testing on sentences with many OOV words.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416D0D-7DE9-439E-928D-04336063A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96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A1932-7D7B-418D-BAE4-25DF9DCC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AF2CC-15C2-4577-952C-4AFD1601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Word embedding models aim to assign each word a low-dimensional vector.</a:t>
            </a:r>
          </a:p>
          <a:p>
            <a:r>
              <a:rPr lang="en-US" altLang="zh-CN" dirty="0"/>
              <a:t>But when a word occurs only a few times in the training corpus, the corresponding embedding vector is not accurate.</a:t>
            </a:r>
          </a:p>
          <a:p>
            <a:r>
              <a:rPr lang="en-US" altLang="zh-CN" dirty="0"/>
              <a:t>These words are often rare and might only occurred for a few times in the </a:t>
            </a:r>
            <a:r>
              <a:rPr lang="en-US" altLang="zh-CN" b="1" dirty="0"/>
              <a:t>testing</a:t>
            </a:r>
            <a:r>
              <a:rPr lang="en-US" altLang="zh-CN" dirty="0"/>
              <a:t> corpus.</a:t>
            </a:r>
          </a:p>
          <a:p>
            <a:r>
              <a:rPr lang="en-US" altLang="zh-CN" dirty="0"/>
              <a:t>How can we learn accurate embedding vectors for OOV words during the inference time by observing their usage only a </a:t>
            </a:r>
            <a:r>
              <a:rPr lang="en-US" altLang="zh-CN"/>
              <a:t>few times?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92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09D57D-1B10-4879-BDA2-79723A0A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approaches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888C2-78B9-4E36-B3DD-F8722D58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Methods based on the morphological information</a:t>
            </a:r>
          </a:p>
          <a:p>
            <a:pPr lvl="1"/>
            <a:r>
              <a:rPr lang="en-US" altLang="zh-CN" dirty="0"/>
              <a:t>When the meaning cannot be inferred from its subunits, it breaks!</a:t>
            </a:r>
          </a:p>
          <a:p>
            <a:r>
              <a:rPr lang="en-US" altLang="zh-CN" dirty="0"/>
              <a:t>Methods attempting to learn to embed an OOV from a few examples</a:t>
            </a:r>
          </a:p>
          <a:p>
            <a:pPr lvl="1"/>
            <a:r>
              <a:rPr lang="en-US" altLang="zh-CN" dirty="0"/>
              <a:t>In one prior work, the author fine-tuned the embedding of OOV words on the examples .  But this usually leads to overfitting.</a:t>
            </a:r>
          </a:p>
          <a:p>
            <a:pPr lvl="1"/>
            <a:r>
              <a:rPr lang="en-US" altLang="zh-CN" dirty="0"/>
              <a:t>In another prior work, the author aggregated embeddings of its context words in the examples with a </a:t>
            </a:r>
            <a:r>
              <a:rPr lang="en-US" altLang="zh-CN" b="1" dirty="0"/>
              <a:t>simple linear</a:t>
            </a:r>
            <a:r>
              <a:rPr lang="en-US" altLang="zh-CN" dirty="0"/>
              <a:t> function.  But it can fail to capture the </a:t>
            </a:r>
            <a:r>
              <a:rPr lang="en-US" altLang="zh-CN" b="1" dirty="0"/>
              <a:t>complex</a:t>
            </a:r>
            <a:r>
              <a:rPr lang="en-US" altLang="zh-CN" dirty="0"/>
              <a:t> semantics and relationship of an OOV word from its contexts.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525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7989E-2464-4430-A72E-BF30D695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6E455-0A23-4B06-A5AE-D99870D7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first formalize the problem of OOV embedding learning as a few-shot regression problem.</a:t>
            </a:r>
          </a:p>
          <a:p>
            <a:r>
              <a:rPr lang="en-US" altLang="zh-CN" dirty="0"/>
              <a:t>We then present our embedding predicting model, a hierarchical context encoder (</a:t>
            </a:r>
            <a:r>
              <a:rPr lang="en-US" altLang="zh-CN" dirty="0" err="1"/>
              <a:t>HiCE</a:t>
            </a:r>
            <a:r>
              <a:rPr lang="en-US" altLang="zh-CN" dirty="0"/>
              <a:t>) for capturing the semantics of context as well as morphological features.</a:t>
            </a:r>
          </a:p>
          <a:p>
            <a:r>
              <a:rPr lang="en-US" altLang="zh-CN" dirty="0"/>
              <a:t>We adopt a SOTA meta-learning algorithm, MAML, for fast and robust adaptation to a new corpus.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82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E468F-8934-451B-A7E9-2448AB82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Our approach – the few-shot regression framework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E61D9A-34A7-4EE8-8678-AFC9D3566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training corpus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, and a given word embedding learning algorithm that for each word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, yields an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 goal is to infer embeddings for OOV words that are not observed in the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 based on a new corpus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We learn a neural regression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/>
                  <a:t> that maps the contexts and morphological features of an OOV word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to its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/>
                  <a:t> is trained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, where we pick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words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dirty="0"/>
                  <a:t> as “OOV words for training”, and use their embeddings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dirty="0"/>
                  <a:t> as oracles.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E61D9A-34A7-4EE8-8678-AFC9D3566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686E14-EFBC-4432-AC20-04E4CA51E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as all sentences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To train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/>
                  <a:t>, we form episodes of few-shot learning tasks.</a:t>
                </a:r>
                <a:br>
                  <a:rPr lang="en-US" altLang="zh-CN" dirty="0"/>
                </a:br>
                <a:r>
                  <a:rPr lang="en-US" altLang="zh-CN" dirty="0"/>
                  <a:t>In each episode, we randomly sample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sentences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, and mask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form a masked supporting context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We denote the morphological syntaxes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We will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~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p>
                                              </m:sSub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686E14-EFBC-4432-AC20-04E4CA51E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44C3FB98-0511-434A-A389-04DEFB3C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Our approach – the few-shot regression framework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6079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1B028-F485-4408-B962-CFD68DDA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Our approach – hierarchical context encoding</a:t>
            </a:r>
            <a:endParaRPr lang="zh-CN" altLang="en-US" sz="4000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22B8772-EF57-42CD-911C-555CCBD397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424431"/>
            <a:ext cx="4407030" cy="53422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A8A694F6-20C7-4535-80C5-C581F2B54C3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𝑠𝑒𝑙𝑓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𝑆𝐴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𝐶𝑜𝑛𝑐𝑎𝑡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𝑠𝑒𝑙𝑓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 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𝑠𝑒𝑙𝑓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Note that we use a different position embedding, which is to multiply the representation 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𝑝𝑜𝑠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by a positional attention digit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</m:oMath>
                </a14:m>
                <a:r>
                  <a:rPr lang="en-US" altLang="zh-CN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Also note that there is no position-wise attention in the multi-context aggregator because the order of contexts should not influence the aggregation.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A8A694F6-20C7-4535-80C5-C581F2B54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94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41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6A5FC43-941E-44F2-83B8-3FD844EE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Our approach – fast and robust adaption with MAML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4F1E765-74BA-47E2-B1CC-0C4FBE54B1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Instead of directly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 OOV words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, because there is maybe some gap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, we aim to adapt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A naïve way is to directly fine-tune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dirty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usually much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, so direct fine-tuning often causes overfitting.</a:t>
                </a: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4F1E765-74BA-47E2-B1CC-0C4FBE54B1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41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EA0FE2-9539-4222-ACB0-0E376F4B0E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adopt Model Agnostic Meta-Learning (MAML) to achieve adaption.</a:t>
                </a:r>
                <a:br>
                  <a:rPr lang="en-US" altLang="zh-CN" dirty="0"/>
                </a:br>
                <a:r>
                  <a:rPr lang="en-US" altLang="zh-CN" dirty="0"/>
                  <a:t>For each training episode, the update process is: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Where both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are hyper-parameters,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altLang="zh-CN" dirty="0"/>
                  <a:t> is the loss function we optimized before (i.e.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altLang="zh-CN" dirty="0"/>
                  <a:t>).</a:t>
                </a:r>
              </a:p>
              <a:p>
                <a:r>
                  <a:rPr lang="en-US" altLang="zh-CN" dirty="0"/>
                  <a:t>Note that the technique presented here is a simplified variant of MAML.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EA0FE2-9539-4222-ACB0-0E376F4B0E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4">
            <a:extLst>
              <a:ext uri="{FF2B5EF4-FFF2-40B4-BE49-F238E27FC236}">
                <a16:creationId xmlns:a16="http://schemas.microsoft.com/office/drawing/2014/main" id="{71956A9E-A7ED-4FE1-94E1-B6A21FAF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Our approach – fast and robust adaption with MAML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5008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1062</Words>
  <Application>Microsoft Office PowerPoint</Application>
  <PresentationFormat>宽屏</PresentationFormat>
  <Paragraphs>78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The problem</vt:lpstr>
      <vt:lpstr>Existing approaches</vt:lpstr>
      <vt:lpstr>Our approach</vt:lpstr>
      <vt:lpstr>Our approach – the few-shot regression framework</vt:lpstr>
      <vt:lpstr>Our approach – the few-shot regression framework</vt:lpstr>
      <vt:lpstr>Our approach – hierarchical context encoding</vt:lpstr>
      <vt:lpstr>Our approach – fast and robust adaption with MAML</vt:lpstr>
      <vt:lpstr>Our approach – fast and robust adaption with MAML</vt:lpstr>
      <vt:lpstr>Experiments</vt:lpstr>
      <vt:lpstr>Experiments – Baselines</vt:lpstr>
      <vt:lpstr>Experiments – intrinsic evaluation</vt:lpstr>
      <vt:lpstr>Experiments – extrinsic evaluation – NER</vt:lpstr>
      <vt:lpstr>Experiments – extrinsic evaluation – POS</vt:lpstr>
      <vt:lpstr>Experiments – qualitative evaluation</vt:lpstr>
      <vt:lpstr>Experiments – qualitative evaluation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124</cp:revision>
  <dcterms:created xsi:type="dcterms:W3CDTF">2020-08-18T11:40:13Z</dcterms:created>
  <dcterms:modified xsi:type="dcterms:W3CDTF">2020-08-19T01:41:55Z</dcterms:modified>
</cp:coreProperties>
</file>