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6" r:id="rId14"/>
    <p:sldId id="267" r:id="rId15"/>
    <p:sldId id="265" r:id="rId16"/>
    <p:sldId id="264" r:id="rId17"/>
    <p:sldId id="263" r:id="rId18"/>
    <p:sldId id="262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4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829D-D2B2-4B98-84E9-7C01F9159A9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D240-B6EA-4EC5-8806-43DBCD422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5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Retrieval-based</a:t>
            </a:r>
            <a:r>
              <a:rPr lang="zh-CN" altLang="en-US" dirty="0"/>
              <a:t>在</a:t>
            </a:r>
            <a:r>
              <a:rPr lang="en-US" altLang="zh-CN" dirty="0"/>
              <a:t>BLEU-4</a:t>
            </a:r>
            <a:r>
              <a:rPr lang="zh-CN" altLang="en-US" dirty="0"/>
              <a:t>上很好，但在</a:t>
            </a:r>
            <a:r>
              <a:rPr lang="en-US" altLang="zh-CN" dirty="0"/>
              <a:t>ROUGE-L</a:t>
            </a:r>
            <a:r>
              <a:rPr lang="zh-CN" altLang="en-US" dirty="0"/>
              <a:t>和</a:t>
            </a:r>
            <a:r>
              <a:rPr lang="en-US" altLang="zh-CN" dirty="0"/>
              <a:t>METEOR</a:t>
            </a:r>
            <a:r>
              <a:rPr lang="zh-CN" altLang="en-US" dirty="0"/>
              <a:t>上不好；在</a:t>
            </a:r>
            <a:r>
              <a:rPr lang="en-US" altLang="zh-CN" dirty="0"/>
              <a:t>out-of-domain</a:t>
            </a:r>
            <a:r>
              <a:rPr lang="zh-CN" altLang="en-US" dirty="0"/>
              <a:t>时也不好。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Graph-based</a:t>
            </a:r>
            <a:r>
              <a:rPr lang="zh-CN" altLang="en-US" dirty="0"/>
              <a:t>连</a:t>
            </a:r>
            <a:r>
              <a:rPr lang="en-US" altLang="zh-CN" dirty="0"/>
              <a:t>HGNN w/o augment</a:t>
            </a:r>
            <a:r>
              <a:rPr lang="zh-CN" altLang="en-US" dirty="0"/>
              <a:t>都打不过，说明</a:t>
            </a:r>
            <a:r>
              <a:rPr lang="en-US" altLang="zh-CN" dirty="0"/>
              <a:t>HGNN</a:t>
            </a:r>
            <a:r>
              <a:rPr lang="zh-CN" altLang="en-US" dirty="0"/>
              <a:t>对全局信息的额外捕捉有用。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Ablation study:</a:t>
            </a:r>
          </a:p>
          <a:p>
            <a:r>
              <a:rPr lang="zh-CN" altLang="en-US" dirty="0"/>
              <a:t>去掉</a:t>
            </a:r>
            <a:r>
              <a:rPr lang="en-US" altLang="zh-CN" dirty="0"/>
              <a:t>augment</a:t>
            </a:r>
            <a:r>
              <a:rPr lang="zh-CN" altLang="en-US" dirty="0"/>
              <a:t>，性能降得厉害，特别是</a:t>
            </a:r>
            <a:r>
              <a:rPr lang="en-US" altLang="zh-CN" dirty="0"/>
              <a:t>in-domain</a:t>
            </a:r>
            <a:r>
              <a:rPr lang="zh-CN" altLang="en-US" dirty="0"/>
              <a:t>部分。</a:t>
            </a:r>
            <a:endParaRPr lang="en-US" altLang="zh-CN" dirty="0"/>
          </a:p>
          <a:p>
            <a:r>
              <a:rPr lang="zh-CN" altLang="en-US" dirty="0"/>
              <a:t>只去</a:t>
            </a:r>
            <a:r>
              <a:rPr lang="en-US" altLang="zh-CN" dirty="0"/>
              <a:t>code augment</a:t>
            </a:r>
            <a:r>
              <a:rPr lang="zh-CN" altLang="en-US" dirty="0"/>
              <a:t>或</a:t>
            </a:r>
            <a:r>
              <a:rPr lang="en-US" altLang="zh-CN" dirty="0"/>
              <a:t>summary augment</a:t>
            </a:r>
            <a:r>
              <a:rPr lang="zh-CN" altLang="en-US" dirty="0"/>
              <a:t>一个，降得没那么厉害，说明有效。</a:t>
            </a:r>
            <a:endParaRPr lang="en-US" altLang="zh-CN" dirty="0"/>
          </a:p>
          <a:p>
            <a:r>
              <a:rPr lang="en-US" altLang="zh-CN" dirty="0"/>
              <a:t>Summary augment</a:t>
            </a:r>
            <a:r>
              <a:rPr lang="zh-CN" altLang="en-US" dirty="0"/>
              <a:t>导致下降更多，猜测是任务相关：任务就是生成</a:t>
            </a:r>
            <a:r>
              <a:rPr lang="en-US" altLang="zh-CN" dirty="0"/>
              <a:t>summary</a:t>
            </a:r>
            <a:r>
              <a:rPr lang="zh-CN" altLang="en-US" dirty="0"/>
              <a:t>，且</a:t>
            </a:r>
            <a:r>
              <a:rPr lang="en-US" altLang="zh-CN" dirty="0"/>
              <a:t>code</a:t>
            </a:r>
            <a:r>
              <a:rPr lang="zh-CN" altLang="en-US" dirty="0"/>
              <a:t>和</a:t>
            </a:r>
            <a:r>
              <a:rPr lang="en-US" altLang="zh-CN" dirty="0"/>
              <a:t>summary</a:t>
            </a:r>
            <a:r>
              <a:rPr lang="zh-CN" altLang="en-US" dirty="0"/>
              <a:t>本来也是异质的，因此</a:t>
            </a:r>
            <a:r>
              <a:rPr lang="en-US" altLang="zh-CN" dirty="0"/>
              <a:t>summary augment</a:t>
            </a:r>
            <a:r>
              <a:rPr lang="zh-CN" altLang="en-US" dirty="0"/>
              <a:t>本就提供更直接的信号。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去掉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dynamic</a:t>
            </a:r>
            <a:r>
              <a:rPr lang="zh-CN" altLang="en-US" dirty="0"/>
              <a:t>都导致性能下降，去掉</a:t>
            </a:r>
            <a:r>
              <a:rPr lang="en-US" altLang="zh-CN" dirty="0"/>
              <a:t>dynamic</a:t>
            </a:r>
            <a:r>
              <a:rPr lang="zh-CN" altLang="en-US" dirty="0"/>
              <a:t>更差一点，说明</a:t>
            </a:r>
            <a:r>
              <a:rPr lang="en-US" altLang="zh-CN" dirty="0"/>
              <a:t>dynamic</a:t>
            </a:r>
            <a:r>
              <a:rPr lang="zh-CN" altLang="en-US" dirty="0"/>
              <a:t>捕捉的信息有用。</a:t>
            </a:r>
            <a:endParaRPr lang="en-US" altLang="zh-CN" dirty="0"/>
          </a:p>
          <a:p>
            <a:r>
              <a:rPr lang="zh-CN" altLang="en-US" dirty="0"/>
              <a:t>先去掉</a:t>
            </a:r>
            <a:r>
              <a:rPr lang="en-US" altLang="zh-CN" dirty="0"/>
              <a:t>augment</a:t>
            </a:r>
            <a:r>
              <a:rPr lang="zh-CN" altLang="en-US" dirty="0"/>
              <a:t>再去掉</a:t>
            </a:r>
            <a:r>
              <a:rPr lang="en-US" altLang="zh-CN" dirty="0"/>
              <a:t>static/dynamic</a:t>
            </a:r>
            <a:r>
              <a:rPr lang="zh-CN" altLang="en-US" dirty="0"/>
              <a:t>也印证了这点。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8D240-B6EA-4EC5-8806-43DBCD4223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4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2163B-1F0B-4F9D-9566-39127A65C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37AC22-1904-4F31-9D31-CFD10CB1C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6D854-0A48-4806-83F7-53AB2B22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1FE0F-F65B-4198-A6DD-29E13BD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5F707-1FA2-49FB-8067-96BD6B1C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0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8256B-9775-47B0-9322-FD5C73C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0993C9-80AF-4A40-80B5-BC776895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CE231-3405-45D6-9D39-BE572550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E9351-0FF1-4896-8025-63D7649F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50B2-28C0-4E5A-88C4-E39167E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A7904E-C689-4384-AFA0-4B0553CE0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43EB3-8DA2-45AD-B35E-73FF48FD3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BC48E-37B6-4548-826C-EA582777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FAB78-C55F-43B4-A028-0C5639B9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4CE90-3426-44A3-8D94-5C8C6ED7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1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6CF4-FFC0-4032-9CD0-2CECAF15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C0B4D-3886-47E8-A4BD-53CA23B5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71E96-2352-4263-A810-81F3D7C6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55EA5-EE15-424B-9D13-8A622421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DBED8-B1A6-424A-B38D-F827AA62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8B988-6CFF-43FE-9692-D7DAD4F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45DD6-AF14-4CB5-824B-D33EBD97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5F2D5-8871-46AE-9A3B-055E2588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2EAEB-6420-4418-9C81-634F3ECC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7449D-F00F-4737-AD0B-E8500593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90FA6-6D10-4872-B655-499B161F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9C78F-1D18-4F7C-A62B-56C775748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CB475-1899-4E16-8762-54FF26FB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73489-407C-472B-85FB-13450792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A2E3F-6A18-4BA5-AA04-577B3119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81896-EC4D-42F8-84DE-6986AD85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8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CC0E-411F-4390-BA5A-C1036E5B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39956-D3D4-463C-B697-02479455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2527C-0246-4128-987C-826F1F908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8746B0-3EE9-4382-96B2-AA64C8EF4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2D397-3F55-4240-B5BC-C27156A68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040C0-483E-4BA9-9074-D41853D0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69E04-E077-41BC-B365-6FB03280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4F1F4E-4DF1-473C-9FEB-09C20FE7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4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CB62-0730-4DA7-A01E-9903898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B357F-5DFC-4A86-90FF-73069770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16214-3A95-4B5B-9F56-54F26772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57897-0B1E-4AA5-95A3-E2C7D29E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F88C5-397E-4289-B146-0E4C2EDD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579D9-1A7B-410B-98E0-D108A6BB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EEFB8-E85F-4998-829A-0AD10F87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B09C0-CD74-4C92-BB03-AF67BA56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6B27D-C12D-427F-BFC5-AD10FDEA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38B6C-3BE6-475A-95D1-AD71FBD1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7F630-7FE8-4F6A-8BF3-31CA77BE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40004-8501-40A6-8C03-3C5C24B3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B2C42-3BC7-4400-9366-CDDA9BAC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C62E-76B9-4476-AAC6-A22D5EC8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6C561-9798-4D0C-A9D9-72BCA5BB9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6C17CE-6B9E-415F-A99C-73B18085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4B94B-A944-492A-8F7E-B1F0412C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F7B9C-F8F9-4964-B737-E3CD037E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91E47-ACAD-43D3-ADC3-3120DA6D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6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67B95-18E3-4A9C-B760-35DC630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BA108-873A-4C1A-850A-D8E72070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E8DAF-5FF4-443B-A262-01A44EB5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3B2B-598D-4EB6-A9A9-92748CA1779E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355F0-9143-4849-8170-A06EA6743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FA38C-9AB8-4D62-876F-B9212115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7C2F-0E1F-4476-9AA5-EDF1D2AC1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0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94C3A-25B1-4080-B63A-E357A4621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Retrieval-Augmented Generation for Code Summarization via Hybrid GNN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F7045-F7CF-4A9F-8625-5C0E3A0C5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ICLR 2021 under review</a:t>
            </a:r>
          </a:p>
          <a:p>
            <a:r>
              <a:rPr lang="en-US" altLang="zh-CN" dirty="0"/>
              <a:t>Rating: 7 7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66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C2855-06FF-41E6-AE5D-A3868548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Attention-based Dynamic Graph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122098-3028-457B-A3E2-AA4D762D2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Dynamically construct a graph via structure-aware global attention mechanism, which allows message passing among any pair of nodes, so as to better capture the global dependency among nodes, thus supplementing the static graph.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𝑅𝑒𝐿𝑈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𝑅𝑒𝐿𝑈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𝒄𝒐𝒎𝒑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122098-3028-457B-A3E2-AA4D762D2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4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BF131-38C4-42EE-B465-9B149D9A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GNN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3C5D7-4587-4CFB-AF01-B5F2C82EE4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Static Message Passing: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𝑆𝑈𝑀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𝒄𝒐𝒎𝒑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Dynamic Message Passing: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𝒄𝒐𝒎𝒑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Hybrid Message Passing: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𝐺𝑅𝑈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𝐹𝑢𝑠𝑒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𝐹𝑢𝑠𝑒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3C5D7-4587-4CFB-AF01-B5F2C82EE4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8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BC8C3-ED59-484F-B83A-E8F77F56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3B9B7B-856D-4C34-8CED-3CF6142E9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 vanilla attention-based LSTM decoder.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input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 initial hidden state is the fusion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𝑚𝑎𝑥𝑝𝑜𝑜𝑙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Cross-entropy loss.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Schedule teacher forcing.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Beam search during inference.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3B9B7B-856D-4C34-8CED-3CF6142E9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3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8240E-A1BF-47F0-8966-C3702050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623AB-7FEE-43E4-B10E-E525F163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Retrieval-based:</a:t>
            </a:r>
          </a:p>
          <a:p>
            <a:pPr lvl="1"/>
            <a:r>
              <a:rPr lang="en-US" altLang="zh-CN" dirty="0"/>
              <a:t>TF-IDF</a:t>
            </a:r>
          </a:p>
          <a:p>
            <a:pPr lvl="1"/>
            <a:r>
              <a:rPr lang="en-US" altLang="zh-CN" dirty="0" err="1"/>
              <a:t>NNGen</a:t>
            </a:r>
            <a:endParaRPr lang="en-US" altLang="zh-CN" dirty="0"/>
          </a:p>
          <a:p>
            <a:r>
              <a:rPr lang="en-US" altLang="zh-CN" dirty="0"/>
              <a:t>Sequence-based:</a:t>
            </a:r>
          </a:p>
          <a:p>
            <a:pPr lvl="1"/>
            <a:r>
              <a:rPr lang="en-US" altLang="zh-CN" dirty="0"/>
              <a:t>CODE-NN</a:t>
            </a:r>
          </a:p>
          <a:p>
            <a:pPr lvl="1"/>
            <a:r>
              <a:rPr lang="en-US" altLang="zh-CN" dirty="0" err="1"/>
              <a:t>Rencos</a:t>
            </a:r>
            <a:r>
              <a:rPr lang="en-US" altLang="zh-CN" dirty="0"/>
              <a:t> (combines the retrieval information)</a:t>
            </a:r>
          </a:p>
          <a:p>
            <a:pPr lvl="1"/>
            <a:r>
              <a:rPr lang="en-US" altLang="zh-CN" dirty="0"/>
              <a:t>Dual model</a:t>
            </a:r>
          </a:p>
          <a:p>
            <a:r>
              <a:rPr lang="en-US" altLang="zh-CN" dirty="0"/>
              <a:t>Graph-based:</a:t>
            </a:r>
          </a:p>
          <a:p>
            <a:pPr lvl="1"/>
            <a:r>
              <a:rPr lang="en-US" altLang="zh-CN" dirty="0" err="1"/>
              <a:t>SeqGNN</a:t>
            </a:r>
            <a:endParaRPr lang="en-US" altLang="zh-CN" dirty="0"/>
          </a:p>
          <a:p>
            <a:pPr lvl="1"/>
            <a:r>
              <a:rPr lang="en-US" altLang="zh-CN" dirty="0"/>
              <a:t>GCN2Seq (GCN as encoder, LSTM as decoder)</a:t>
            </a:r>
          </a:p>
          <a:p>
            <a:pPr lvl="1"/>
            <a:r>
              <a:rPr lang="en-US" altLang="zh-CN" dirty="0"/>
              <a:t>GAT2Seq (GAT as encoder, LSTM as decoder)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2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3568A-C0EE-4C06-8053-B6369DC5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F69C5-48A1-4CD2-94BD-3E3461F4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0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self-made neural summarization dataset on C programming language at function level, namely, C Code Summarization Dataset (CCSD).</a:t>
            </a:r>
          </a:p>
          <a:p>
            <a:pPr lvl="1"/>
            <a:r>
              <a:rPr lang="en-US" altLang="zh-CN" dirty="0"/>
              <a:t>Data come from popular C repositories on GitHub and extract function-summary pairs based on the documents of functions.</a:t>
            </a:r>
          </a:p>
          <a:p>
            <a:pPr lvl="1"/>
            <a:r>
              <a:rPr lang="en-US" altLang="zh-CN" dirty="0"/>
              <a:t>95k+ unique pairs after a strict deduplication process.</a:t>
            </a:r>
          </a:p>
          <a:p>
            <a:r>
              <a:rPr lang="en-US" altLang="zh-CN" dirty="0"/>
              <a:t>The dataset contains in-domain functions and out-of-domain functions.</a:t>
            </a:r>
          </a:p>
          <a:p>
            <a:pPr lvl="1"/>
            <a:r>
              <a:rPr lang="en-US" altLang="zh-CN" dirty="0"/>
              <a:t>In some projects, some functions are randomly selected as the training data, and the else are the in-domain valid/test data.</a:t>
            </a:r>
          </a:p>
          <a:p>
            <a:pPr lvl="1"/>
            <a:r>
              <a:rPr lang="en-US" altLang="zh-CN" dirty="0"/>
              <a:t>In the other projects, all functions are used as out-of-domain test data.</a:t>
            </a:r>
          </a:p>
          <a:p>
            <a:r>
              <a:rPr lang="en-US" altLang="zh-CN" dirty="0"/>
              <a:t>Train	in-domain valid	in-domain test	out-of-domain test</a:t>
            </a:r>
            <a:br>
              <a:rPr lang="en-US" altLang="zh-CN" dirty="0"/>
            </a:br>
            <a:r>
              <a:rPr lang="en-US" altLang="zh-CN" dirty="0"/>
              <a:t>82656	4340			4124			2264</a:t>
            </a:r>
          </a:p>
        </p:txBody>
      </p:sp>
    </p:spTree>
    <p:extLst>
      <p:ext uri="{BB962C8B-B14F-4D97-AF65-F5344CB8AC3E}">
        <p14:creationId xmlns:p14="http://schemas.microsoft.com/office/powerpoint/2010/main" val="347371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78FF7-27CB-41FB-B5FB-F1DDCDE8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Comparison with the Baselines and Ablation Study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C3AE06-E02F-4DA2-B8B0-1C1197A4F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673" y="1411705"/>
            <a:ext cx="11422654" cy="51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4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1829E-886A-4428-AF25-0F0334B9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Evaluation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7BE5F4-F1A1-44FF-89C8-7E7E3CE4E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8036"/>
            <a:ext cx="10515600" cy="18209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E185BA-57A0-4784-AE31-F1DC430DB1B5}"/>
              </a:ext>
            </a:extLst>
          </p:cNvPr>
          <p:cNvSpPr txBox="1"/>
          <p:nvPr/>
        </p:nvSpPr>
        <p:spPr>
          <a:xfrm>
            <a:off x="563479" y="3286916"/>
            <a:ext cx="110650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Ph.D. students and 10 master students as volunteers.</a:t>
            </a:r>
          </a:p>
          <a:p>
            <a:r>
              <a:rPr lang="en-US" altLang="zh-CN" sz="2800" dirty="0"/>
              <a:t>50 functions per approach.</a:t>
            </a:r>
          </a:p>
          <a:p>
            <a:endParaRPr lang="en-US" altLang="zh-CN" sz="2800" dirty="0"/>
          </a:p>
          <a:p>
            <a:r>
              <a:rPr lang="en-US" altLang="zh-CN" sz="2800" dirty="0"/>
              <a:t>Metrics (1 to 5, the higher the better):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Relevance of generated summary to source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Degree of similarity between generated summary and actual summary.</a:t>
            </a:r>
          </a:p>
        </p:txBody>
      </p:sp>
    </p:spTree>
    <p:extLst>
      <p:ext uri="{BB962C8B-B14F-4D97-AF65-F5344CB8AC3E}">
        <p14:creationId xmlns:p14="http://schemas.microsoft.com/office/powerpoint/2010/main" val="73118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A82A-61B6-4989-AFCF-D2028696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6E00FC-DFBD-472F-82A6-C9BDE870F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940" y="1825625"/>
            <a:ext cx="10476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12E1-53F6-4280-8A48-5A814F65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Public Dataset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757188-005A-4F95-9025-5E65387CE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395" y="1645161"/>
            <a:ext cx="8627064" cy="35676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EC6B1B-19AC-4352-9A99-689B12879B8D}"/>
              </a:ext>
            </a:extLst>
          </p:cNvPr>
          <p:cNvSpPr txBox="1"/>
          <p:nvPr/>
        </p:nvSpPr>
        <p:spPr>
          <a:xfrm>
            <a:off x="838200" y="5212839"/>
            <a:ext cx="11097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Additional experiments on the Python Code Summarization Dataset (PCSD), whose size is 109.7k, split into training set, validation set and testing set with fractions of 60%, 20% and 20%.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872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E1E2D-C901-4ECE-B1DA-FA1AF79B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836B0-9C25-43C5-9901-03761A2B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novel retrieval-augmented mechanism for combing the benefits of both retrieval-based and generation-based approaches.</a:t>
            </a:r>
          </a:p>
          <a:p>
            <a:r>
              <a:rPr lang="en-US" altLang="zh-CN" dirty="0"/>
              <a:t>A hybrid message passing GNN based on both static and dynamic graphs.</a:t>
            </a:r>
          </a:p>
          <a:p>
            <a:endParaRPr lang="en-US" altLang="zh-CN" dirty="0"/>
          </a:p>
          <a:p>
            <a:r>
              <a:rPr lang="en-US" altLang="zh-CN" dirty="0"/>
              <a:t>Explore more effective ways to learn graph structures,</a:t>
            </a:r>
          </a:p>
          <a:p>
            <a:r>
              <a:rPr lang="en-US" altLang="zh-CN" dirty="0"/>
              <a:t>Combine other information, e.g. API knowledge.</a:t>
            </a:r>
          </a:p>
        </p:txBody>
      </p:sp>
    </p:spTree>
    <p:extLst>
      <p:ext uri="{BB962C8B-B14F-4D97-AF65-F5344CB8AC3E}">
        <p14:creationId xmlns:p14="http://schemas.microsoft.com/office/powerpoint/2010/main" val="328711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F68EC-67D9-44F2-9F3B-D1166A38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293B-D3E2-4A92-8415-DA857F8F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 challenges in source code summarization:</a:t>
            </a:r>
          </a:p>
          <a:p>
            <a:pPr lvl="1"/>
            <a:r>
              <a:rPr lang="en-US" altLang="zh-CN" sz="2800" dirty="0"/>
              <a:t>Source code and natural language summary are heterogeneous.</a:t>
            </a:r>
          </a:p>
          <a:p>
            <a:pPr lvl="1"/>
            <a:r>
              <a:rPr lang="en-US" altLang="zh-CN" sz="2800" dirty="0"/>
              <a:t>Source code is complex, making it hard to learn the semantics.</a:t>
            </a:r>
          </a:p>
          <a:p>
            <a:endParaRPr lang="en-US" altLang="zh-CN" dirty="0"/>
          </a:p>
          <a:p>
            <a:r>
              <a:rPr lang="en-US" altLang="zh-CN" dirty="0"/>
              <a:t>Retrieval-based approaches are limited in generalization.</a:t>
            </a:r>
          </a:p>
          <a:p>
            <a:pPr lvl="1"/>
            <a:r>
              <a:rPr lang="en-US" altLang="zh-CN" sz="2800" dirty="0"/>
              <a:t>They have poorer performance on programs that are very different from the code database.</a:t>
            </a:r>
          </a:p>
          <a:p>
            <a:pPr lvl="1"/>
            <a:endParaRPr lang="en-US" altLang="zh-CN" sz="2800" dirty="0"/>
          </a:p>
          <a:p>
            <a:endParaRPr lang="en-US" altLang="zh-CN" dirty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00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1FDA-E159-4FC3-B3EE-412DD7E1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860B40-9F99-410B-B373-0EAF1F560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Seq2seq </a:t>
                </a:r>
                <a:r>
                  <a:rPr lang="en-US" altLang="zh-CN" dirty="0"/>
                  <a:t>models are not enough to capture the rich semantics of source code.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Most GNN-based encoders only allow message passing among nodes within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-neighborhood to avoid over-smoothing, thus capture only local neighborhood information and ignore global interactions among nodes.</a:t>
                </a:r>
              </a:p>
              <a:p>
                <a:pPr lvl="1"/>
                <a:r>
                  <a:rPr lang="en-US" altLang="zh-CN" dirty="0"/>
                  <a:t>Some works try to address this challenge with deep GCNs by residual connection, but the computation cost cannot endure in the program especially for a large and complex program.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860B40-9F99-410B-B373-0EAF1F560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E275-5989-49AA-8213-F0861667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CDF36-25AD-4740-B7B3-EAD78242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 propose a framework called Hybrid-GNN (HGNN).</a:t>
            </a:r>
          </a:p>
          <a:p>
            <a:endParaRPr lang="en-US" altLang="zh-CN" dirty="0"/>
          </a:p>
          <a:p>
            <a:r>
              <a:rPr lang="en-US" altLang="zh-CN" dirty="0"/>
              <a:t>First construct a code property graph (CPG) based on AST with different types of edges.</a:t>
            </a:r>
          </a:p>
          <a:p>
            <a:r>
              <a:rPr lang="en-US" altLang="zh-CN" dirty="0"/>
              <a:t>Use the retrieved code as well as the corresponding summary as auxiliary information for training the model.</a:t>
            </a:r>
          </a:p>
          <a:p>
            <a:r>
              <a:rPr lang="en-US" altLang="zh-CN" dirty="0"/>
              <a:t>Construct an attention-based dynamic graph by learning global attention scores (i.e. edge weights) in the augmented static CPG.</a:t>
            </a:r>
          </a:p>
          <a:p>
            <a:r>
              <a:rPr lang="en-US" altLang="zh-CN" dirty="0"/>
              <a:t>Perform a hybrid message passing (HMP) on both static and dynamic graphs.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707C7-3927-4833-9B3C-3B7E4B8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Hybrid-GNN Framework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9A26F2-AB89-4807-B261-AFC375D6C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18" y="1690688"/>
            <a:ext cx="10887764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1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0240FD-55CB-44EF-949B-D6564A46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6" y="3256024"/>
            <a:ext cx="12288252" cy="36019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0E7D66-746B-439D-AEDA-A767EA7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Retrieval-Augmented Static Graph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C681E7-787A-45A5-A892-AF5BCDD4F8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This is the construction of the Code Property Graph.  Refer to (Yamaguchi et al., 2014) for more detail about CPG.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C681E7-787A-45A5-A892-AF5BCDD4F8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0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D780C-62BB-4A64-BE12-5255A08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Retrieval-Augmented Static Graph Initialization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8BE1CE-A985-4126-8B63-E83B219CD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0" dirty="0">
                    <a:latin typeface="Cambria Math" panose="02040503050406030204" pitchFamily="18" charset="0"/>
                  </a:rPr>
                  <a:t>The embedding matrix for tokens in the node sequence, node types and edge types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𝑠𝑒𝑞𝑡𝑜𝑘𝑒𝑛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𝑛𝑜𝑑𝑒𝑡𝑦𝑝𝑒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𝑒𝑑𝑔𝑒𝑡𝑦𝑝𝑒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𝐵𝐼𝐿𝑆𝑇𝑀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𝑠𝑒𝑞𝑡𝑜𝑘𝑒𝑛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𝑠𝑢𝑏𝑡𝑜𝑘𝑒𝑛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𝑒𝑛𝑐𝑜𝑑𝑒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𝑐𝑜𝑛𝑐𝑎𝑡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𝑛𝑜𝑑𝑒𝑡𝑦𝑝𝑒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𝑒𝑛𝑐𝑜𝑑𝑒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𝑒𝑑𝑔𝑒𝑡𝑦𝑝𝑒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 the following section,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to represent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𝑒𝑛𝑐𝑜𝑑𝑒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𝑒𝑛𝑐𝑜𝑑𝑒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respectively.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We denote the initial node matrix also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denotes the code.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8BE1CE-A985-4126-8B63-E83B219CD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77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CACCF-74C3-4789-85D1-8F84610F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Retrieval-Based Augmentation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18FA2-5802-4D04-AF45-7E61A98E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For each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 we retrieve the most similar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retrieval database, which is the training set in experiments,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𝑠𝑖𝑚</m:t>
                    </m:r>
                  </m:oMath>
                </a14:m>
                <a:r>
                  <a:rPr lang="en-US" altLang="zh-CN" dirty="0"/>
                  <a:t> is the text similarity.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</m:oMath>
                </a14:m>
                <a:r>
                  <a:rPr lang="en-US" altLang="zh-CN" b="0" dirty="0"/>
                  <a:t> is th</a:t>
                </a:r>
                <a:r>
                  <a:rPr lang="en-US" altLang="zh-CN" dirty="0"/>
                  <a:t>e text edit distance.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18FA2-5802-4D04-AF45-7E61A98E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5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C20DC-39D0-4639-A92A-F116F7F1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Retrieval-Based Augmentation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88F0AC-DF20-4F60-966E-F7979BFFE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Then we inject the semantics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 with an attentional mechanism.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𝑎𝑢𝑔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𝑅𝑒𝐿𝑈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𝑅𝑒𝐿𝑈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𝑾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𝑎𝑢𝑔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𝒄𝒐𝒎𝒑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 also encode the retrieved summary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𝐵𝑖𝐿𝑆𝑇𝑀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𝑠𝑒𝑞𝑡𝑜𝑘𝑒𝑛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𝑠𝑒𝑞𝑡𝑜𝑘𝑒𝑛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 concatenate it with the graph encoding results as the input of the decoder: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𝐺𝑁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88F0AC-DF20-4F60-966E-F7979BFFE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34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1124</Words>
  <Application>Microsoft Office PowerPoint</Application>
  <PresentationFormat>宽屏</PresentationFormat>
  <Paragraphs>123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Retrieval-Augmented Generation for Code Summarization via Hybrid GNN</vt:lpstr>
      <vt:lpstr>Introduction</vt:lpstr>
      <vt:lpstr>Introduction</vt:lpstr>
      <vt:lpstr>Our model</vt:lpstr>
      <vt:lpstr>Hybrid-GNN Framework</vt:lpstr>
      <vt:lpstr>Retrieval-Augmented Static Graph</vt:lpstr>
      <vt:lpstr>Retrieval-Augmented Static Graph Initialization</vt:lpstr>
      <vt:lpstr>Retrieval-Based Augmentation</vt:lpstr>
      <vt:lpstr>Retrieval-Based Augmentation</vt:lpstr>
      <vt:lpstr>Attention-based Dynamic Graph</vt:lpstr>
      <vt:lpstr>Hybrid GNN</vt:lpstr>
      <vt:lpstr>Decoder</vt:lpstr>
      <vt:lpstr>Baselines</vt:lpstr>
      <vt:lpstr>Dataset</vt:lpstr>
      <vt:lpstr>Comparison with the Baselines and Ablation Study</vt:lpstr>
      <vt:lpstr>Human Evaluation</vt:lpstr>
      <vt:lpstr>Case Study</vt:lpstr>
      <vt:lpstr>Results on Public Dataset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Retrieval-Augmented Generation for Code Summarization via Hybrid GNN</dc:title>
  <dc:creator>Yeongmin Lii</dc:creator>
  <cp:lastModifiedBy>Yeongmin Lii</cp:lastModifiedBy>
  <cp:revision>126</cp:revision>
  <dcterms:created xsi:type="dcterms:W3CDTF">2020-11-24T14:09:18Z</dcterms:created>
  <dcterms:modified xsi:type="dcterms:W3CDTF">2020-11-25T01:00:28Z</dcterms:modified>
</cp:coreProperties>
</file>