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844-3319-4EBC-A2E4-6EA18267F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FEA9-5818-4781-BE27-E2A758E8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27E2-9F3B-456A-8396-6F006CDF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DB8D-81AF-4F5E-B030-2F40774A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6F84-DC8F-4A6D-B0E8-B67B5EEF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1E05-7D8A-48DB-8165-A2B22774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7314F-E3AD-4F84-84DB-28DDBD5F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4B17-462D-4DA0-9865-5AB36A35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13A8-58E2-46AB-B950-78416F91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333B-D7F8-4109-A4B2-43A9EF3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342FA-6624-4225-8D25-81CDAA05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2532-784C-4FAA-9FCF-EB8C491E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D08F-56DE-4154-B421-7BECACAB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1C14-64B5-4803-9722-2B66B5D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14C7-E731-4A16-8989-C0CAA5D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1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0312-6DBB-4AB7-87A5-51BE528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AD41-5BDB-4797-A6F2-7C85275C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428E-7B3A-4EDC-9ACC-4E1EFB70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06C3-83A1-4F91-82B8-CCCE0F23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E66D-3C55-4CE8-9576-CC153FB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697-A041-441E-9D8C-C8F6DAEF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D11E-D39F-4940-9A4E-D348E815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0E96-5AB4-4277-88C3-0C540DEB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B407-A261-4742-8856-8FFF5593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86E9-C126-484F-A60B-DB94833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B827-E749-450F-85B6-5E3D22A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4F8E-EA0F-4642-A9EE-8852F3A2C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8239F-46B8-4F42-AE34-41D5C1F7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39E4A-40DD-4D38-953C-893E2BD4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9F79-5F87-42CE-8F1A-72F647D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2D51-0C4C-448F-8665-CF1CF66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CED4-CEB5-49D7-94F4-4F8E11F9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924F-FD80-4EFA-A70B-59F7954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11054-3F87-440D-AF03-8EB62821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FF2D9-8F04-44B6-9D96-CF6DB42E2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56D4-B49D-4B10-AD45-8073851EB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D588-9068-4551-B6F0-C22954E3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0F1C7-6AA4-4979-B4E3-DE3C4E92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6C1B9-A1C1-4321-9FF9-580C2F4E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5082-1634-4FB0-94C8-BF920CD2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2689-4AEC-4C31-B7EE-8D8C2E4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B405C-78AF-49A6-8A26-40B900B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3D245-6EEB-4933-B3DB-6B9EDC74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2E384-7AF6-46FF-9C5E-DAD0ADB7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9E17D-5EE1-499C-88A1-4FFA80C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B580-4C81-4963-88D6-4DB9ADFC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6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24C3-5AEC-4DF7-BFAF-4FE21381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5A-16E7-4A9B-B60F-D6134774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1768-E3CA-4BEC-B5EF-9FC9FC7B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34635-B7DC-4512-BA4B-2AE6DC36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BC84-6068-4DC6-9556-CF76B226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FE74-BA76-4593-A54E-56AA943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829D-1030-4763-8AA4-D1D2E095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A84DC-743D-4C37-9B35-AC940FF68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DB89B-C299-4D78-8456-E4F54F4C2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BAEE-B752-4EF7-96FB-76ECB1D2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4B61-0170-4ADA-BD54-C598CEB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45CE4-2CB3-4B1F-A894-9887A64E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4F2A0-AE09-442B-B122-D687BDA5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0F92-387F-432D-A6E0-658FD1C6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633E-36A5-4035-BC12-A3E829445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5BD3-3E13-4679-AF18-221954020D7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AB97-F33A-4223-BE6F-55F3C1EFF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3C11-9117-4245-806C-41D896A29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28FB-3EB6-4519-8040-138B836E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E97795-6461-4681-BD99-B97A0C87E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DD705-18F0-4CB5-92B1-9A188822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138"/>
            <a:ext cx="12192000" cy="42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2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26F-71D7-4497-A73F-A31094FA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Setup and Implementations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276E2-6C6D-4FCA-8DB8-4FF76EAB2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Language modeling: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Dataset: WikiText-103 (103M tokens).</a:t>
                </a:r>
              </a:p>
              <a:p>
                <a:pPr lvl="1"/>
                <a:r>
                  <a:rPr lang="en-US" altLang="zh-CN" dirty="0"/>
                  <a:t>Results are in perplexity.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Machine translation:</a:t>
                </a:r>
              </a:p>
              <a:p>
                <a:pPr lvl="1"/>
                <a:r>
                  <a:rPr lang="en-US" altLang="zh-CN" dirty="0"/>
                  <a:t>Reduction of the causal attention has less impact, which is consistent to previous work.</a:t>
                </a:r>
              </a:p>
              <a:p>
                <a:pPr lvl="1"/>
                <a:r>
                  <a:rPr lang="en-US" altLang="zh-CN" dirty="0"/>
                  <a:t>Dataset: WMT14 EN-DE (4.5M train pairs), WMT14 EN-FR (36M), WMT17 ZH-EN (20M).</a:t>
                </a:r>
              </a:p>
              <a:p>
                <a:pPr lvl="1"/>
                <a:r>
                  <a:rPr lang="en-US" altLang="zh-CN" dirty="0"/>
                  <a:t>Results are in BLEU.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276E2-6C6D-4FCA-8DB8-4FF76EAB2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2B3B-9924-4EB1-9905-6C3C0B7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Language Modeling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AA319-8BAE-42B5-A1CD-79723908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9534" cy="4267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97FF9-90B4-4E1F-8E3E-6A74B87EC5D8}"/>
              </a:ext>
            </a:extLst>
          </p:cNvPr>
          <p:cNvSpPr txBox="1"/>
          <p:nvPr/>
        </p:nvSpPr>
        <p:spPr>
          <a:xfrm>
            <a:off x="6551779" y="3429000"/>
            <a:ext cx="5463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T2R 75%:</a:t>
            </a:r>
          </a:p>
          <a:p>
            <a:r>
              <a:rPr lang="en-US" altLang="zh-CN" sz="2800" dirty="0"/>
              <a:t>every fourth layer from the top is kept as the original transformer layer, a middle ground between efficiency and accuracy.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5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5E9-0F64-4CF0-A95E-99F0E545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Machine Translation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76624-F075-4E8F-90FD-F5225853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397"/>
            <a:ext cx="10515600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2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97A8-ADAF-4E31-AA8D-3F09D3ED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Results – Machine Translation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D7006-17AC-4114-BF6F-A40068B1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26" y="1825625"/>
            <a:ext cx="5345669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5B2CD-713C-422E-B6F4-F77D118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06" y="1629238"/>
            <a:ext cx="560148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CA4266-DDCA-4AA6-9576-CE36A5B51C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Ablation study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pretraining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CA4266-DDCA-4AA6-9576-CE36A5B51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7B8CA-770F-4557-8679-25DC503BE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798" y="1970004"/>
            <a:ext cx="5450160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221C6-D666-4AB7-B326-37F295FD86CE}"/>
                  </a:ext>
                </a:extLst>
              </p:cNvPr>
              <p:cNvSpPr txBox="1"/>
              <p:nvPr/>
            </p:nvSpPr>
            <p:spPr>
              <a:xfrm>
                <a:off x="6464969" y="3545508"/>
                <a:ext cx="48888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becomes smaller, pretraining becomes particularly important to achieve low perplexity.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221C6-D666-4AB7-B326-37F295FD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69" y="3545508"/>
                <a:ext cx="4888831" cy="1200329"/>
              </a:xfrm>
              <a:prstGeom prst="rect">
                <a:avLst/>
              </a:prstGeom>
              <a:blipFill>
                <a:blip r:embed="rId4"/>
                <a:stretch>
                  <a:fillRect l="-1995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2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3C44-B1FB-497B-B8EF-F0914B44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 – Attention Distribution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7123-8C5B-45D2-A57A-5A9DCB72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2" y="1825625"/>
            <a:ext cx="471236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T2R MLP Frozen: a T2R model finetuned with the MLP parameters frozen.</a:t>
            </a:r>
          </a:p>
          <a:p>
            <a:r>
              <a:rPr lang="en-US" altLang="zh-CN" dirty="0"/>
              <a:t>This figure shows average Euclidean distance of T2R models from transformer attention weights.</a:t>
            </a:r>
          </a:p>
          <a:p>
            <a:r>
              <a:rPr lang="en-US" altLang="zh-CN" dirty="0" err="1"/>
              <a:t>Funetuning</a:t>
            </a:r>
            <a:r>
              <a:rPr lang="en-US" altLang="zh-CN" dirty="0"/>
              <a:t> induces much more similar attention distributions.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C57D7-1C7D-44F5-B331-55612954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847"/>
            <a:ext cx="553479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4E2B-C1F1-4058-8CCC-02819EE0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A809-0BA6-4B22-B88F-36B1CC1D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T2R: a method that converts a pretrained transformer to a recurrent neural network that reduces time and memory cost during inference time.</a:t>
            </a:r>
          </a:p>
          <a:p>
            <a:r>
              <a:rPr lang="en-US" altLang="zh-CN" dirty="0"/>
              <a:t>It produces an improved tradeoff between efficiency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14965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4DE7-FA57-4A78-AFF0-3FDC57E9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wrong with transformer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491DF-7E6E-4179-93AF-38CA89C14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/>
                  <a:t>Output words are incrementally predicted conditioned on the prefix, so generation cannot be parallelized over time steps and requires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/>
                  <a:t> time and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/>
                  <a:t> space.</a:t>
                </a:r>
              </a:p>
              <a:p>
                <a:endParaRPr lang="en-US" altLang="zh-CN" sz="3600" dirty="0"/>
              </a:p>
              <a:p>
                <a:r>
                  <a:rPr lang="en-US" altLang="zh-CN" sz="3600" dirty="0"/>
                  <a:t>This bottleneck for long sequence generation limits usage of large-scale pretrained generation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F491DF-7E6E-4179-93AF-38CA89C14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8D00-DA04-4AED-B091-8C08109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recent works did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EA5E3-865E-4C7E-BD62-284CBD11B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Reducing the overhead of autoregressive transformers.</a:t>
                </a:r>
              </a:p>
              <a:p>
                <a:r>
                  <a:rPr lang="en-US" altLang="zh-CN" sz="3200" dirty="0"/>
                  <a:t>Some are recurrent alternatives that approximate the </a:t>
                </a:r>
                <a:r>
                  <a:rPr lang="en-US" altLang="zh-CN" sz="3200" dirty="0" err="1"/>
                  <a:t>softmax</a:t>
                </a:r>
                <a:r>
                  <a:rPr lang="en-US" altLang="zh-CN" sz="3200" dirty="0"/>
                  <a:t> attention.</a:t>
                </a:r>
              </a:p>
              <a:p>
                <a:pPr lvl="1"/>
                <a:r>
                  <a:rPr lang="en-US" altLang="zh-CN" sz="2800" dirty="0"/>
                  <a:t>They use a recurrent state with a fixed size to represent the context, so they use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time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memory.</a:t>
                </a:r>
              </a:p>
              <a:p>
                <a:pPr lvl="1"/>
                <a:r>
                  <a:rPr lang="en-US" altLang="zh-CN" sz="2800" dirty="0"/>
                  <a:t>When state size is smaller than the sequence length, they are faster and use less memory.</a:t>
                </a:r>
              </a:p>
              <a:p>
                <a:pPr lvl="1"/>
                <a:r>
                  <a:rPr lang="en-US" altLang="zh-CN" sz="2800" dirty="0"/>
                  <a:t>But the quality is worse, which is a tradeoff between efficiency and accuracy.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EA5E3-865E-4C7E-BD62-284CBD11B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BA02-B56E-437C-BD48-2DD59BE5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this work does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D4B6-F41A-4C84-A7A7-A0DE58BD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We improves the tradeoff by a </a:t>
            </a:r>
            <a:r>
              <a:rPr lang="en-US" altLang="zh-CN" sz="3200" b="1" dirty="0"/>
              <a:t>conversion</a:t>
            </a:r>
            <a:r>
              <a:rPr lang="en-US" altLang="zh-CN" sz="3200" dirty="0"/>
              <a:t> approach:</a:t>
            </a:r>
            <a:br>
              <a:rPr lang="en-US" altLang="zh-CN" sz="3200" dirty="0"/>
            </a:br>
            <a:r>
              <a:rPr lang="en-US" altLang="zh-CN" sz="3200" dirty="0"/>
              <a:t>convert a pretrained transformer into an RNN instead of training from scratch.</a:t>
            </a:r>
          </a:p>
          <a:p>
            <a:endParaRPr lang="en-US" altLang="zh-CN" sz="3200" dirty="0"/>
          </a:p>
          <a:p>
            <a:r>
              <a:rPr lang="en-US" altLang="zh-CN" sz="3200" dirty="0"/>
              <a:t>Experiments on LM and NMT show that the conversion can be done while retaining high accuracy.</a:t>
            </a:r>
          </a:p>
          <a:p>
            <a:pPr lvl="1"/>
            <a:r>
              <a:rPr lang="en-US" altLang="zh-CN" sz="2800" dirty="0"/>
              <a:t>It requires much less GPU time than training randomly-initialized models from scratch.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556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DC33-B188-4024-BD0F-93F6C3E9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altLang="zh-CN" dirty="0"/>
              <a:t>Performance of transformer when predicting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71270-34AB-4EDC-895B-48D5860CE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6458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Source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target length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attention heads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dimensions,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71270-34AB-4EDC-895B-48D5860CE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64584"/>
                <a:ext cx="10515600" cy="4351338"/>
              </a:xfrm>
              <a:blipFill>
                <a:blip r:embed="rId2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4960C77-0E99-4F9E-B43B-14B8FC26A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956639"/>
                  </p:ext>
                </p:extLst>
              </p:nvPr>
            </p:nvGraphicFramePr>
            <p:xfrm>
              <a:off x="403940" y="2948771"/>
              <a:ext cx="11384118" cy="3601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73664">
                      <a:extLst>
                        <a:ext uri="{9D8B030D-6E8A-4147-A177-3AD203B41FA5}">
                          <a16:colId xmlns:a16="http://schemas.microsoft.com/office/drawing/2014/main" val="2297251681"/>
                        </a:ext>
                      </a:extLst>
                    </a:gridCol>
                    <a:gridCol w="3514408">
                      <a:extLst>
                        <a:ext uri="{9D8B030D-6E8A-4147-A177-3AD203B41FA5}">
                          <a16:colId xmlns:a16="http://schemas.microsoft.com/office/drawing/2014/main" val="2499417708"/>
                        </a:ext>
                      </a:extLst>
                    </a:gridCol>
                    <a:gridCol w="3196046">
                      <a:extLst>
                        <a:ext uri="{9D8B030D-6E8A-4147-A177-3AD203B41FA5}">
                          <a16:colId xmlns:a16="http://schemas.microsoft.com/office/drawing/2014/main" val="4015926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Part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Time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Space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221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𝑡𝑔𝑡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𝑑h𝑟𝑁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074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𝑀h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777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𝑀h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409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𝑠𝑖𝑚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𝑠𝑖𝑚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𝑀𝑑𝑡𝑁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𝑀𝑁h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𝑀𝑟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8763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4960C77-0E99-4F9E-B43B-14B8FC26A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956639"/>
                  </p:ext>
                </p:extLst>
              </p:nvPr>
            </p:nvGraphicFramePr>
            <p:xfrm>
              <a:off x="403940" y="2948771"/>
              <a:ext cx="11384118" cy="3601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73664">
                      <a:extLst>
                        <a:ext uri="{9D8B030D-6E8A-4147-A177-3AD203B41FA5}">
                          <a16:colId xmlns:a16="http://schemas.microsoft.com/office/drawing/2014/main" val="2297251681"/>
                        </a:ext>
                      </a:extLst>
                    </a:gridCol>
                    <a:gridCol w="3514408">
                      <a:extLst>
                        <a:ext uri="{9D8B030D-6E8A-4147-A177-3AD203B41FA5}">
                          <a16:colId xmlns:a16="http://schemas.microsoft.com/office/drawing/2014/main" val="2499417708"/>
                        </a:ext>
                      </a:extLst>
                    </a:gridCol>
                    <a:gridCol w="3196046">
                      <a:extLst>
                        <a:ext uri="{9D8B030D-6E8A-4147-A177-3AD203B41FA5}">
                          <a16:colId xmlns:a16="http://schemas.microsoft.com/office/drawing/2014/main" val="40159263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Part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Time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Space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221799"/>
                      </a:ext>
                    </a:extLst>
                  </a:tr>
                  <a:tr h="6079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0" t="-96000" r="-144068" b="-4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3102" t="-96000" r="-91508" b="-4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79" t="-96000" r="-763" b="-40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074402"/>
                      </a:ext>
                    </a:extLst>
                  </a:tr>
                  <a:tr h="5678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0" t="-210753" r="-144068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3102" t="-210753" r="-91508" b="-339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79" t="-210753" r="-763" b="-339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777056"/>
                      </a:ext>
                    </a:extLst>
                  </a:tr>
                  <a:tr h="5678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0" t="-307447" r="-144068" b="-2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3102" t="-307447" r="-91508" b="-2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79" t="-307447" r="-763" b="-2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409802"/>
                      </a:ext>
                    </a:extLst>
                  </a:tr>
                  <a:tr h="13395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0" t="-174091" r="-144068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3102" t="-174091" r="-91508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6679" t="-174091" r="-763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876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80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76A-E367-4243-BE22-BA0C510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convert a transformer into an RNN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B8D15-F783-4B40-96F1-A4EB6B032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During training: Replace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by a single-layer MLP: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b="0" dirty="0">
                    <a:ea typeface="Cambria Math" panose="02040503050406030204" pitchFamily="18" charset="0"/>
                  </a:rPr>
                  <a:t>During inference: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𝑡𝑔𝑡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acc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𝑡𝑔𝑡</m:t>
                              </m:r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𝑠𝑟𝑐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EB8D15-F783-4B40-96F1-A4EB6B032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5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6BA4-90F3-4FEE-A7D6-A96EFE4C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this work when predicting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FCE6-920B-4FE5-B7C0-FF02CAA7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C6F6E2A-0F78-45AA-AB01-162CC8CB05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034316"/>
                  </p:ext>
                </p:extLst>
              </p:nvPr>
            </p:nvGraphicFramePr>
            <p:xfrm>
              <a:off x="403941" y="1825625"/>
              <a:ext cx="11384118" cy="4769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73664">
                      <a:extLst>
                        <a:ext uri="{9D8B030D-6E8A-4147-A177-3AD203B41FA5}">
                          <a16:colId xmlns:a16="http://schemas.microsoft.com/office/drawing/2014/main" val="2297251681"/>
                        </a:ext>
                      </a:extLst>
                    </a:gridCol>
                    <a:gridCol w="3514408">
                      <a:extLst>
                        <a:ext uri="{9D8B030D-6E8A-4147-A177-3AD203B41FA5}">
                          <a16:colId xmlns:a16="http://schemas.microsoft.com/office/drawing/2014/main" val="2499417708"/>
                        </a:ext>
                      </a:extLst>
                    </a:gridCol>
                    <a:gridCol w="3196046">
                      <a:extLst>
                        <a:ext uri="{9D8B030D-6E8A-4147-A177-3AD203B41FA5}">
                          <a16:colId xmlns:a16="http://schemas.microsoft.com/office/drawing/2014/main" val="4015926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Part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Time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Space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221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𝑟𝑒𝑙𝑢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Sup>
                                      <m:sSubSupPr>
                                        <m:ctrlP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𝑡𝑔𝑡</m:t>
                                        </m:r>
                                      </m:sup>
                                    </m:sSub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𝑁h𝑘𝑟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𝑘𝑟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074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𝑟𝑒𝑙𝑢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Sup>
                                      <m:sSubSupPr>
                                        <m:ctrlP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𝑠𝑟𝑐</m:t>
                                        </m:r>
                                      </m:sup>
                                    </m:sSub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h𝑘𝑟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𝑘𝑟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2777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</m:sup>
                                </m:sSub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7409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𝑀h𝑘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876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𝑜𝑢𝑡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US" altLang="zh-CN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US" altLang="zh-CN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𝜙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kumimoji="0" lang="en-US" altLang="zh-CN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⋅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kumimoji="0" lang="en-US" altLang="zh-CN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𝜙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    <a:ln>
                                                          <a:noFill/>
                                                        </a:ln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effectLst/>
                                                        <a:uLnTx/>
                                                        <a:uFillTx/>
                                                        <a:latin typeface="Cambria Math" panose="02040503050406030204" pitchFamily="18" charset="0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kumimoji="0" lang="en-US" altLang="zh-CN" sz="2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⋅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𝑁h𝑘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altLang="zh-C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737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C6F6E2A-0F78-45AA-AB01-162CC8CB05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034316"/>
                  </p:ext>
                </p:extLst>
              </p:nvPr>
            </p:nvGraphicFramePr>
            <p:xfrm>
              <a:off x="403941" y="1825625"/>
              <a:ext cx="11384118" cy="4769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73664">
                      <a:extLst>
                        <a:ext uri="{9D8B030D-6E8A-4147-A177-3AD203B41FA5}">
                          <a16:colId xmlns:a16="http://schemas.microsoft.com/office/drawing/2014/main" val="2297251681"/>
                        </a:ext>
                      </a:extLst>
                    </a:gridCol>
                    <a:gridCol w="3514408">
                      <a:extLst>
                        <a:ext uri="{9D8B030D-6E8A-4147-A177-3AD203B41FA5}">
                          <a16:colId xmlns:a16="http://schemas.microsoft.com/office/drawing/2014/main" val="2499417708"/>
                        </a:ext>
                      </a:extLst>
                    </a:gridCol>
                    <a:gridCol w="3196046">
                      <a:extLst>
                        <a:ext uri="{9D8B030D-6E8A-4147-A177-3AD203B41FA5}">
                          <a16:colId xmlns:a16="http://schemas.microsoft.com/office/drawing/2014/main" val="40159263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Part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Time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Space complexity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221799"/>
                      </a:ext>
                    </a:extLst>
                  </a:tr>
                  <a:tr h="6079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96000" r="-14406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3102" t="-96000" r="-9150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6679" t="-96000" r="-76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074402"/>
                      </a:ext>
                    </a:extLst>
                  </a:tr>
                  <a:tr h="6018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197980" r="-144068" b="-5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3102" t="-197980" r="-91508" b="-5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6679" t="-197980" r="-763" b="-5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2777056"/>
                      </a:ext>
                    </a:extLst>
                  </a:tr>
                  <a:tr h="5678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317204" r="-144068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3102" t="-317204" r="-91508" b="-4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6679" t="-317204" r="-763" b="-4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409802"/>
                      </a:ext>
                    </a:extLst>
                  </a:tr>
                  <a:tr h="13395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176364" r="-144068" b="-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3102" t="-176364" r="-91508" b="-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6679" t="-176364" r="-763" b="-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876364"/>
                      </a:ext>
                    </a:extLst>
                  </a:tr>
                  <a:tr h="11336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0" t="-326882" r="-144068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33102" t="-326882" r="-91508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altLang="zh-CN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737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83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4BA1-BC56-4C92-B222-581E788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 comparison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409B9-05B2-49DD-943A-850B0439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81" y="1690688"/>
            <a:ext cx="11776638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80590B-0F25-4306-8D9B-2BC1FA9D5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Other choices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80590B-0F25-4306-8D9B-2BC1FA9D5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BB360-4A41-4A0C-9C54-4DC5B1A1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Katharopoulos et al.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image generation.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𝑒𝑙𝑢</m:t>
                    </m:r>
                  </m:oMath>
                </a14:m>
                <a:r>
                  <a:rPr lang="en-US" altLang="zh-CN" dirty="0"/>
                  <a:t> means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Used as baseline.</a:t>
                </a:r>
              </a:p>
              <a:p>
                <a:r>
                  <a:rPr lang="en-US" altLang="zh-CN" dirty="0"/>
                  <a:t>RFA and Performer used random features.</a:t>
                </a:r>
              </a:p>
              <a:p>
                <a:pPr lvl="1"/>
                <a:r>
                  <a:rPr lang="en-US" altLang="zh-CN" dirty="0"/>
                  <a:t>They need to scale query and key vectors by their norms before random approximation, so they cannot use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trick.</a:t>
                </a:r>
              </a:p>
              <a:p>
                <a:pPr lvl="1"/>
                <a:r>
                  <a:rPr lang="en-US" altLang="zh-CN" dirty="0"/>
                  <a:t>RFA used as baseline, and they failed to train performer.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BB360-4A41-4A0C-9C54-4DC5B1A1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25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Theme</vt:lpstr>
      <vt:lpstr>PowerPoint Presentation</vt:lpstr>
      <vt:lpstr>What’s wrong with transformer</vt:lpstr>
      <vt:lpstr>What recent works did</vt:lpstr>
      <vt:lpstr>What this work does</vt:lpstr>
      <vt:lpstr>Performance of transformer when predicting</vt:lpstr>
      <vt:lpstr>How to convert a transformer into an RNN</vt:lpstr>
      <vt:lpstr>Performance of this work when predicting</vt:lpstr>
      <vt:lpstr>Time complexity comparison</vt:lpstr>
      <vt:lpstr>Other choices of ϕ</vt:lpstr>
      <vt:lpstr>Experiments – Setup and Implementations</vt:lpstr>
      <vt:lpstr>Results – Language Modeling</vt:lpstr>
      <vt:lpstr>Results – Machine Translation</vt:lpstr>
      <vt:lpstr>Results – Machine Translation</vt:lpstr>
      <vt:lpstr>Ablation study – k and pretraining</vt:lpstr>
      <vt:lpstr>Ablation study – Attention Distribution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62</cp:revision>
  <dcterms:created xsi:type="dcterms:W3CDTF">2021-04-27T20:55:59Z</dcterms:created>
  <dcterms:modified xsi:type="dcterms:W3CDTF">2021-04-27T23:43:43Z</dcterms:modified>
</cp:coreProperties>
</file>