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L→R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2.0108000000000001</c:v>
                </c:pt>
                <c:pt idx="1">
                  <c:v>3.1613000000000002</c:v>
                </c:pt>
                <c:pt idx="2">
                  <c:v>4.2202000000000002</c:v>
                </c:pt>
                <c:pt idx="3">
                  <c:v>5.0819000000000001</c:v>
                </c:pt>
                <c:pt idx="4">
                  <c:v>6.1444999999999999</c:v>
                </c:pt>
                <c:pt idx="5">
                  <c:v>6.8541999999999996</c:v>
                </c:pt>
                <c:pt idx="6">
                  <c:v>7.3937999999999997</c:v>
                </c:pt>
                <c:pt idx="7">
                  <c:v>7.8506</c:v>
                </c:pt>
                <c:pt idx="8">
                  <c:v>8.3278999999999996</c:v>
                </c:pt>
                <c:pt idx="9">
                  <c:v>8.9198000000000004</c:v>
                </c:pt>
                <c:pt idx="10">
                  <c:v>9.4225999999999992</c:v>
                </c:pt>
                <c:pt idx="11">
                  <c:v>9.4957999999999991</c:v>
                </c:pt>
                <c:pt idx="12">
                  <c:v>9.9027999999999992</c:v>
                </c:pt>
                <c:pt idx="13">
                  <c:v>10.236000000000001</c:v>
                </c:pt>
                <c:pt idx="14">
                  <c:v>9.9789999999999992</c:v>
                </c:pt>
                <c:pt idx="15">
                  <c:v>10.3246</c:v>
                </c:pt>
                <c:pt idx="16">
                  <c:v>11.6241</c:v>
                </c:pt>
                <c:pt idx="17">
                  <c:v>12.2195</c:v>
                </c:pt>
                <c:pt idx="18">
                  <c:v>12.2258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43-47D2-B99E-7F2D5FE8E8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L→R+∅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2.0108000000000001</c:v>
                </c:pt>
                <c:pt idx="1">
                  <c:v>3.0994999999999999</c:v>
                </c:pt>
                <c:pt idx="2">
                  <c:v>3.9561999999999999</c:v>
                </c:pt>
                <c:pt idx="3">
                  <c:v>4.6356000000000002</c:v>
                </c:pt>
                <c:pt idx="4">
                  <c:v>5.1146000000000003</c:v>
                </c:pt>
                <c:pt idx="5">
                  <c:v>5.6948999999999996</c:v>
                </c:pt>
                <c:pt idx="6">
                  <c:v>5.8067000000000002</c:v>
                </c:pt>
                <c:pt idx="7">
                  <c:v>6.2157999999999998</c:v>
                </c:pt>
                <c:pt idx="8">
                  <c:v>6.4481000000000002</c:v>
                </c:pt>
                <c:pt idx="9">
                  <c:v>7.2778999999999998</c:v>
                </c:pt>
                <c:pt idx="10">
                  <c:v>7.3962000000000003</c:v>
                </c:pt>
                <c:pt idx="11">
                  <c:v>6.8814000000000002</c:v>
                </c:pt>
                <c:pt idx="12">
                  <c:v>7.2916999999999996</c:v>
                </c:pt>
                <c:pt idx="13">
                  <c:v>7.2111999999999998</c:v>
                </c:pt>
                <c:pt idx="14">
                  <c:v>7</c:v>
                </c:pt>
                <c:pt idx="15">
                  <c:v>7.0526</c:v>
                </c:pt>
                <c:pt idx="16">
                  <c:v>8.7020999999999997</c:v>
                </c:pt>
                <c:pt idx="17">
                  <c:v>9.1585000000000001</c:v>
                </c:pt>
                <c:pt idx="18">
                  <c:v>9.5645000000000007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43-47D2-B99E-7F2D5FE8E8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Grammformer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2.0215000000000001</c:v>
                </c:pt>
                <c:pt idx="1">
                  <c:v>3.5348999999999999</c:v>
                </c:pt>
                <c:pt idx="2">
                  <c:v>4.5075000000000003</c:v>
                </c:pt>
                <c:pt idx="3">
                  <c:v>5.548</c:v>
                </c:pt>
                <c:pt idx="4">
                  <c:v>6.4097</c:v>
                </c:pt>
                <c:pt idx="5">
                  <c:v>7.2373000000000003</c:v>
                </c:pt>
                <c:pt idx="6">
                  <c:v>7.6969000000000003</c:v>
                </c:pt>
                <c:pt idx="7">
                  <c:v>8.8817000000000004</c:v>
                </c:pt>
                <c:pt idx="8">
                  <c:v>8.7978000000000005</c:v>
                </c:pt>
                <c:pt idx="9">
                  <c:v>9.5129000000000001</c:v>
                </c:pt>
                <c:pt idx="10">
                  <c:v>10.4415</c:v>
                </c:pt>
                <c:pt idx="11">
                  <c:v>10.4237</c:v>
                </c:pt>
                <c:pt idx="12">
                  <c:v>10.9815</c:v>
                </c:pt>
                <c:pt idx="13">
                  <c:v>11.9255</c:v>
                </c:pt>
                <c:pt idx="14">
                  <c:v>11.622400000000001</c:v>
                </c:pt>
                <c:pt idx="15">
                  <c:v>13.2719</c:v>
                </c:pt>
                <c:pt idx="16">
                  <c:v>12.751799999999999</c:v>
                </c:pt>
                <c:pt idx="17">
                  <c:v>13.8293</c:v>
                </c:pt>
                <c:pt idx="18">
                  <c:v>13.4839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43-47D2-B99E-7F2D5FE8E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10352"/>
        <c:axId val="21730624"/>
      </c:lineChart>
      <c:catAx>
        <c:axId val="339610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Ground-truth</a:t>
                </a:r>
                <a:r>
                  <a:rPr lang="en-US" altLang="zh-CN" baseline="0" dirty="0"/>
                  <a:t> Length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730624"/>
        <c:crosses val="autoZero"/>
        <c:auto val="1"/>
        <c:lblAlgn val="ctr"/>
        <c:lblOffset val="100"/>
        <c:noMultiLvlLbl val="0"/>
      </c:catAx>
      <c:valAx>
        <c:axId val="21730624"/>
        <c:scaling>
          <c:orientation val="minMax"/>
          <c:max val="1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Sketch Length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961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6.521111491498352E-2"/>
          <c:y val="3.2105067452815661E-2"/>
          <c:w val="0.12440241165506485"/>
          <c:h val="0.16063059224541967"/>
        </c:manualLayout>
      </c:layout>
      <c:overlay val="1"/>
      <c:spPr>
        <a:solidFill>
          <a:schemeClr val="bg1"/>
        </a:solidFill>
        <a:ln>
          <a:solidFill>
            <a:schemeClr val="tx1">
              <a:lumMod val="15000"/>
              <a:lumOff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L→R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2.1331000000000002</c:v>
                </c:pt>
                <c:pt idx="1">
                  <c:v>3.7772999999999999</c:v>
                </c:pt>
                <c:pt idx="2">
                  <c:v>4.1300999999999997</c:v>
                </c:pt>
                <c:pt idx="3">
                  <c:v>5.1673999999999998</c:v>
                </c:pt>
                <c:pt idx="4">
                  <c:v>5.5663</c:v>
                </c:pt>
                <c:pt idx="5">
                  <c:v>5.7348999999999997</c:v>
                </c:pt>
                <c:pt idx="6">
                  <c:v>6.2291999999999996</c:v>
                </c:pt>
                <c:pt idx="7">
                  <c:v>6.0770999999999997</c:v>
                </c:pt>
                <c:pt idx="8">
                  <c:v>6.7179000000000002</c:v>
                </c:pt>
                <c:pt idx="9">
                  <c:v>6.6692</c:v>
                </c:pt>
                <c:pt idx="10">
                  <c:v>6.7233000000000001</c:v>
                </c:pt>
                <c:pt idx="11">
                  <c:v>7.1394000000000002</c:v>
                </c:pt>
                <c:pt idx="12">
                  <c:v>7.3356000000000003</c:v>
                </c:pt>
                <c:pt idx="13">
                  <c:v>7.4583000000000004</c:v>
                </c:pt>
                <c:pt idx="14">
                  <c:v>7.9894999999999996</c:v>
                </c:pt>
                <c:pt idx="15">
                  <c:v>7.2388000000000003</c:v>
                </c:pt>
                <c:pt idx="16">
                  <c:v>7.4031000000000002</c:v>
                </c:pt>
                <c:pt idx="17">
                  <c:v>6.8144</c:v>
                </c:pt>
                <c:pt idx="18">
                  <c:v>7.9139999999999997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43-47D2-B99E-7F2D5FE8E8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L→R+∅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2.0588000000000002</c:v>
                </c:pt>
                <c:pt idx="1">
                  <c:v>2.6938</c:v>
                </c:pt>
                <c:pt idx="2">
                  <c:v>2.9373</c:v>
                </c:pt>
                <c:pt idx="3">
                  <c:v>3.6206999999999998</c:v>
                </c:pt>
                <c:pt idx="4">
                  <c:v>3.8538999999999999</c:v>
                </c:pt>
                <c:pt idx="5">
                  <c:v>3.7136</c:v>
                </c:pt>
                <c:pt idx="6">
                  <c:v>4.0110000000000001</c:v>
                </c:pt>
                <c:pt idx="7">
                  <c:v>3.8285</c:v>
                </c:pt>
                <c:pt idx="8">
                  <c:v>4.2489999999999997</c:v>
                </c:pt>
                <c:pt idx="9">
                  <c:v>4.0248999999999997</c:v>
                </c:pt>
                <c:pt idx="10">
                  <c:v>4.6256000000000004</c:v>
                </c:pt>
                <c:pt idx="11">
                  <c:v>4.2439</c:v>
                </c:pt>
                <c:pt idx="12">
                  <c:v>4.1163999999999996</c:v>
                </c:pt>
                <c:pt idx="13">
                  <c:v>4.2592999999999996</c:v>
                </c:pt>
                <c:pt idx="14">
                  <c:v>4.5</c:v>
                </c:pt>
                <c:pt idx="15">
                  <c:v>4.0148999999999999</c:v>
                </c:pt>
                <c:pt idx="16">
                  <c:v>4.1239999999999997</c:v>
                </c:pt>
                <c:pt idx="17">
                  <c:v>4.0928000000000004</c:v>
                </c:pt>
                <c:pt idx="18">
                  <c:v>4.6452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43-47D2-B99E-7F2D5FE8E8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Grammformer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2.7988</c:v>
                </c:pt>
                <c:pt idx="1">
                  <c:v>5.3578999999999999</c:v>
                </c:pt>
                <c:pt idx="2">
                  <c:v>4.3228999999999997</c:v>
                </c:pt>
                <c:pt idx="3">
                  <c:v>5.7369000000000003</c:v>
                </c:pt>
                <c:pt idx="4">
                  <c:v>6.4488000000000003</c:v>
                </c:pt>
                <c:pt idx="5">
                  <c:v>6.1047000000000002</c:v>
                </c:pt>
                <c:pt idx="6">
                  <c:v>6.9120999999999997</c:v>
                </c:pt>
                <c:pt idx="7">
                  <c:v>6.9884000000000004</c:v>
                </c:pt>
                <c:pt idx="8">
                  <c:v>8.2236999999999991</c:v>
                </c:pt>
                <c:pt idx="9">
                  <c:v>7.5796000000000001</c:v>
                </c:pt>
                <c:pt idx="10">
                  <c:v>8.3488000000000007</c:v>
                </c:pt>
                <c:pt idx="11">
                  <c:v>8.8397000000000006</c:v>
                </c:pt>
                <c:pt idx="12">
                  <c:v>8.8459000000000003</c:v>
                </c:pt>
                <c:pt idx="13">
                  <c:v>9.1342999999999996</c:v>
                </c:pt>
                <c:pt idx="14">
                  <c:v>9.8788999999999998</c:v>
                </c:pt>
                <c:pt idx="15">
                  <c:v>10.6343</c:v>
                </c:pt>
                <c:pt idx="16">
                  <c:v>10.2248</c:v>
                </c:pt>
                <c:pt idx="17">
                  <c:v>9.1442999999999994</c:v>
                </c:pt>
                <c:pt idx="18">
                  <c:v>12.064500000000001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43-47D2-B99E-7F2D5FE8E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10352"/>
        <c:axId val="21730624"/>
      </c:lineChart>
      <c:catAx>
        <c:axId val="339610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Ground-truth</a:t>
                </a:r>
                <a:r>
                  <a:rPr lang="en-US" altLang="zh-CN" baseline="0" dirty="0"/>
                  <a:t> Length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730624"/>
        <c:crosses val="autoZero"/>
        <c:auto val="1"/>
        <c:lblAlgn val="ctr"/>
        <c:lblOffset val="100"/>
        <c:noMultiLvlLbl val="0"/>
      </c:catAx>
      <c:valAx>
        <c:axId val="21730624"/>
        <c:scaling>
          <c:orientation val="minMax"/>
          <c:max val="1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Sketch Length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961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6.521111491498352E-2"/>
          <c:y val="3.2105067452815661E-2"/>
          <c:w val="0.12440241165506485"/>
          <c:h val="0.16063059224541967"/>
        </c:manualLayout>
      </c:layout>
      <c:overlay val="1"/>
      <c:spPr>
        <a:solidFill>
          <a:schemeClr val="bg1"/>
        </a:solidFill>
        <a:ln>
          <a:solidFill>
            <a:schemeClr val="tx1">
              <a:lumMod val="15000"/>
              <a:lumOff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L→R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0.98919999999999997</c:v>
                </c:pt>
                <c:pt idx="1">
                  <c:v>0.86160000000000003</c:v>
                </c:pt>
                <c:pt idx="2">
                  <c:v>0.73870000000000002</c:v>
                </c:pt>
                <c:pt idx="3">
                  <c:v>0.51690000000000003</c:v>
                </c:pt>
                <c:pt idx="4">
                  <c:v>0.47449999999999998</c:v>
                </c:pt>
                <c:pt idx="5">
                  <c:v>0.44750000000000001</c:v>
                </c:pt>
                <c:pt idx="6">
                  <c:v>0.3604</c:v>
                </c:pt>
                <c:pt idx="7">
                  <c:v>0.30909999999999999</c:v>
                </c:pt>
                <c:pt idx="8">
                  <c:v>0.2923</c:v>
                </c:pt>
                <c:pt idx="9">
                  <c:v>0.2722</c:v>
                </c:pt>
                <c:pt idx="10">
                  <c:v>0.18490000000000001</c:v>
                </c:pt>
                <c:pt idx="11">
                  <c:v>0.19070000000000001</c:v>
                </c:pt>
                <c:pt idx="12">
                  <c:v>0.17130000000000001</c:v>
                </c:pt>
                <c:pt idx="13">
                  <c:v>0.1118</c:v>
                </c:pt>
                <c:pt idx="14">
                  <c:v>0.1119</c:v>
                </c:pt>
                <c:pt idx="15">
                  <c:v>9.6500000000000002E-2</c:v>
                </c:pt>
                <c:pt idx="16">
                  <c:v>0.1915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43-47D2-B99E-7F2D5FE8E8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L→R+∅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0.98919999999999997</c:v>
                </c:pt>
                <c:pt idx="1">
                  <c:v>0.8669</c:v>
                </c:pt>
                <c:pt idx="2">
                  <c:v>0.74560000000000004</c:v>
                </c:pt>
                <c:pt idx="3">
                  <c:v>0.5847</c:v>
                </c:pt>
                <c:pt idx="4">
                  <c:v>0.61639999999999995</c:v>
                </c:pt>
                <c:pt idx="5">
                  <c:v>0.56100000000000005</c:v>
                </c:pt>
                <c:pt idx="6">
                  <c:v>0.55610000000000004</c:v>
                </c:pt>
                <c:pt idx="7">
                  <c:v>0.47720000000000001</c:v>
                </c:pt>
                <c:pt idx="8">
                  <c:v>0.46989999999999998</c:v>
                </c:pt>
                <c:pt idx="9">
                  <c:v>0.4556</c:v>
                </c:pt>
                <c:pt idx="10">
                  <c:v>0.40749999999999997</c:v>
                </c:pt>
                <c:pt idx="11">
                  <c:v>0.4788</c:v>
                </c:pt>
                <c:pt idx="12">
                  <c:v>0.43519999999999998</c:v>
                </c:pt>
                <c:pt idx="13">
                  <c:v>0.4224</c:v>
                </c:pt>
                <c:pt idx="14">
                  <c:v>0.35659999999999997</c:v>
                </c:pt>
                <c:pt idx="15">
                  <c:v>0.34210000000000002</c:v>
                </c:pt>
                <c:pt idx="16">
                  <c:v>0.52480000000000004</c:v>
                </c:pt>
                <c:pt idx="17">
                  <c:v>0.35370000000000001</c:v>
                </c:pt>
                <c:pt idx="18">
                  <c:v>0.3226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43-47D2-B99E-7F2D5FE8E8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Grammformer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0.97850000000000004</c:v>
                </c:pt>
                <c:pt idx="1">
                  <c:v>0.78759999999999997</c:v>
                </c:pt>
                <c:pt idx="2">
                  <c:v>0.74419999999999997</c:v>
                </c:pt>
                <c:pt idx="3">
                  <c:v>0.56499999999999995</c:v>
                </c:pt>
                <c:pt idx="4">
                  <c:v>0.50560000000000005</c:v>
                </c:pt>
                <c:pt idx="5">
                  <c:v>0.49320000000000003</c:v>
                </c:pt>
                <c:pt idx="6">
                  <c:v>0.44869999999999999</c:v>
                </c:pt>
                <c:pt idx="7">
                  <c:v>0.3921</c:v>
                </c:pt>
                <c:pt idx="8">
                  <c:v>0.40439999999999998</c:v>
                </c:pt>
                <c:pt idx="9">
                  <c:v>0.34100000000000003</c:v>
                </c:pt>
                <c:pt idx="10">
                  <c:v>0.33579999999999999</c:v>
                </c:pt>
                <c:pt idx="11">
                  <c:v>0.34749999999999998</c:v>
                </c:pt>
                <c:pt idx="12">
                  <c:v>0.26390000000000002</c:v>
                </c:pt>
                <c:pt idx="13">
                  <c:v>0.28570000000000001</c:v>
                </c:pt>
                <c:pt idx="14">
                  <c:v>0.25169999999999998</c:v>
                </c:pt>
                <c:pt idx="15">
                  <c:v>0.28070000000000001</c:v>
                </c:pt>
                <c:pt idx="16">
                  <c:v>0.36170000000000002</c:v>
                </c:pt>
                <c:pt idx="17">
                  <c:v>0.28050000000000003</c:v>
                </c:pt>
                <c:pt idx="18">
                  <c:v>0.2742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43-47D2-B99E-7F2D5FE8E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10352"/>
        <c:axId val="21730624"/>
      </c:lineChart>
      <c:catAx>
        <c:axId val="339610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Ground-truth</a:t>
                </a:r>
                <a:r>
                  <a:rPr lang="en-US" altLang="zh-CN" baseline="0" dirty="0"/>
                  <a:t> Length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730624"/>
        <c:crosses val="autoZero"/>
        <c:auto val="1"/>
        <c:lblAlgn val="ctr"/>
        <c:lblOffset val="100"/>
        <c:noMultiLvlLbl val="0"/>
      </c:catAx>
      <c:valAx>
        <c:axId val="2173062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Sketch Length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961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1"/>
      <c:spPr>
        <a:solidFill>
          <a:schemeClr val="bg1"/>
        </a:solidFill>
        <a:ln>
          <a:solidFill>
            <a:schemeClr val="tx1">
              <a:lumMod val="15000"/>
              <a:lumOff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L→R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0.75229999999999997</c:v>
                </c:pt>
                <c:pt idx="1">
                  <c:v>0.2445</c:v>
                </c:pt>
                <c:pt idx="2">
                  <c:v>0.19120000000000001</c:v>
                </c:pt>
                <c:pt idx="3">
                  <c:v>0.29160000000000003</c:v>
                </c:pt>
                <c:pt idx="4">
                  <c:v>0.22289999999999999</c:v>
                </c:pt>
                <c:pt idx="5">
                  <c:v>0.1424</c:v>
                </c:pt>
                <c:pt idx="6">
                  <c:v>0.17269999999999999</c:v>
                </c:pt>
                <c:pt idx="7">
                  <c:v>9.2499999999999999E-2</c:v>
                </c:pt>
                <c:pt idx="8">
                  <c:v>0.1148</c:v>
                </c:pt>
                <c:pt idx="9">
                  <c:v>7.7100000000000002E-2</c:v>
                </c:pt>
                <c:pt idx="10">
                  <c:v>6.7400000000000002E-2</c:v>
                </c:pt>
                <c:pt idx="11">
                  <c:v>6.9699999999999998E-2</c:v>
                </c:pt>
                <c:pt idx="12">
                  <c:v>0</c:v>
                </c:pt>
                <c:pt idx="13">
                  <c:v>5.5599999999999997E-2</c:v>
                </c:pt>
                <c:pt idx="14">
                  <c:v>5.2600000000000001E-2</c:v>
                </c:pt>
                <c:pt idx="15">
                  <c:v>4.48E-2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43-47D2-B99E-7F2D5FE8E8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L→R+∅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0.79879999999999995</c:v>
                </c:pt>
                <c:pt idx="1">
                  <c:v>0.3221</c:v>
                </c:pt>
                <c:pt idx="2">
                  <c:v>0.3589</c:v>
                </c:pt>
                <c:pt idx="3">
                  <c:v>0.51480000000000004</c:v>
                </c:pt>
                <c:pt idx="4">
                  <c:v>0.40510000000000002</c:v>
                </c:pt>
                <c:pt idx="5">
                  <c:v>0.37640000000000001</c:v>
                </c:pt>
                <c:pt idx="6">
                  <c:v>0.38300000000000001</c:v>
                </c:pt>
                <c:pt idx="7">
                  <c:v>0.39500000000000002</c:v>
                </c:pt>
                <c:pt idx="8">
                  <c:v>0.38129999999999997</c:v>
                </c:pt>
                <c:pt idx="9">
                  <c:v>0.32590000000000002</c:v>
                </c:pt>
                <c:pt idx="10">
                  <c:v>0.43020000000000003</c:v>
                </c:pt>
                <c:pt idx="11">
                  <c:v>0.4007</c:v>
                </c:pt>
                <c:pt idx="12">
                  <c:v>0.3322</c:v>
                </c:pt>
                <c:pt idx="13">
                  <c:v>0.45829999999999999</c:v>
                </c:pt>
                <c:pt idx="14">
                  <c:v>0.4</c:v>
                </c:pt>
                <c:pt idx="15">
                  <c:v>0.34329999999999999</c:v>
                </c:pt>
                <c:pt idx="16">
                  <c:v>0.37980000000000003</c:v>
                </c:pt>
                <c:pt idx="17">
                  <c:v>0.38140000000000002</c:v>
                </c:pt>
                <c:pt idx="18">
                  <c:v>0.43009999999999998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43-47D2-B99E-7F2D5FE8E8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Grammformer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0.66249999999999998</c:v>
                </c:pt>
                <c:pt idx="1">
                  <c:v>0.3221</c:v>
                </c:pt>
                <c:pt idx="2">
                  <c:v>0.36049999999999999</c:v>
                </c:pt>
                <c:pt idx="3">
                  <c:v>0.33829999999999999</c:v>
                </c:pt>
                <c:pt idx="4">
                  <c:v>0.31929999999999997</c:v>
                </c:pt>
                <c:pt idx="5">
                  <c:v>0.26019999999999999</c:v>
                </c:pt>
                <c:pt idx="6">
                  <c:v>0.22919999999999999</c:v>
                </c:pt>
                <c:pt idx="7">
                  <c:v>0.2389</c:v>
                </c:pt>
                <c:pt idx="8">
                  <c:v>0.17119999999999999</c:v>
                </c:pt>
                <c:pt idx="9">
                  <c:v>0.23380000000000001</c:v>
                </c:pt>
                <c:pt idx="10">
                  <c:v>0.28139999999999998</c:v>
                </c:pt>
                <c:pt idx="11">
                  <c:v>0.2369</c:v>
                </c:pt>
                <c:pt idx="12">
                  <c:v>0.20549999999999999</c:v>
                </c:pt>
                <c:pt idx="13">
                  <c:v>0.20369999999999999</c:v>
                </c:pt>
                <c:pt idx="14">
                  <c:v>0.1895</c:v>
                </c:pt>
                <c:pt idx="15">
                  <c:v>0.14929999999999999</c:v>
                </c:pt>
                <c:pt idx="16">
                  <c:v>0.14729999999999999</c:v>
                </c:pt>
                <c:pt idx="17">
                  <c:v>0.14430000000000001</c:v>
                </c:pt>
                <c:pt idx="18">
                  <c:v>0.21510000000000001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43-47D2-B99E-7F2D5FE8E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610352"/>
        <c:axId val="21730624"/>
      </c:lineChart>
      <c:catAx>
        <c:axId val="339610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Ground-truth</a:t>
                </a:r>
                <a:r>
                  <a:rPr lang="en-US" altLang="zh-CN" baseline="0" dirty="0"/>
                  <a:t> Length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730624"/>
        <c:crosses val="autoZero"/>
        <c:auto val="1"/>
        <c:lblAlgn val="ctr"/>
        <c:lblOffset val="100"/>
        <c:noMultiLvlLbl val="0"/>
      </c:catAx>
      <c:valAx>
        <c:axId val="2173062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Sketch Length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961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overlay val="1"/>
      <c:spPr>
        <a:solidFill>
          <a:schemeClr val="bg1"/>
        </a:solidFill>
        <a:ln>
          <a:solidFill>
            <a:schemeClr val="tx1">
              <a:lumMod val="15000"/>
              <a:lumOff val="8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6C47C-4CDF-4390-94AE-7177F349319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7FBF-2B31-4BBE-836D-469A1E8A5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78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75778-878B-4C7D-9732-07433AC8F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89416F-9E37-4705-A9E5-EC93D086F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DAB44-FD1E-4FEB-8317-8D990F35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E6230-BC4E-428A-97E8-F440AF603C4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8A7832-A806-4A6E-B05A-F3840FD0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61A59-17C8-41F1-950F-E987B2C0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FFFEBB-F64C-4216-B1C7-4A8B683E9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1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09F44-A387-4976-BC57-11988254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14F30F-B854-403D-B9FD-112D181DD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A4B47-A51E-45A2-A9BD-87CF53F0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E6230-BC4E-428A-97E8-F440AF603C4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2BAC7-7782-44B0-B9B5-1BC1CBF1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29FF6-559E-4F06-924E-0C7576A7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FFFEBB-F64C-4216-B1C7-4A8B683E9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8936D7-633B-4BC2-B9AD-F3C05051391A}"/>
              </a:ext>
            </a:extLst>
          </p:cNvPr>
          <p:cNvSpPr txBox="1"/>
          <p:nvPr userDrawn="1"/>
        </p:nvSpPr>
        <p:spPr>
          <a:xfrm>
            <a:off x="838200" y="36512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Learning to Generate Code Sketches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35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B8D2D7-E41C-4C0F-8D71-39C329AC9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1F074-9606-41B0-B54A-4B8DA4132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B3E76-90B6-49B7-9823-F87AE72E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E6230-BC4E-428A-97E8-F440AF603C4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1725F-EDB7-4DB3-B250-B329FFB8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6FB6D-03F2-4F9E-86DB-67CD7890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FFFEBB-F64C-4216-B1C7-4A8B683E9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2A3BA-E2C3-491D-A371-4B074B29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4689C1-5CC4-41B5-86CD-29A7ADD5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F9E63-B766-4B70-9976-84F0E9B3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09FA31-DDBF-4E9F-A688-23C7E58E3776}"/>
              </a:ext>
            </a:extLst>
          </p:cNvPr>
          <p:cNvSpPr txBox="1"/>
          <p:nvPr userDrawn="1"/>
        </p:nvSpPr>
        <p:spPr>
          <a:xfrm>
            <a:off x="838200" y="36512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Learning to Generate Code Sketches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6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5A915-63B5-4B8D-91B6-0E9C5F14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BD567-930E-4EF3-9C6B-F9F60B14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09D4B-E834-48CF-BB86-939967A0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E6230-BC4E-428A-97E8-F440AF603C4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A3F00-E7AE-4865-B987-0CC3E7D6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1FCB4-4B9A-477E-82DD-B78C4C21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FFFEBB-F64C-4216-B1C7-4A8B683E9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26154-8A9D-43D4-8C3E-DC8AAE26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DF869-8645-470B-8C19-61230DD88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C48676-4265-4CBC-B4B5-5994D5865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CEA64E-6217-4A58-91F9-E3771F94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E6230-BC4E-428A-97E8-F440AF603C4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0A328-3280-4DBB-A343-718F10B4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63461E-FC04-4C9C-A97B-7D7BBDF9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FFFEBB-F64C-4216-B1C7-4A8B683E9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33D059-F4EE-4EC6-9985-38244695A09F}"/>
              </a:ext>
            </a:extLst>
          </p:cNvPr>
          <p:cNvSpPr txBox="1"/>
          <p:nvPr userDrawn="1"/>
        </p:nvSpPr>
        <p:spPr>
          <a:xfrm>
            <a:off x="838200" y="36512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Learning to Generate Code Sketches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68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1FFDF-83C1-4F06-B411-193F2B40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597048-028D-47E7-875C-FB3F4798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33F07-B4D8-49C7-91CE-BA2D4066C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9279BC-EE34-460E-B896-1FF864A03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6AFEC1-C449-4935-BB9D-E137CC23C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38A83D-6FA8-4D8B-89CE-7A420A4F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E6230-BC4E-428A-97E8-F440AF603C4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FEA105-7050-494C-8DCF-A33F0B72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53CA53-0A51-475F-828E-4479C498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FFFEBB-F64C-4216-B1C7-4A8B683E9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937E98-C18A-4C39-AEFC-64FAEAD27C64}"/>
              </a:ext>
            </a:extLst>
          </p:cNvPr>
          <p:cNvSpPr txBox="1"/>
          <p:nvPr userDrawn="1"/>
        </p:nvSpPr>
        <p:spPr>
          <a:xfrm>
            <a:off x="838200" y="36512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Learning to Generate Code Sketches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0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8B5C1-BAF6-4F27-97F6-EE2E5461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62937F-AD02-4C1A-B215-1FDDB676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E6230-BC4E-428A-97E8-F440AF603C4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4BC73F-0677-497A-A372-28A621A8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E6BDD7-2904-454D-8FAC-34BAF9A8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FFFEBB-F64C-4216-B1C7-4A8B683E9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A32D86-F89A-4420-8ED9-AA65BC977315}"/>
              </a:ext>
            </a:extLst>
          </p:cNvPr>
          <p:cNvSpPr txBox="1"/>
          <p:nvPr userDrawn="1"/>
        </p:nvSpPr>
        <p:spPr>
          <a:xfrm>
            <a:off x="838200" y="36512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Learning to Generate Code Sketches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48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455A78-1D0C-45B9-91A1-1F26B15B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E6230-BC4E-428A-97E8-F440AF603C4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55D367-5C0D-4ACB-B124-4CAD9CB0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186623-F559-4A75-A79D-E4C45BEB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FFFEBB-F64C-4216-B1C7-4A8B683E9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17344-37FC-407D-9C79-505487D6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ED118-85B4-4874-955F-BBE4FCDA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4EE832-8026-4A59-9C54-97B527FD1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A5204-DC50-4AC1-BB80-65684C1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E6230-BC4E-428A-97E8-F440AF603C4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D9824-17A1-40CC-BB82-AF5115DC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43AF7-95EE-4088-B98A-CB0E4663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FFFEBB-F64C-4216-B1C7-4A8B683E9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39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9AB6A-A02B-4877-9953-34B3DC37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81E7EE-38A6-4F0F-BC8C-80CCDBE53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A49AB2-E47C-4FFF-8E89-E0FA5B271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38477-24FF-4283-8F1C-DA9175E1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E6230-BC4E-428A-97E8-F440AF603C47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61419B-4375-40C0-8927-77826F8D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5F236-9FD6-4626-8A7E-895CBC97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FFFEBB-F64C-4216-B1C7-4A8B683E9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76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709329-3335-4CB1-921C-047D2BA1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F2241-AD72-4389-A6F8-A75949CBB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89984-743C-499B-BE09-C3F32478B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256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742E6-0F01-4308-A0DA-190B9BEBD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Learning to Generate</a:t>
            </a:r>
            <a:br>
              <a:rPr lang="en-US" altLang="zh-CN" dirty="0"/>
            </a:br>
            <a:r>
              <a:rPr lang="en-US" altLang="zh-CN" dirty="0"/>
              <a:t>Code Sketches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135037-CD92-4213-8406-666D08FB1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2">
            <a:normAutofit/>
          </a:bodyPr>
          <a:lstStyle/>
          <a:p>
            <a:r>
              <a:rPr lang="zh-CN" altLang="en-US" dirty="0"/>
              <a:t>郭达雅</a:t>
            </a:r>
            <a:endParaRPr lang="en-US" altLang="zh-CN" dirty="0"/>
          </a:p>
          <a:p>
            <a:r>
              <a:rPr lang="zh-CN" altLang="en-US" dirty="0"/>
              <a:t>印鉴</a:t>
            </a:r>
            <a:endParaRPr lang="en-US" altLang="zh-CN" dirty="0"/>
          </a:p>
          <a:p>
            <a:r>
              <a:rPr lang="en-US" altLang="zh-CN" dirty="0"/>
              <a:t>Marc </a:t>
            </a:r>
            <a:r>
              <a:rPr lang="en-US" altLang="zh-CN" dirty="0" err="1"/>
              <a:t>Brockschmidt</a:t>
            </a:r>
            <a:endParaRPr lang="en-US" altLang="zh-CN" dirty="0"/>
          </a:p>
          <a:p>
            <a:r>
              <a:rPr lang="en-US" altLang="zh-CN" dirty="0"/>
              <a:t>Alexey </a:t>
            </a:r>
            <a:r>
              <a:rPr lang="en-US" altLang="zh-CN" dirty="0" err="1"/>
              <a:t>Svyatkovskiy</a:t>
            </a:r>
            <a:endParaRPr lang="en-US" altLang="zh-CN" dirty="0"/>
          </a:p>
          <a:p>
            <a:r>
              <a:rPr lang="zh-CN" altLang="en-US" dirty="0"/>
              <a:t>段楠</a:t>
            </a:r>
            <a:endParaRPr lang="en-US" altLang="zh-CN" dirty="0"/>
          </a:p>
          <a:p>
            <a:r>
              <a:rPr lang="en-US" altLang="zh-CN" dirty="0" err="1"/>
              <a:t>Miltiadis</a:t>
            </a:r>
            <a:r>
              <a:rPr lang="en-US" altLang="zh-CN" dirty="0"/>
              <a:t> </a:t>
            </a:r>
            <a:r>
              <a:rPr lang="en-US" altLang="zh-CN" dirty="0" err="1"/>
              <a:t>Allamanis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45E3F-CEA1-474F-ADF7-8994458E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altLang="zh-CN" dirty="0" err="1"/>
              <a:t>arXiv</a:t>
            </a:r>
            <a:r>
              <a:rPr lang="fr-FR" altLang="zh-CN" dirty="0"/>
              <a:t>: 2106.10158.  Under </a:t>
            </a:r>
            <a:r>
              <a:rPr lang="en-US" altLang="zh-CN" dirty="0"/>
              <a:t>review</a:t>
            </a:r>
            <a:r>
              <a:rPr lang="fr-FR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01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19F88-BE77-40E4-98C1-ED9944CD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Considerations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6098D7-8FEC-44B3-BCE0-924C4BDC2C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800"/>
                  </a:spcBef>
                </a:pPr>
                <a:r>
                  <a:rPr lang="en-US" altLang="zh-CN" dirty="0"/>
                  <a:t>Flatten some non-terminals to reduce the steps needed.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altLang="zh-CN" dirty="0"/>
                  <a:t>Most always have the same children, representing a single CFG rule.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CN" dirty="0"/>
                  <a:t>Replace sampling with a two-step beam search at test time.</a:t>
                </a:r>
              </a:p>
              <a:p>
                <a:pPr marL="914400" lvl="1" indent="-457200"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US" altLang="zh-CN" dirty="0"/>
                  <a:t>Sample top-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positions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 for each beam.</a:t>
                </a:r>
              </a:p>
              <a:p>
                <a:pPr marL="914400" lvl="1" indent="-457200"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US" altLang="zh-CN" dirty="0"/>
                  <a:t>Sample top-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expansions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each position.</a:t>
                </a:r>
              </a:p>
              <a:p>
                <a:pPr marL="914400" lvl="1" indent="-457200"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US" altLang="zh-CN" dirty="0"/>
                  <a:t>Take output with top-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highest likelihood.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CN" dirty="0"/>
                  <a:t>Future: select multiple tokens at once to reduce encoding cost.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6098D7-8FEC-44B3-BCE0-924C4BDC2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47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4BA1B-6AF7-4E9C-931B-F2FA712F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Details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18A56B-8D36-4B7D-A2E4-4E5F0FEB4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6-layer 12-head 768-dim Transformers.</a:t>
                </a:r>
              </a:p>
              <a:p>
                <a:r>
                  <a:rPr lang="en-US" altLang="zh-CN" dirty="0"/>
                  <a:t>25000 vocabulary size with BPE.</a:t>
                </a:r>
              </a:p>
              <a:p>
                <a:r>
                  <a:rPr lang="en-US" altLang="zh-CN" dirty="0"/>
                  <a:t>Input length and output length: 512 and 64.</a:t>
                </a:r>
              </a:p>
              <a:p>
                <a:r>
                  <a:rPr lang="en-US" altLang="zh-CN" dirty="0"/>
                  <a:t>Adam optimizer with 4096 batch size and 2e-5 learning rate.</a:t>
                </a:r>
              </a:p>
              <a:p>
                <a:r>
                  <a:rPr lang="en-US" altLang="zh-CN" dirty="0"/>
                  <a:t>64 P100 with 16G memory for 10 days.</a:t>
                </a:r>
              </a:p>
              <a:p>
                <a:r>
                  <a:rPr lang="en-US" altLang="zh-CN" dirty="0"/>
                  <a:t>One random 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CN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SimpleStatement</a:t>
                </a:r>
                <a:r>
                  <a:rPr lang="en-US" altLang="zh-CN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</a:rPr>
                  <a:t>&gt;</a:t>
                </a:r>
                <a:r>
                  <a:rPr lang="en-US" altLang="zh-CN" dirty="0"/>
                  <a:t> per file to evaluate at test time.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RegexAcc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acc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dirty="0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Rouge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EraseHoles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>
                                          <a:latin typeface="Cambria Math" panose="02040503050406030204" pitchFamily="18" charset="0"/>
                                        </a:rPr>
                                        <m:t>𝐬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dirty="0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18A56B-8D36-4B7D-A2E4-4E5F0FEB4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0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DC35A-D152-46C2-8282-82854024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5FA685-FD0D-47B7-9DD2-093D899B2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: a standard token-level language model.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This model cannot generate </a:t>
                </a:r>
                <a:r>
                  <a:rPr lang="en-US" altLang="zh-CN" dirty="0">
                    <a:latin typeface="+mn-ea"/>
                  </a:rPr>
                  <a:t>■s.</a:t>
                </a:r>
                <a:endParaRPr lang="en-US" altLang="zh-CN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+∅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but can stop generation to create a </a:t>
                </a:r>
                <a:r>
                  <a:rPr lang="en-US" altLang="zh-CN" dirty="0">
                    <a:latin typeface="+mn-ea"/>
                  </a:rPr>
                  <a:t>■.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The </a:t>
                </a:r>
                <a:r>
                  <a:rPr lang="en-US" altLang="zh-CN" dirty="0">
                    <a:latin typeface="+mn-ea"/>
                  </a:rPr>
                  <a:t>■s this model creates are always at last.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latin typeface="+mn-ea"/>
                  </a:rPr>
                  <a:t>Learns to maximize reward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Essentially a token-level language model with a learnable stop ability.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dirty="0"/>
                  <a:t>Same architectures to </a:t>
                </a:r>
                <a:r>
                  <a:rPr lang="en-US" altLang="zh-CN" cap="small" dirty="0"/>
                  <a:t>Grammformer</a:t>
                </a:r>
                <a:r>
                  <a:rPr lang="en-US" altLang="zh-CN" dirty="0"/>
                  <a:t>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 additionally does not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25FA685-FD0D-47B7-9DD2-093D899B2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93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B75B2-7224-47D4-93BC-4FFF9D0B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&amp; Ablation Study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48B96CAB-BBBE-42FC-937C-AE3E6A11286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02564868"/>
                  </p:ext>
                </p:extLst>
              </p:nvPr>
            </p:nvGraphicFramePr>
            <p:xfrm>
              <a:off x="838201" y="1825625"/>
              <a:ext cx="10515599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82905">
                      <a:extLst>
                        <a:ext uri="{9D8B030D-6E8A-4147-A177-3AD203B41FA5}">
                          <a16:colId xmlns:a16="http://schemas.microsoft.com/office/drawing/2014/main" val="2157215841"/>
                        </a:ext>
                      </a:extLst>
                    </a:gridCol>
                    <a:gridCol w="846459">
                      <a:extLst>
                        <a:ext uri="{9D8B030D-6E8A-4147-A177-3AD203B41FA5}">
                          <a16:colId xmlns:a16="http://schemas.microsoft.com/office/drawing/2014/main" val="610100597"/>
                        </a:ext>
                      </a:extLst>
                    </a:gridCol>
                    <a:gridCol w="846459">
                      <a:extLst>
                        <a:ext uri="{9D8B030D-6E8A-4147-A177-3AD203B41FA5}">
                          <a16:colId xmlns:a16="http://schemas.microsoft.com/office/drawing/2014/main" val="1209340155"/>
                        </a:ext>
                      </a:extLst>
                    </a:gridCol>
                    <a:gridCol w="866716">
                      <a:extLst>
                        <a:ext uri="{9D8B030D-6E8A-4147-A177-3AD203B41FA5}">
                          <a16:colId xmlns:a16="http://schemas.microsoft.com/office/drawing/2014/main" val="518660232"/>
                        </a:ext>
                      </a:extLst>
                    </a:gridCol>
                    <a:gridCol w="1036569">
                      <a:extLst>
                        <a:ext uri="{9D8B030D-6E8A-4147-A177-3AD203B41FA5}">
                          <a16:colId xmlns:a16="http://schemas.microsoft.com/office/drawing/2014/main" val="1166229926"/>
                        </a:ext>
                      </a:extLst>
                    </a:gridCol>
                    <a:gridCol w="240288">
                      <a:extLst>
                        <a:ext uri="{9D8B030D-6E8A-4147-A177-3AD203B41FA5}">
                          <a16:colId xmlns:a16="http://schemas.microsoft.com/office/drawing/2014/main" val="2654358967"/>
                        </a:ext>
                      </a:extLst>
                    </a:gridCol>
                    <a:gridCol w="846459">
                      <a:extLst>
                        <a:ext uri="{9D8B030D-6E8A-4147-A177-3AD203B41FA5}">
                          <a16:colId xmlns:a16="http://schemas.microsoft.com/office/drawing/2014/main" val="1872008147"/>
                        </a:ext>
                      </a:extLst>
                    </a:gridCol>
                    <a:gridCol w="846459">
                      <a:extLst>
                        <a:ext uri="{9D8B030D-6E8A-4147-A177-3AD203B41FA5}">
                          <a16:colId xmlns:a16="http://schemas.microsoft.com/office/drawing/2014/main" val="4272945207"/>
                        </a:ext>
                      </a:extLst>
                    </a:gridCol>
                    <a:gridCol w="866716">
                      <a:extLst>
                        <a:ext uri="{9D8B030D-6E8A-4147-A177-3AD203B41FA5}">
                          <a16:colId xmlns:a16="http://schemas.microsoft.com/office/drawing/2014/main" val="3380596178"/>
                        </a:ext>
                      </a:extLst>
                    </a:gridCol>
                    <a:gridCol w="1036569">
                      <a:extLst>
                        <a:ext uri="{9D8B030D-6E8A-4147-A177-3AD203B41FA5}">
                          <a16:colId xmlns:a16="http://schemas.microsoft.com/office/drawing/2014/main" val="9891234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C#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Python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803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RegexAcc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Rouge</a:t>
                          </a:r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Average</a:t>
                          </a:r>
                        </a:p>
                        <a:p>
                          <a:pPr algn="ctr"/>
                          <a:r>
                            <a:rPr lang="en-US" altLang="zh-CN" dirty="0"/>
                            <a:t>Length</a:t>
                          </a:r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RegexAcc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Rouge</a:t>
                          </a:r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Average</a:t>
                          </a:r>
                        </a:p>
                        <a:p>
                          <a:pPr algn="ctr"/>
                          <a:r>
                            <a:rPr lang="en-US" altLang="zh-CN" dirty="0"/>
                            <a:t>Length</a:t>
                          </a:r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6024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Top-1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Top-5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Top-1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Top-5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zh-CN" dirty="0"/>
                            <a:t>.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0.42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0.47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77.0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7.1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0.17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0.20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53.2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5.8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78327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+∅</m:t>
                              </m:r>
                            </m:oMath>
                          </a14:m>
                          <a:r>
                            <a:rPr lang="en-US" altLang="zh-CN" dirty="0"/>
                            <a:t>.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0.45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0.54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69.1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5.3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0.20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0.29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39.3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3.0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28894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cap="small" baseline="0" dirty="0"/>
                            <a:t>Grammformer</a:t>
                          </a:r>
                          <a:endParaRPr lang="zh-CN" altLang="en-US" cap="small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0.47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0.59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77.4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7.5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0.21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0.30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51.6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6.1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1354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cap="none" baseline="0" dirty="0"/>
                            <a:t>Pretraining only.</a:t>
                          </a:r>
                          <a:endParaRPr lang="zh-CN" altLang="en-US" cap="none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0" dirty="0"/>
                            <a:t>0.45</a:t>
                          </a:r>
                          <a:endParaRPr lang="zh-CN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0" dirty="0"/>
                            <a:t>0.57</a:t>
                          </a:r>
                          <a:endParaRPr lang="zh-CN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0" dirty="0"/>
                            <a:t>77.0</a:t>
                          </a:r>
                          <a:endParaRPr lang="zh-CN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0" dirty="0"/>
                            <a:t>7.2</a:t>
                          </a:r>
                          <a:endParaRPr lang="zh-CN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0" dirty="0"/>
                            <a:t>0.20</a:t>
                          </a:r>
                          <a:endParaRPr lang="zh-CN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0" dirty="0"/>
                            <a:t>0.29</a:t>
                          </a:r>
                          <a:endParaRPr lang="zh-CN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50.2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0" dirty="0"/>
                            <a:t>5.7</a:t>
                          </a:r>
                          <a:endParaRPr lang="zh-CN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53998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𝒰</m:t>
                              </m:r>
                            </m:oMath>
                          </a14:m>
                          <a:r>
                            <a:rPr lang="en-US" altLang="zh-CN" dirty="0"/>
                            <a:t>; no</a:t>
                          </a:r>
                          <a:r>
                            <a:rPr lang="en-US" altLang="zh-CN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altLang="zh-CN" dirty="0"/>
                            <a:t>.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0.42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0.54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78.3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8.1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23188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𝒰</m:t>
                              </m:r>
                            </m:oMath>
                          </a14:m>
                          <a:r>
                            <a:rPr lang="en-US" altLang="zh-CN" dirty="0"/>
                            <a:t>; stop</a:t>
                          </a:r>
                          <a:r>
                            <a:rPr lang="en-US" altLang="zh-CN" baseline="0" dirty="0"/>
                            <a:t> when</a:t>
                          </a:r>
                          <a:r>
                            <a:rPr lang="en-US" altLang="zh-CN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altLang="zh-CN" dirty="0"/>
                            <a:t>.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0.45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0.57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71.6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5.8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646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Rouge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i="0" dirty="0"/>
                            <a:t>.</a:t>
                          </a:r>
                          <a:endParaRPr lang="zh-CN" altLang="en-US" i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0.42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0.54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78.2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8.1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42650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RegexAcc</m:t>
                              </m:r>
                            </m:oMath>
                          </a14:m>
                          <a:r>
                            <a:rPr lang="en-US" altLang="zh-CN" i="0" dirty="0"/>
                            <a:t>.</a:t>
                          </a:r>
                          <a:endParaRPr lang="zh-CN" altLang="en-US" i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0.51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0.62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70.8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5.8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03897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48B96CAB-BBBE-42FC-937C-AE3E6A11286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02564868"/>
                  </p:ext>
                </p:extLst>
              </p:nvPr>
            </p:nvGraphicFramePr>
            <p:xfrm>
              <a:off x="838201" y="1825625"/>
              <a:ext cx="10515599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82905">
                      <a:extLst>
                        <a:ext uri="{9D8B030D-6E8A-4147-A177-3AD203B41FA5}">
                          <a16:colId xmlns:a16="http://schemas.microsoft.com/office/drawing/2014/main" val="2157215841"/>
                        </a:ext>
                      </a:extLst>
                    </a:gridCol>
                    <a:gridCol w="846459">
                      <a:extLst>
                        <a:ext uri="{9D8B030D-6E8A-4147-A177-3AD203B41FA5}">
                          <a16:colId xmlns:a16="http://schemas.microsoft.com/office/drawing/2014/main" val="610100597"/>
                        </a:ext>
                      </a:extLst>
                    </a:gridCol>
                    <a:gridCol w="846459">
                      <a:extLst>
                        <a:ext uri="{9D8B030D-6E8A-4147-A177-3AD203B41FA5}">
                          <a16:colId xmlns:a16="http://schemas.microsoft.com/office/drawing/2014/main" val="1209340155"/>
                        </a:ext>
                      </a:extLst>
                    </a:gridCol>
                    <a:gridCol w="866716">
                      <a:extLst>
                        <a:ext uri="{9D8B030D-6E8A-4147-A177-3AD203B41FA5}">
                          <a16:colId xmlns:a16="http://schemas.microsoft.com/office/drawing/2014/main" val="518660232"/>
                        </a:ext>
                      </a:extLst>
                    </a:gridCol>
                    <a:gridCol w="1036569">
                      <a:extLst>
                        <a:ext uri="{9D8B030D-6E8A-4147-A177-3AD203B41FA5}">
                          <a16:colId xmlns:a16="http://schemas.microsoft.com/office/drawing/2014/main" val="1166229926"/>
                        </a:ext>
                      </a:extLst>
                    </a:gridCol>
                    <a:gridCol w="240288">
                      <a:extLst>
                        <a:ext uri="{9D8B030D-6E8A-4147-A177-3AD203B41FA5}">
                          <a16:colId xmlns:a16="http://schemas.microsoft.com/office/drawing/2014/main" val="2654358967"/>
                        </a:ext>
                      </a:extLst>
                    </a:gridCol>
                    <a:gridCol w="846459">
                      <a:extLst>
                        <a:ext uri="{9D8B030D-6E8A-4147-A177-3AD203B41FA5}">
                          <a16:colId xmlns:a16="http://schemas.microsoft.com/office/drawing/2014/main" val="1872008147"/>
                        </a:ext>
                      </a:extLst>
                    </a:gridCol>
                    <a:gridCol w="846459">
                      <a:extLst>
                        <a:ext uri="{9D8B030D-6E8A-4147-A177-3AD203B41FA5}">
                          <a16:colId xmlns:a16="http://schemas.microsoft.com/office/drawing/2014/main" val="4272945207"/>
                        </a:ext>
                      </a:extLst>
                    </a:gridCol>
                    <a:gridCol w="866716">
                      <a:extLst>
                        <a:ext uri="{9D8B030D-6E8A-4147-A177-3AD203B41FA5}">
                          <a16:colId xmlns:a16="http://schemas.microsoft.com/office/drawing/2014/main" val="3380596178"/>
                        </a:ext>
                      </a:extLst>
                    </a:gridCol>
                    <a:gridCol w="1036569">
                      <a:extLst>
                        <a:ext uri="{9D8B030D-6E8A-4147-A177-3AD203B41FA5}">
                          <a16:colId xmlns:a16="http://schemas.microsoft.com/office/drawing/2014/main" val="9891234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C#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Python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803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RegexAcc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Rouge</a:t>
                          </a:r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Average</a:t>
                          </a:r>
                        </a:p>
                        <a:p>
                          <a:pPr algn="ctr"/>
                          <a:r>
                            <a:rPr lang="en-US" altLang="zh-CN" dirty="0"/>
                            <a:t>Length</a:t>
                          </a:r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RegexAcc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Rouge</a:t>
                          </a:r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Average</a:t>
                          </a:r>
                        </a:p>
                        <a:p>
                          <a:pPr algn="ctr"/>
                          <a:r>
                            <a:rPr lang="en-US" altLang="zh-CN" dirty="0"/>
                            <a:t>Length</a:t>
                          </a:r>
                          <a:endParaRPr lang="zh-CN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26024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Top-1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Top-5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Top-1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Top-5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8197" r="-241304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0.42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0.47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77.0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7.1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0.17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0.20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53.2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5.8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78327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08197" r="-24130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0.45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0.54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69.1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5.3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0.20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0.29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39.3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3.0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28894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cap="small" baseline="0" dirty="0"/>
                            <a:t>Grammformer</a:t>
                          </a:r>
                          <a:endParaRPr lang="zh-CN" altLang="en-US" cap="small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0.47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0.59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77.4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7.5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0.21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0.30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51.6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6.1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13543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cap="none" baseline="0" dirty="0"/>
                            <a:t>Pretraining only.</a:t>
                          </a:r>
                          <a:endParaRPr lang="zh-CN" altLang="en-US" cap="none" baseline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0" dirty="0"/>
                            <a:t>0.45</a:t>
                          </a:r>
                          <a:endParaRPr lang="zh-CN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0" dirty="0"/>
                            <a:t>0.57</a:t>
                          </a:r>
                          <a:endParaRPr lang="zh-CN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0" dirty="0"/>
                            <a:t>77.0</a:t>
                          </a:r>
                          <a:endParaRPr lang="zh-CN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0" dirty="0"/>
                            <a:t>7.2</a:t>
                          </a:r>
                          <a:endParaRPr lang="zh-CN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0" dirty="0"/>
                            <a:t>0.20</a:t>
                          </a:r>
                          <a:endParaRPr lang="zh-CN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0" dirty="0"/>
                            <a:t>0.29</a:t>
                          </a:r>
                          <a:endParaRPr lang="zh-CN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50.2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0" dirty="0"/>
                            <a:t>5.7</a:t>
                          </a:r>
                          <a:endParaRPr lang="zh-CN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539982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706557" r="-2413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0.42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0.54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78.3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8.1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23188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06557" r="-2413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0.45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0.57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71.6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5.8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786463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06557" r="-2413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0.42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0.54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78.2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8.1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42650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6557" r="-2413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0.51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0.62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70.8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5.8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b="1" dirty="0"/>
                            <a:t>-</a:t>
                          </a:r>
                          <a:endParaRPr lang="zh-CN" alt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903897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532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3D02-C62B-44FE-A36B-DE1548D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 Sketch Length</a:t>
            </a:r>
            <a:endParaRPr lang="zh-CN" altLang="en-US" dirty="0"/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4A0D3A54-1201-4677-B4B2-363F96C64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3956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645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3D02-C62B-44FE-A36B-DE1548D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Sketch Length</a:t>
            </a:r>
            <a:endParaRPr lang="zh-CN" altLang="en-US" dirty="0"/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4A0D3A54-1201-4677-B4B2-363F96C64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5590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22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3D02-C62B-44FE-A36B-DE1548D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C# Accuracy</a:t>
            </a:r>
            <a:endParaRPr lang="zh-CN" altLang="en-US" dirty="0"/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4A0D3A54-1201-4677-B4B2-363F96C64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9868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917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3D02-C62B-44FE-A36B-DE1548D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Accuracy</a:t>
            </a:r>
            <a:endParaRPr lang="zh-CN" altLang="en-US" dirty="0"/>
          </a:p>
        </p:txBody>
      </p:sp>
      <p:graphicFrame>
        <p:nvGraphicFramePr>
          <p:cNvPr id="14" name="内容占位符 13">
            <a:extLst>
              <a:ext uri="{FF2B5EF4-FFF2-40B4-BE49-F238E27FC236}">
                <a16:creationId xmlns:a16="http://schemas.microsoft.com/office/drawing/2014/main" id="{4A0D3A54-1201-4677-B4B2-363F96C64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5552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547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020F1-788D-4F76-BFC3-5B9622D6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DAA39-4816-4EB4-B572-316C824D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88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cap="small" dirty="0"/>
              <a:t>Grammformer</a:t>
            </a:r>
            <a:r>
              <a:rPr lang="en-US" altLang="zh-CN" dirty="0"/>
              <a:t>, a generative model of code that can generate sketches.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2F156B-2487-42A6-B700-385C384B180F}"/>
              </a:ext>
            </a:extLst>
          </p:cNvPr>
          <p:cNvSpPr txBox="1"/>
          <p:nvPr/>
        </p:nvSpPr>
        <p:spPr>
          <a:xfrm>
            <a:off x="838200" y="4329928"/>
            <a:ext cx="10515600" cy="230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altLang="zh-CN" sz="2800" dirty="0">
                <a:solidFill>
                  <a:prstClr val="white"/>
                </a:solidFill>
              </a:rPr>
              <a:t>Larger Transformer?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altLang="zh-CN" sz="2800" dirty="0">
                <a:solidFill>
                  <a:prstClr val="white"/>
                </a:solidFill>
              </a:rPr>
              <a:t>Human studies for sketch generation metrics?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altLang="zh-CN" sz="2800" dirty="0">
                <a:solidFill>
                  <a:prstClr val="white"/>
                </a:solidFill>
              </a:rPr>
              <a:t>Modeling natural language?</a:t>
            </a: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altLang="zh-CN" sz="2800" dirty="0">
                <a:solidFill>
                  <a:prstClr val="white"/>
                </a:solidFill>
              </a:rPr>
              <a:t>Utilize more code-specific semantics?</a:t>
            </a:r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ED7E748-FEF5-4C11-A713-37B2DF38313A}"/>
              </a:ext>
            </a:extLst>
          </p:cNvPr>
          <p:cNvSpPr txBox="1">
            <a:spLocks/>
          </p:cNvSpPr>
          <p:nvPr/>
        </p:nvSpPr>
        <p:spPr>
          <a:xfrm>
            <a:off x="838200" y="2869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Discussions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34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F608B-A947-4D47-895F-5105525D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425C8-ADFC-4405-926F-A1EC688B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等线" panose="02010600030101010101" pitchFamily="2" charset="-122"/>
              <a:buChar char=" "/>
            </a:pPr>
            <a:r>
              <a:rPr lang="en-US" altLang="zh-CN" sz="2400" dirty="0">
                <a:latin typeface="+mn-ea"/>
              </a:rPr>
              <a:t>Clarifying your intent to LMs is sometimes impossible or too costly.</a:t>
            </a:r>
          </a:p>
          <a:p>
            <a:pPr marL="342900" indent="-342900">
              <a:buFont typeface="等线" panose="02010600030101010101" pitchFamily="2" charset="-122"/>
              <a:buChar char="→"/>
            </a:pPr>
            <a:r>
              <a:rPr lang="en-US" altLang="zh-CN" sz="2400" dirty="0">
                <a:latin typeface="+mn-ea"/>
              </a:rPr>
              <a:t>LMs generate plausible but incorrect content.</a:t>
            </a:r>
          </a:p>
          <a:p>
            <a:pPr marL="342900" indent="-342900">
              <a:buFont typeface="等线" panose="02010600030101010101" pitchFamily="2" charset="-122"/>
              <a:buChar char="→"/>
            </a:pPr>
            <a:r>
              <a:rPr lang="en-US" altLang="zh-CN" sz="2400" dirty="0">
                <a:latin typeface="+mn-ea"/>
              </a:rPr>
              <a:t>Confusing or even misleading users, and producing bad user experience.</a:t>
            </a:r>
          </a:p>
          <a:p>
            <a:pPr marL="342900" indent="-342900">
              <a:spcBef>
                <a:spcPts val="2000"/>
              </a:spcBef>
              <a:buFont typeface="ZWAdobeF" pitchFamily="2" charset="0"/>
              <a:buChar char=" "/>
            </a:pPr>
            <a:r>
              <a:rPr lang="en-US" altLang="zh-CN" sz="2400" cap="small" dirty="0">
                <a:latin typeface="+mn-ea"/>
              </a:rPr>
              <a:t>Grammformer</a:t>
            </a:r>
            <a:r>
              <a:rPr lang="en-US" altLang="zh-CN" sz="2400" dirty="0">
                <a:latin typeface="+mn-ea"/>
              </a:rPr>
              <a:t> generates sketches, i.e. code snippets with holes (■).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53F09D9-8301-4D98-9AE7-C1C6E76D4B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359123"/>
              </p:ext>
            </p:extLst>
          </p:nvPr>
        </p:nvGraphicFramePr>
        <p:xfrm>
          <a:off x="838200" y="4024312"/>
          <a:ext cx="105156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286077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09136302"/>
                    </a:ext>
                  </a:extLst>
                </a:gridCol>
              </a:tblGrid>
              <a:tr h="1005840">
                <a:tc rowSpan="2"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Context:</a:t>
                      </a: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import 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argparse</a:t>
                      </a:r>
                      <a:endParaRPr lang="en-US" altLang="zh-CN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ap = 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argparse.ArgumentParser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ap.add_argument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("--release",</a:t>
                      </a: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                action="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store_true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")</a:t>
                      </a:r>
                    </a:p>
                    <a:p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ap.add_argument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("--prerelease",</a:t>
                      </a: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                action="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store_true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")</a:t>
                      </a:r>
                    </a:p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Traditional left-to-right Transformer LM:</a:t>
                      </a:r>
                    </a:p>
                    <a:p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ap.add_argument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5493209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cap="small" baseline="0" dirty="0"/>
                        <a:t>Grammformer</a:t>
                      </a:r>
                      <a:r>
                        <a:rPr lang="en-US" altLang="zh-CN" dirty="0"/>
                        <a:t> (this paper):</a:t>
                      </a:r>
                    </a:p>
                    <a:p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ap.add_argument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(■, action="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</a:rPr>
                        <a:t>store_true</a:t>
                      </a:r>
                      <a:r>
                        <a:rPr lang="en-US" altLang="zh-CN" dirty="0">
                          <a:latin typeface="Consolas" panose="020B0609020204030204" pitchFamily="49" charset="0"/>
                        </a:rPr>
                        <a:t>")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188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7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18D72-1682-4A93-9875-4759A41F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A26E0-EB0C-4B61-88CE-464689CA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600"/>
              </a:spcBef>
            </a:pPr>
            <a:r>
              <a:rPr lang="en-US" altLang="zh-CN" cap="small" dirty="0">
                <a:latin typeface="+mn-ea"/>
              </a:rPr>
              <a:t>Grammformer</a:t>
            </a:r>
            <a:r>
              <a:rPr lang="en-US" altLang="zh-CN" dirty="0">
                <a:latin typeface="+mn-ea"/>
              </a:rPr>
              <a:t>, a Transformer-based grammar-guided code-generation model that generates code sketches.</a:t>
            </a:r>
          </a:p>
          <a:p>
            <a:pPr>
              <a:spcBef>
                <a:spcPts val="3600"/>
              </a:spcBef>
            </a:pPr>
            <a:r>
              <a:rPr lang="en-US" altLang="zh-CN" cap="small" dirty="0">
                <a:latin typeface="+mn-ea"/>
              </a:rPr>
              <a:t>Grammformer</a:t>
            </a:r>
            <a:r>
              <a:rPr lang="en-US" altLang="zh-CN" dirty="0">
                <a:latin typeface="+mn-ea"/>
              </a:rPr>
              <a:t> is allowed to expand the non-terminals </a:t>
            </a:r>
            <a:r>
              <a:rPr lang="en-US" altLang="zh-CN" u="sng" dirty="0">
                <a:latin typeface="+mn-ea"/>
              </a:rPr>
              <a:t>in any order</a:t>
            </a:r>
            <a:r>
              <a:rPr lang="en-US" altLang="zh-CN" dirty="0">
                <a:latin typeface="+mn-ea"/>
              </a:rPr>
              <a:t> and stop generation whenever it wants to create ■s.</a:t>
            </a:r>
          </a:p>
          <a:p>
            <a:pPr>
              <a:spcBef>
                <a:spcPts val="3600"/>
              </a:spcBef>
            </a:pPr>
            <a:r>
              <a:rPr lang="en-US" altLang="zh-CN" cap="small" dirty="0">
                <a:latin typeface="+mn-ea"/>
              </a:rPr>
              <a:t>Grammformer</a:t>
            </a:r>
            <a:r>
              <a:rPr lang="en-US" altLang="zh-CN" dirty="0">
                <a:latin typeface="+mn-ea"/>
              </a:rPr>
              <a:t> is shown to be able to make </a:t>
            </a:r>
            <a:r>
              <a:rPr lang="en-US" altLang="zh-CN" u="sng" dirty="0">
                <a:latin typeface="+mn-ea"/>
              </a:rPr>
              <a:t>long</a:t>
            </a:r>
            <a:r>
              <a:rPr lang="en-US" altLang="zh-CN" dirty="0">
                <a:latin typeface="+mn-ea"/>
              </a:rPr>
              <a:t>er and more </a:t>
            </a:r>
            <a:r>
              <a:rPr lang="en-US" altLang="zh-CN" u="sng" dirty="0">
                <a:latin typeface="+mn-ea"/>
              </a:rPr>
              <a:t>precise</a:t>
            </a:r>
            <a:r>
              <a:rPr lang="en-US" altLang="zh-CN" dirty="0">
                <a:latin typeface="+mn-ea"/>
              </a:rPr>
              <a:t> statement-level sketch completions by evaluation on large corpora of Python and C# code.</a:t>
            </a:r>
          </a:p>
        </p:txBody>
      </p:sp>
    </p:spTree>
    <p:extLst>
      <p:ext uri="{BB962C8B-B14F-4D97-AF65-F5344CB8AC3E}">
        <p14:creationId xmlns:p14="http://schemas.microsoft.com/office/powerpoint/2010/main" val="1126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9BBD8-A00D-44C1-ADA0-C3D5BD0A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case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749F9E4E-D53D-47F1-A02E-8551BA4E01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6104863"/>
                  </p:ext>
                </p:extLst>
              </p:nvPr>
            </p:nvGraphicFramePr>
            <p:xfrm>
              <a:off x="838200" y="2415143"/>
              <a:ext cx="10515600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4222">
                      <a:extLst>
                        <a:ext uri="{9D8B030D-6E8A-4147-A177-3AD203B41FA5}">
                          <a16:colId xmlns:a16="http://schemas.microsoft.com/office/drawing/2014/main" val="3278329865"/>
                        </a:ext>
                      </a:extLst>
                    </a:gridCol>
                    <a:gridCol w="414222">
                      <a:extLst>
                        <a:ext uri="{9D8B030D-6E8A-4147-A177-3AD203B41FA5}">
                          <a16:colId xmlns:a16="http://schemas.microsoft.com/office/drawing/2014/main" val="3703359561"/>
                        </a:ext>
                      </a:extLst>
                    </a:gridCol>
                    <a:gridCol w="1731788">
                      <a:extLst>
                        <a:ext uri="{9D8B030D-6E8A-4147-A177-3AD203B41FA5}">
                          <a16:colId xmlns:a16="http://schemas.microsoft.com/office/drawing/2014/main" val="499567069"/>
                        </a:ext>
                      </a:extLst>
                    </a:gridCol>
                    <a:gridCol w="414222">
                      <a:extLst>
                        <a:ext uri="{9D8B030D-6E8A-4147-A177-3AD203B41FA5}">
                          <a16:colId xmlns:a16="http://schemas.microsoft.com/office/drawing/2014/main" val="663745668"/>
                        </a:ext>
                      </a:extLst>
                    </a:gridCol>
                    <a:gridCol w="414222">
                      <a:extLst>
                        <a:ext uri="{9D8B030D-6E8A-4147-A177-3AD203B41FA5}">
                          <a16:colId xmlns:a16="http://schemas.microsoft.com/office/drawing/2014/main" val="2332949091"/>
                        </a:ext>
                      </a:extLst>
                    </a:gridCol>
                    <a:gridCol w="1013115">
                      <a:extLst>
                        <a:ext uri="{9D8B030D-6E8A-4147-A177-3AD203B41FA5}">
                          <a16:colId xmlns:a16="http://schemas.microsoft.com/office/drawing/2014/main" val="2643507331"/>
                        </a:ext>
                      </a:extLst>
                    </a:gridCol>
                    <a:gridCol w="414222">
                      <a:extLst>
                        <a:ext uri="{9D8B030D-6E8A-4147-A177-3AD203B41FA5}">
                          <a16:colId xmlns:a16="http://schemas.microsoft.com/office/drawing/2014/main" val="3597660954"/>
                        </a:ext>
                      </a:extLst>
                    </a:gridCol>
                    <a:gridCol w="1731788">
                      <a:extLst>
                        <a:ext uri="{9D8B030D-6E8A-4147-A177-3AD203B41FA5}">
                          <a16:colId xmlns:a16="http://schemas.microsoft.com/office/drawing/2014/main" val="3062947747"/>
                        </a:ext>
                      </a:extLst>
                    </a:gridCol>
                    <a:gridCol w="414222">
                      <a:extLst>
                        <a:ext uri="{9D8B030D-6E8A-4147-A177-3AD203B41FA5}">
                          <a16:colId xmlns:a16="http://schemas.microsoft.com/office/drawing/2014/main" val="284612329"/>
                        </a:ext>
                      </a:extLst>
                    </a:gridCol>
                    <a:gridCol w="1731788">
                      <a:extLst>
                        <a:ext uri="{9D8B030D-6E8A-4147-A177-3AD203B41FA5}">
                          <a16:colId xmlns:a16="http://schemas.microsoft.com/office/drawing/2014/main" val="2115448698"/>
                        </a:ext>
                      </a:extLst>
                    </a:gridCol>
                    <a:gridCol w="414222">
                      <a:extLst>
                        <a:ext uri="{9D8B030D-6E8A-4147-A177-3AD203B41FA5}">
                          <a16:colId xmlns:a16="http://schemas.microsoft.com/office/drawing/2014/main" val="1846624493"/>
                        </a:ext>
                      </a:extLst>
                    </a:gridCol>
                    <a:gridCol w="414222">
                      <a:extLst>
                        <a:ext uri="{9D8B030D-6E8A-4147-A177-3AD203B41FA5}">
                          <a16:colId xmlns:a16="http://schemas.microsoft.com/office/drawing/2014/main" val="3088230508"/>
                        </a:ext>
                      </a:extLst>
                    </a:gridCol>
                    <a:gridCol w="993345">
                      <a:extLst>
                        <a:ext uri="{9D8B030D-6E8A-4147-A177-3AD203B41FA5}">
                          <a16:colId xmlns:a16="http://schemas.microsoft.com/office/drawing/2014/main" val="8079372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01711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</a:t>
                          </a:r>
                          <a:r>
                            <a:rPr lang="en-US" altLang="zh-CN" b="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ParenthesizedExpr</a:t>
                          </a:r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42326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27367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-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15612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-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&lt;Identifier&gt;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</a:t>
                          </a:r>
                          <a:r>
                            <a:rPr lang="en-US" altLang="zh-CN" b="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ArgList</a:t>
                          </a:r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93109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-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foo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</a:t>
                          </a:r>
                          <a:r>
                            <a:rPr lang="en-US" altLang="zh-CN" b="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ArgList</a:t>
                          </a:r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15453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-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foo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&lt;Identifier&gt;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93398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-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foo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args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55737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&lt;Identifier&gt;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-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foo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args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=6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19352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x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-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foo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args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435245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749F9E4E-D53D-47F1-A02E-8551BA4E01E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16104863"/>
                  </p:ext>
                </p:extLst>
              </p:nvPr>
            </p:nvGraphicFramePr>
            <p:xfrm>
              <a:off x="838200" y="2415143"/>
              <a:ext cx="10515600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4222">
                      <a:extLst>
                        <a:ext uri="{9D8B030D-6E8A-4147-A177-3AD203B41FA5}">
                          <a16:colId xmlns:a16="http://schemas.microsoft.com/office/drawing/2014/main" val="3278329865"/>
                        </a:ext>
                      </a:extLst>
                    </a:gridCol>
                    <a:gridCol w="414222">
                      <a:extLst>
                        <a:ext uri="{9D8B030D-6E8A-4147-A177-3AD203B41FA5}">
                          <a16:colId xmlns:a16="http://schemas.microsoft.com/office/drawing/2014/main" val="3703359561"/>
                        </a:ext>
                      </a:extLst>
                    </a:gridCol>
                    <a:gridCol w="1731788">
                      <a:extLst>
                        <a:ext uri="{9D8B030D-6E8A-4147-A177-3AD203B41FA5}">
                          <a16:colId xmlns:a16="http://schemas.microsoft.com/office/drawing/2014/main" val="499567069"/>
                        </a:ext>
                      </a:extLst>
                    </a:gridCol>
                    <a:gridCol w="414222">
                      <a:extLst>
                        <a:ext uri="{9D8B030D-6E8A-4147-A177-3AD203B41FA5}">
                          <a16:colId xmlns:a16="http://schemas.microsoft.com/office/drawing/2014/main" val="663745668"/>
                        </a:ext>
                      </a:extLst>
                    </a:gridCol>
                    <a:gridCol w="414222">
                      <a:extLst>
                        <a:ext uri="{9D8B030D-6E8A-4147-A177-3AD203B41FA5}">
                          <a16:colId xmlns:a16="http://schemas.microsoft.com/office/drawing/2014/main" val="2332949091"/>
                        </a:ext>
                      </a:extLst>
                    </a:gridCol>
                    <a:gridCol w="1013115">
                      <a:extLst>
                        <a:ext uri="{9D8B030D-6E8A-4147-A177-3AD203B41FA5}">
                          <a16:colId xmlns:a16="http://schemas.microsoft.com/office/drawing/2014/main" val="2643507331"/>
                        </a:ext>
                      </a:extLst>
                    </a:gridCol>
                    <a:gridCol w="414222">
                      <a:extLst>
                        <a:ext uri="{9D8B030D-6E8A-4147-A177-3AD203B41FA5}">
                          <a16:colId xmlns:a16="http://schemas.microsoft.com/office/drawing/2014/main" val="3597660954"/>
                        </a:ext>
                      </a:extLst>
                    </a:gridCol>
                    <a:gridCol w="1731788">
                      <a:extLst>
                        <a:ext uri="{9D8B030D-6E8A-4147-A177-3AD203B41FA5}">
                          <a16:colId xmlns:a16="http://schemas.microsoft.com/office/drawing/2014/main" val="3062947747"/>
                        </a:ext>
                      </a:extLst>
                    </a:gridCol>
                    <a:gridCol w="414222">
                      <a:extLst>
                        <a:ext uri="{9D8B030D-6E8A-4147-A177-3AD203B41FA5}">
                          <a16:colId xmlns:a16="http://schemas.microsoft.com/office/drawing/2014/main" val="284612329"/>
                        </a:ext>
                      </a:extLst>
                    </a:gridCol>
                    <a:gridCol w="1731788">
                      <a:extLst>
                        <a:ext uri="{9D8B030D-6E8A-4147-A177-3AD203B41FA5}">
                          <a16:colId xmlns:a16="http://schemas.microsoft.com/office/drawing/2014/main" val="2115448698"/>
                        </a:ext>
                      </a:extLst>
                    </a:gridCol>
                    <a:gridCol w="414222">
                      <a:extLst>
                        <a:ext uri="{9D8B030D-6E8A-4147-A177-3AD203B41FA5}">
                          <a16:colId xmlns:a16="http://schemas.microsoft.com/office/drawing/2014/main" val="1846624493"/>
                        </a:ext>
                      </a:extLst>
                    </a:gridCol>
                    <a:gridCol w="414222">
                      <a:extLst>
                        <a:ext uri="{9D8B030D-6E8A-4147-A177-3AD203B41FA5}">
                          <a16:colId xmlns:a16="http://schemas.microsoft.com/office/drawing/2014/main" val="3088230508"/>
                        </a:ext>
                      </a:extLst>
                    </a:gridCol>
                    <a:gridCol w="993345">
                      <a:extLst>
                        <a:ext uri="{9D8B030D-6E8A-4147-A177-3AD203B41FA5}">
                          <a16:colId xmlns:a16="http://schemas.microsoft.com/office/drawing/2014/main" val="8079372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58896" t="-8197" r="-613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1711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</a:t>
                          </a:r>
                          <a:r>
                            <a:rPr lang="en-US" altLang="zh-CN" b="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ParenthesizedExpr</a:t>
                          </a:r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58896" t="-108197" r="-613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2326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58896" t="-208197" r="-613" b="-7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7367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-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58896" t="-308197" r="-61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612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-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&lt;Identifier&gt;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</a:t>
                          </a:r>
                          <a:r>
                            <a:rPr lang="en-US" altLang="zh-CN" b="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ArgList</a:t>
                          </a:r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58896" t="-408197" r="-613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109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-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foo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</a:t>
                          </a:r>
                          <a:r>
                            <a:rPr lang="en-US" altLang="zh-CN" b="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ArgList</a:t>
                          </a:r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58896" t="-516667" r="-613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5453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-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foo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&lt;Identifier&gt;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58896" t="-606557" r="-61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3398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-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foo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args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58896" t="-706557" r="-61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5737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&lt;Identifier&gt;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-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foo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args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58896" t="-806557" r="-61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9352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=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x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*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onsolas" panose="020B0609020204030204" pitchFamily="49" charset="0"/>
                            </a:rPr>
                            <a:t>&lt;Expr&gt;</a:t>
                          </a:r>
                          <a:endParaRPr lang="zh-CN" altLang="en-US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-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foo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(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args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a:t>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58896" t="-906557" r="-6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35245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4A13B6B-1230-40A9-A9D5-5D0CEC765FEF}"/>
              </a:ext>
            </a:extLst>
          </p:cNvPr>
          <p:cNvSpPr txBox="1"/>
          <p:nvPr/>
        </p:nvSpPr>
        <p:spPr>
          <a:xfrm>
            <a:off x="838200" y="6123543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等线" panose="02010600030101010101" pitchFamily="2" charset="-122"/>
              <a:buChar char="→"/>
            </a:pPr>
            <a:r>
              <a:rPr lang="en-US" altLang="zh-CN" dirty="0">
                <a:latin typeface="Consolas" panose="020B0609020204030204" pitchFamily="49" charset="0"/>
              </a:rPr>
              <a:t>r = x * (■ - foo(</a:t>
            </a:r>
            <a:r>
              <a:rPr lang="en-US" altLang="zh-CN" dirty="0" err="1">
                <a:latin typeface="Consolas" panose="020B0609020204030204" pitchFamily="49" charset="0"/>
              </a:rPr>
              <a:t>args</a:t>
            </a:r>
            <a:r>
              <a:rPr lang="en-US" altLang="zh-CN" dirty="0">
                <a:latin typeface="Consolas" panose="020B0609020204030204" pitchFamily="49" charset="0"/>
              </a:rPr>
              <a:t>))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C861D-C4DE-4E6D-911D-31C578371ED7}"/>
              </a:ext>
            </a:extLst>
          </p:cNvPr>
          <p:cNvSpPr txBox="1"/>
          <p:nvPr/>
        </p:nvSpPr>
        <p:spPr>
          <a:xfrm>
            <a:off x="838200" y="1501046"/>
            <a:ext cx="105156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600" cap="small" dirty="0">
                <a:latin typeface="+mn-ea"/>
              </a:rPr>
              <a:t>Grammformer</a:t>
            </a:r>
            <a:r>
              <a:rPr lang="en-US" altLang="zh-CN" sz="2600" dirty="0">
                <a:latin typeface="+mn-ea"/>
              </a:rPr>
              <a:t> iteratively expands a non-terminal into a sequence until it chooses to stop; all non-terminals left are replaced with ■s.</a:t>
            </a: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486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820B4-6E16-4725-899D-592A733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787982-18E1-4715-A550-0F274773D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altLang="zh-CN" dirty="0"/>
                  <a:t>: select a non-terminal from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zh-CN" dirty="0"/>
                  <a:t> to expand: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softmax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a feed-forward neural network,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 is a Transformer encoder.</a:t>
                </a:r>
              </a:p>
              <a:p>
                <a:pPr lvl="1"/>
                <a:r>
                  <a:rPr lang="en-US" altLang="zh-CN" dirty="0"/>
                  <a:t>Generation ends when the token </a:t>
                </a:r>
                <a:r>
                  <a:rPr lang="en-US" altLang="zh-CN" dirty="0">
                    <a:latin typeface="Consolas" panose="020B0609020204030204" pitchFamily="49" charset="0"/>
                  </a:rPr>
                  <a:t>[CLS]</a:t>
                </a:r>
                <a:r>
                  <a:rPr lang="en-US" altLang="zh-CN" dirty="0"/>
                  <a:t> is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dirty="0"/>
                  <a:t>: generate expansion sequence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It is actually a relational Transformer decoder[1]: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limUpp>
                                        <m:limUp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groupChr>
                                            <m:groupChrPr>
                                              <m:chr m:val="⏞"/>
                                              <m:pos m:val="top"/>
                                              <m:vertJc m:val="bot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0,…,0</m:t>
                                              </m:r>
                                            </m:e>
                                          </m:groupChr>
                                        </m:e>
                                        <m:li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lim>
                                      </m:limUp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/>
                                            </m:rPr>
                                            <a:rPr lang="en-US" altLang="zh-CN" b="1" i="0" smtClean="0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,0,…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/>
                  <a:t>: trainable bias per head to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787982-18E1-4715-A550-0F274773D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21"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EB25C5-2D85-420A-955A-B59E44AB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[1] RAT-SQL: Relation-aware schema encoding and linking for text-to-SQL parsers.  ACL2020.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01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D64F9-85AA-4AA9-8DF4-F978AA82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6D35CE-7380-4241-A1E8-E6C8C6B9F1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Self-critical policy gradient training[2][3]: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train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out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𝐲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0" dirty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is the initial sequence,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the ground-truth sequence of terminals.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 is a reward function measuring the quality of a sketch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 given a ground-truth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reward achieved by the prediction from the snapshots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achieved the best score so far.</a:t>
                </a:r>
              </a:p>
              <a:p>
                <a:r>
                  <a:rPr lang="en-US" altLang="zh-CN" dirty="0"/>
                  <a:t>The loss rewards improvement upon the previous best policy.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6D35CE-7380-4241-A1E8-E6C8C6B9F1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14D8B-B973-4F20-ABA7-2FE404DF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[2] A deep reinforced model for abstractive summarization.  ICLR2018.  [3] Self-critical sequence training for image captioning.  CVPR2017.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61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30465-484C-4399-9638-2A59F1D2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Pretraining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0ED57E-5CF8-49D4-90F7-390F03E69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CN" dirty="0"/>
                  <a:t>Motivation: directly 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altLang="zh-CN" dirty="0"/>
                  <a:t> is computationally intensive.</a:t>
                </a:r>
              </a:p>
              <a:p>
                <a:pPr marL="514350" indent="-514350"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US" altLang="zh-CN" dirty="0"/>
                  <a:t>Pretrain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a uniform distribution on non-terminals: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enc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𝒰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lvl="1">
                  <a:spcBef>
                    <a:spcPts val="1800"/>
                  </a:spcBef>
                </a:pPr>
                <a:r>
                  <a:rPr lang="en-US" altLang="zh-CN" dirty="0"/>
                  <a:t>Note that it is supervised.</a:t>
                </a:r>
              </a:p>
              <a:p>
                <a:pPr marL="514350" indent="-514350">
                  <a:spcBef>
                    <a:spcPts val="1800"/>
                  </a:spcBef>
                  <a:buFont typeface="+mj-lt"/>
                  <a:buAutoNum type="arabicPeriod" startAt="2"/>
                </a:pPr>
                <a:r>
                  <a:rPr lang="en-US" altLang="zh-CN" dirty="0"/>
                  <a:t>Optimize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frozen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altLang="zh-CN" dirty="0"/>
                  <a:t>Only parameters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trained in this step.</a:t>
                </a:r>
              </a:p>
              <a:p>
                <a:pPr marL="514350" indent="-514350">
                  <a:spcBef>
                    <a:spcPts val="1800"/>
                  </a:spcBef>
                  <a:buFont typeface="+mj-lt"/>
                  <a:buAutoNum type="arabicPeriod" startAt="2"/>
                </a:pPr>
                <a:r>
                  <a:rPr lang="en-US" altLang="zh-CN" dirty="0"/>
                  <a:t>Fine-tune the whole model end-to-end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0ED57E-5CF8-49D4-90F7-390F03E6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95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B28A9-8A7E-4D3D-9A8B-07C64D5B2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Metrics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A06E17-1681-4080-B35F-4EA2D4AD8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New and first metric for sketch generation: RegexAcc: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RegexAcc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0" dirty="0" smtClean="0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toRegex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matches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Regex match: ensure sketches can be completed into the correct output.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reward precise sketches.</a:t>
                </a:r>
              </a:p>
              <a:p>
                <a:r>
                  <a:rPr lang="en-US" altLang="zh-CN" dirty="0"/>
                  <a:t>Rouge since sketches can be thought as a form of summary.</a:t>
                </a:r>
              </a:p>
              <a:p>
                <a:pPr lvl="1"/>
                <a:r>
                  <a:rPr lang="en-US" altLang="zh-CN" dirty="0"/>
                  <a:t>More lenient to errors and non-matching but plausible sketches.</a:t>
                </a:r>
              </a:p>
              <a:p>
                <a:r>
                  <a:rPr lang="en-US" altLang="zh-CN" dirty="0"/>
                  <a:t>Average length of the output.</a:t>
                </a:r>
              </a:p>
              <a:p>
                <a:r>
                  <a:rPr lang="en-US" altLang="zh-CN" dirty="0"/>
                  <a:t>Metrics is only reported over the generated part of the sequence.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A06E17-1681-4080-B35F-4EA2D4AD8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29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6632C-2786-40DE-8FE0-D0D62099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E7C63E-77A5-43AD-8F55-6F9F5BE40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4821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All non-fork repositories with at least 20 stars from GitHub using Python or C# as top language.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Deduplicate the corpus using methods of [4][5].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Parse all files into syntax trees with Tree-sitter.</a:t>
            </a:r>
          </a:p>
          <a:p>
            <a:pPr lvl="1"/>
            <a:r>
              <a:rPr lang="en-US" altLang="zh-CN" sz="2000" dirty="0"/>
              <a:t>Ignore </a:t>
            </a:r>
            <a:r>
              <a:rPr lang="en-US" altLang="zh-CN" sz="2000" dirty="0" err="1"/>
              <a:t>unparsable</a:t>
            </a:r>
            <a:r>
              <a:rPr lang="en-US" altLang="zh-CN" sz="2000" dirty="0"/>
              <a:t>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Split the files into 70-10-20 train-validation-test.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/>
              <a:t>Use 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SimpleStatement</a:t>
            </a:r>
            <a:r>
              <a:rPr lang="en-US" altLang="zh-CN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dirty="0"/>
              <a:t>s as examples.</a:t>
            </a:r>
          </a:p>
          <a:p>
            <a:pPr lvl="1"/>
            <a:r>
              <a:rPr lang="en-US" altLang="zh-CN" sz="2000" dirty="0"/>
              <a:t>Use 200 terminal tokens before it as context.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D9B70C-EE1E-4FA1-807A-DB19BDEE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[4] The adverse effects of code duplication in machine learning models of code.  [5] </a:t>
            </a:r>
            <a:r>
              <a:rPr lang="en-US" altLang="zh-CN" dirty="0" err="1"/>
              <a:t>DéjàVu</a:t>
            </a:r>
            <a:r>
              <a:rPr lang="en-US" altLang="zh-CN" dirty="0"/>
              <a:t>: a map of code duplicates on </a:t>
            </a:r>
            <a:r>
              <a:rPr lang="en-US" altLang="zh-CN" dirty="0" err="1"/>
              <a:t>github</a:t>
            </a:r>
            <a:r>
              <a:rPr lang="en-US" altLang="zh-CN" dirty="0"/>
              <a:t>.  OOPSLA2017.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3">
                <a:extLst>
                  <a:ext uri="{FF2B5EF4-FFF2-40B4-BE49-F238E27FC236}">
                    <a16:creationId xmlns:a16="http://schemas.microsoft.com/office/drawing/2014/main" id="{244320D9-A482-49B5-B487-1DEDCAFA93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76500886"/>
                  </p:ext>
                </p:extLst>
              </p:nvPr>
            </p:nvGraphicFramePr>
            <p:xfrm>
              <a:off x="5383021" y="1825625"/>
              <a:ext cx="5970779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64638">
                      <a:extLst>
                        <a:ext uri="{9D8B030D-6E8A-4147-A177-3AD203B41FA5}">
                          <a16:colId xmlns:a16="http://schemas.microsoft.com/office/drawing/2014/main" val="502732864"/>
                        </a:ext>
                      </a:extLst>
                    </a:gridCol>
                    <a:gridCol w="1227455">
                      <a:extLst>
                        <a:ext uri="{9D8B030D-6E8A-4147-A177-3AD203B41FA5}">
                          <a16:colId xmlns:a16="http://schemas.microsoft.com/office/drawing/2014/main" val="3748070084"/>
                        </a:ext>
                      </a:extLst>
                    </a:gridCol>
                    <a:gridCol w="1089343">
                      <a:extLst>
                        <a:ext uri="{9D8B030D-6E8A-4147-A177-3AD203B41FA5}">
                          <a16:colId xmlns:a16="http://schemas.microsoft.com/office/drawing/2014/main" val="4049516700"/>
                        </a:ext>
                      </a:extLst>
                    </a:gridCol>
                    <a:gridCol w="1089343">
                      <a:extLst>
                        <a:ext uri="{9D8B030D-6E8A-4147-A177-3AD203B41FA5}">
                          <a16:colId xmlns:a16="http://schemas.microsoft.com/office/drawing/2014/main" val="876862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Python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C#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4098953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 of Files/Trees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Training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1973400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1948516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3450585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Validation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218398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216299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877674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Test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460874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480166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460492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en-US" altLang="zh-CN" baseline="0" dirty="0"/>
                            <a:t> of </a:t>
                          </a:r>
                          <a:r>
                            <a:rPr lang="en-US" altLang="zh-CN" dirty="0"/>
                            <a:t>tokens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Average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194.5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201.4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5828915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Median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205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106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9087451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99%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250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260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611564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 of tokens of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oMath>
                          </a14:m>
                          <a:endParaRPr lang="zh-CN" altLang="en-US" b="1" i="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Average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1.9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1.9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2825326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Median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2195381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99%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9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32969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内容占位符 3">
                <a:extLst>
                  <a:ext uri="{FF2B5EF4-FFF2-40B4-BE49-F238E27FC236}">
                    <a16:creationId xmlns:a16="http://schemas.microsoft.com/office/drawing/2014/main" id="{244320D9-A482-49B5-B487-1DEDCAFA93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76500886"/>
                  </p:ext>
                </p:extLst>
              </p:nvPr>
            </p:nvGraphicFramePr>
            <p:xfrm>
              <a:off x="5383021" y="1825625"/>
              <a:ext cx="5970779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64638">
                      <a:extLst>
                        <a:ext uri="{9D8B030D-6E8A-4147-A177-3AD203B41FA5}">
                          <a16:colId xmlns:a16="http://schemas.microsoft.com/office/drawing/2014/main" val="502732864"/>
                        </a:ext>
                      </a:extLst>
                    </a:gridCol>
                    <a:gridCol w="1227455">
                      <a:extLst>
                        <a:ext uri="{9D8B030D-6E8A-4147-A177-3AD203B41FA5}">
                          <a16:colId xmlns:a16="http://schemas.microsoft.com/office/drawing/2014/main" val="3748070084"/>
                        </a:ext>
                      </a:extLst>
                    </a:gridCol>
                    <a:gridCol w="1089343">
                      <a:extLst>
                        <a:ext uri="{9D8B030D-6E8A-4147-A177-3AD203B41FA5}">
                          <a16:colId xmlns:a16="http://schemas.microsoft.com/office/drawing/2014/main" val="4049516700"/>
                        </a:ext>
                      </a:extLst>
                    </a:gridCol>
                    <a:gridCol w="1089343">
                      <a:extLst>
                        <a:ext uri="{9D8B030D-6E8A-4147-A177-3AD203B41FA5}">
                          <a16:colId xmlns:a16="http://schemas.microsoft.com/office/drawing/2014/main" val="8768623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Python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C#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04098953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 of Files/Trees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Training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1973400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1948516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3450585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Validation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218398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216299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877674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Test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460874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480166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6460492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36813" r="-133017" b="-1087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Average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194.5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201.4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5828915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Median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205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106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9087451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99%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250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260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611564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35519" r="-133017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Average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1.9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1.9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2825326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Median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2195381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99%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9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altLang="zh-CN" dirty="0"/>
                            <a:t>7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32969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362312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1742</TotalTime>
  <Words>1313</Words>
  <Application>Microsoft Office PowerPoint</Application>
  <PresentationFormat>宽屏</PresentationFormat>
  <Paragraphs>346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Consolas</vt:lpstr>
      <vt:lpstr>ZWAdobeF</vt:lpstr>
      <vt:lpstr>自定义设计方案</vt:lpstr>
      <vt:lpstr>Learning to Generate Code Sketches</vt:lpstr>
      <vt:lpstr>Introduction</vt:lpstr>
      <vt:lpstr>Contributions</vt:lpstr>
      <vt:lpstr>A case</vt:lpstr>
      <vt:lpstr>Model</vt:lpstr>
      <vt:lpstr>Loss</vt:lpstr>
      <vt:lpstr>Pretraining</vt:lpstr>
      <vt:lpstr>Metrics</vt:lpstr>
      <vt:lpstr>Datasets</vt:lpstr>
      <vt:lpstr>Practical Considerations</vt:lpstr>
      <vt:lpstr>Training Details</vt:lpstr>
      <vt:lpstr>Baselines</vt:lpstr>
      <vt:lpstr>Results &amp; Ablation Study</vt:lpstr>
      <vt:lpstr>C# Sketch Length</vt:lpstr>
      <vt:lpstr>Python Sketch Length</vt:lpstr>
      <vt:lpstr>C# Accuracy</vt:lpstr>
      <vt:lpstr>Python Accuracy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Generate Code Sketches</dc:title>
  <dc:creator>Yeongmin Lii</dc:creator>
  <cp:lastModifiedBy>Yeongmin Lii</cp:lastModifiedBy>
  <cp:revision>203</cp:revision>
  <dcterms:created xsi:type="dcterms:W3CDTF">2021-06-26T12:28:05Z</dcterms:created>
  <dcterms:modified xsi:type="dcterms:W3CDTF">2021-06-30T03:48:42Z</dcterms:modified>
</cp:coreProperties>
</file>