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8" autoAdjust="0"/>
    <p:restoredTop sz="94660"/>
  </p:normalViewPr>
  <p:slideViewPr>
    <p:cSldViewPr snapToGrid="0">
      <p:cViewPr varScale="1">
        <p:scale>
          <a:sx n="73" d="100"/>
          <a:sy n="73" d="100"/>
        </p:scale>
        <p:origin x="21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3AAE48-E2EB-46AE-ACC4-D8D073DCFD9E}" type="datetimeFigureOut">
              <a:rPr lang="zh-CN" altLang="en-US" smtClean="0"/>
              <a:t>2021/7/7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44528B-FA8E-430F-927E-150E547C3B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67813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84D96-B1B2-4A53-A00D-96CB1A07CC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8968F2-74A7-492D-9790-49FF670829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3EB782-F604-444F-A752-9D9E6CFCC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79D02-8C07-450F-B2E7-FBC5408A2D37}" type="datetimeFigureOut">
              <a:rPr lang="zh-CN" altLang="en-US" smtClean="0"/>
              <a:t>2021/7/6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EE00E1-F033-4B86-B065-8038C133E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9AD115-261C-4880-856B-F8A76309C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F9AA6-E83A-4415-A073-A59370E652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1602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3847A-0523-445D-BAF9-84B29AC9E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DA07E0-633A-4646-B4D0-3AF5D80F2B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A41020-18AA-4F18-9737-8C04481DA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79D02-8C07-450F-B2E7-FBC5408A2D37}" type="datetimeFigureOut">
              <a:rPr lang="zh-CN" altLang="en-US" smtClean="0"/>
              <a:t>2021/7/6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FB11EF-D7CD-4E60-BDF6-774FA4A83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B048B0-A21B-4053-9960-C39949075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F9AA6-E83A-4415-A073-A59370E652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3328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2D9B3A-CF26-4E68-BABD-B821624AE7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9F8081-621E-4E43-B80E-C0DB5734AF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7E36FF-E66D-40C3-B450-4E167C1AC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79D02-8C07-450F-B2E7-FBC5408A2D37}" type="datetimeFigureOut">
              <a:rPr lang="zh-CN" altLang="en-US" smtClean="0"/>
              <a:t>2021/7/6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D0757D-CD65-4AD6-A3A2-A69DC53B2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FF7760-BC14-429C-9D0F-9CD12139C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F9AA6-E83A-4415-A073-A59370E652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8094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4377D-7A6B-4F31-8B50-79BFABD5F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8BD704-6F48-4DDE-8479-7C697A950F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3769E9-C794-4C55-8027-8192607A2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79D02-8C07-450F-B2E7-FBC5408A2D37}" type="datetimeFigureOut">
              <a:rPr lang="zh-CN" altLang="en-US" smtClean="0"/>
              <a:t>2021/7/6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2F2DD2-7C77-4928-AEB6-31E1D460A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23DF14-00ED-4605-97E4-D17E12D8B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F9AA6-E83A-4415-A073-A59370E652B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8E8980-C7CF-4D79-9BE4-90E1E6AC7C8B}"/>
              </a:ext>
            </a:extLst>
          </p:cNvPr>
          <p:cNvSpPr txBox="1"/>
          <p:nvPr userDrawn="1"/>
        </p:nvSpPr>
        <p:spPr>
          <a:xfrm>
            <a:off x="838200" y="365125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dirty="0"/>
              <a:t>Exploring Dynamic Selection of Branch Expansion Orders for Code Generation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0200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6D2E9-C957-4298-AA8C-D52C63E89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EA779D-EB97-49C9-A278-08EF69AC17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AA67B4-6542-4E2C-80D3-55F082D7B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79D02-8C07-450F-B2E7-FBC5408A2D37}" type="datetimeFigureOut">
              <a:rPr lang="zh-CN" altLang="en-US" smtClean="0"/>
              <a:t>2021/7/6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4E940E-8143-44B5-91E9-43B183A43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AFBE9E-D0F7-46D2-8A46-156FFD24E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F9AA6-E83A-4415-A073-A59370E652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9535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C7363-CA81-4C1E-949B-6202F1887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F69C7E-DAC0-4A16-B55C-75D70B1CFE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359B17-9A81-44B0-BC1E-A6770C78B2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78A500-8A19-40D8-963C-688153FC7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79D02-8C07-450F-B2E7-FBC5408A2D37}" type="datetimeFigureOut">
              <a:rPr lang="zh-CN" altLang="en-US" smtClean="0"/>
              <a:t>2021/7/7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480DB7-D80B-44F9-9E88-4D65513B9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D4078C-42D4-4592-98FE-9DB297DF6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F9AA6-E83A-4415-A073-A59370E652B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178BFC-3990-4E10-96FD-B2E3D45C9DD1}"/>
              </a:ext>
            </a:extLst>
          </p:cNvPr>
          <p:cNvSpPr txBox="1"/>
          <p:nvPr userDrawn="1"/>
        </p:nvSpPr>
        <p:spPr>
          <a:xfrm>
            <a:off x="838200" y="365125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dirty="0"/>
              <a:t>Exploring Dynamic Selection of Branch Expansion Orders for Code Generation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7396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21881-B5D1-477C-B155-A1E0176F9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60DA51-B630-4213-9575-82EC164726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D1228C-D58D-49A7-A7EB-FEA42EE791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9EC69A-D57F-4C3C-BE5E-88A736DDFB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CC2BC7-AAC2-44CF-BF5A-77A212F8FD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5DDF26-C652-4ADF-BFBE-2394FE4EC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79D02-8C07-450F-B2E7-FBC5408A2D37}" type="datetimeFigureOut">
              <a:rPr lang="zh-CN" altLang="en-US" smtClean="0"/>
              <a:t>2021/7/6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073E48-1713-44CA-8EA6-0AC42E0EE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4CBD24-207E-4960-A922-23FF621AA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F9AA6-E83A-4415-A073-A59370E652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4535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92FEC-C0DA-45B5-904E-A6753E2DB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D3EC44-D9BE-4723-81F8-CBD3222CB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79D02-8C07-450F-B2E7-FBC5408A2D37}" type="datetimeFigureOut">
              <a:rPr lang="zh-CN" altLang="en-US" smtClean="0"/>
              <a:t>2021/7/6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3A7DB1-4E3B-41DF-9F01-BFBEA7CE4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D9EE3D-DB76-49D3-89AC-DB1A59B8D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F9AA6-E83A-4415-A073-A59370E652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3003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ECAD9F-5E89-4822-A06E-1649E7627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79D02-8C07-450F-B2E7-FBC5408A2D37}" type="datetimeFigureOut">
              <a:rPr lang="zh-CN" altLang="en-US" smtClean="0"/>
              <a:t>2021/7/6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FFB933-BD61-4367-9292-97260388C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2B1887-A973-406C-B05F-23C6E0CAE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F9AA6-E83A-4415-A073-A59370E652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723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53698-A6B0-409D-AF00-A20BAA0A7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033053-18CE-4B48-B526-4166FB6235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649530-7470-4D9E-B785-C0DD2C065B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C9DFE5-D732-419A-81D4-8F0C4FA74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79D02-8C07-450F-B2E7-FBC5408A2D37}" type="datetimeFigureOut">
              <a:rPr lang="zh-CN" altLang="en-US" smtClean="0"/>
              <a:t>2021/7/6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DF1AEB-F469-4D08-831A-322EFA2D8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38E375-1107-4109-BF6D-F37ABCE4E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F9AA6-E83A-4415-A073-A59370E652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7769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E06B8-C290-41E4-94B6-5F8F67EE0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15F792-8750-430E-BE8C-AB24AF60AA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A4FF32-75DD-4294-A05F-1E752FC6EA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550F0B-D1ED-4C52-AFC2-42C6564A2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79D02-8C07-450F-B2E7-FBC5408A2D37}" type="datetimeFigureOut">
              <a:rPr lang="zh-CN" altLang="en-US" smtClean="0"/>
              <a:t>2021/7/6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A19395-5500-41A9-AD07-EED08320C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AB0960-BEE3-43BF-AD35-B6616ABDF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F9AA6-E83A-4415-A073-A59370E652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0093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D8E6C5-E3DF-4244-84A1-28D6914C1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F97776-B184-468E-8021-C9B2AB738B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700BD0-D133-49B7-A1F1-EE4B43CA8B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79D02-8C07-450F-B2E7-FBC5408A2D37}" type="datetimeFigureOut">
              <a:rPr lang="zh-CN" altLang="en-US" smtClean="0"/>
              <a:t>2021/7/6</a:t>
            </a:fld>
            <a:endParaRPr lang="zh-CN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904512-5DA2-4E71-A91C-A54829FFE3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0EEBA8-D871-4F48-AD2A-F309D3E72E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3F9AA6-E83A-4415-A073-A59370E652B5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5076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3E729-835B-45DE-92AF-007A79E087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Exploring Dynamic Selection of Branch Expansion Orders for Code Generation</a:t>
            </a:r>
            <a:endParaRPr lang="zh-CN" alt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CC051C-244A-49D0-85EE-D9F8B3C2F3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/>
              <a:t>Hui Jiang</a:t>
            </a:r>
            <a:r>
              <a:rPr lang="en-US" altLang="zh-CN" baseline="30000" dirty="0"/>
              <a:t>1</a:t>
            </a:r>
            <a:r>
              <a:rPr lang="en-US" altLang="zh-CN" dirty="0"/>
              <a:t>, </a:t>
            </a:r>
            <a:r>
              <a:rPr lang="en-US" altLang="zh-CN" dirty="0" err="1"/>
              <a:t>Chulun</a:t>
            </a:r>
            <a:r>
              <a:rPr lang="en-US" altLang="zh-CN" dirty="0"/>
              <a:t> Zhou</a:t>
            </a:r>
            <a:r>
              <a:rPr lang="en-US" altLang="zh-CN" baseline="30000" dirty="0"/>
              <a:t>1</a:t>
            </a:r>
            <a:r>
              <a:rPr lang="en-US" altLang="zh-CN" dirty="0"/>
              <a:t>, </a:t>
            </a:r>
            <a:r>
              <a:rPr lang="en-US" altLang="zh-CN" dirty="0" err="1"/>
              <a:t>Fandong</a:t>
            </a:r>
            <a:r>
              <a:rPr lang="en-US" altLang="zh-CN" dirty="0"/>
              <a:t> Meng</a:t>
            </a:r>
            <a:r>
              <a:rPr lang="en-US" altLang="zh-CN" baseline="30000" dirty="0"/>
              <a:t>2</a:t>
            </a:r>
            <a:r>
              <a:rPr lang="en-US" altLang="zh-CN" dirty="0"/>
              <a:t>, Biao Zhang</a:t>
            </a:r>
            <a:r>
              <a:rPr lang="en-US" altLang="zh-CN" baseline="30000" dirty="0"/>
              <a:t>3</a:t>
            </a:r>
            <a:r>
              <a:rPr lang="en-US" altLang="zh-CN" dirty="0"/>
              <a:t>, </a:t>
            </a:r>
            <a:r>
              <a:rPr lang="en-US" altLang="zh-CN" dirty="0" err="1"/>
              <a:t>Jie</a:t>
            </a:r>
            <a:r>
              <a:rPr lang="en-US" altLang="zh-CN" dirty="0"/>
              <a:t> Zhou</a:t>
            </a:r>
            <a:r>
              <a:rPr lang="en-US" altLang="zh-CN" baseline="30000" dirty="0"/>
              <a:t>2</a:t>
            </a:r>
            <a:r>
              <a:rPr lang="en-US" altLang="zh-CN" dirty="0"/>
              <a:t>,</a:t>
            </a:r>
            <a:br>
              <a:rPr lang="en-US" altLang="zh-CN" dirty="0"/>
            </a:br>
            <a:r>
              <a:rPr lang="en-US" altLang="zh-CN" dirty="0"/>
              <a:t>Degen Huang</a:t>
            </a:r>
            <a:r>
              <a:rPr lang="en-US" altLang="zh-CN" baseline="30000" dirty="0"/>
              <a:t>4</a:t>
            </a:r>
            <a:r>
              <a:rPr lang="en-US" altLang="zh-CN" dirty="0"/>
              <a:t>, </a:t>
            </a:r>
            <a:r>
              <a:rPr lang="en-US" altLang="zh-CN" dirty="0" err="1"/>
              <a:t>Qingqiang</a:t>
            </a:r>
            <a:r>
              <a:rPr lang="en-US" altLang="zh-CN" dirty="0"/>
              <a:t> Wu</a:t>
            </a:r>
            <a:r>
              <a:rPr lang="en-US" altLang="zh-CN" baseline="30000" dirty="0"/>
              <a:t>1</a:t>
            </a:r>
            <a:r>
              <a:rPr lang="en-US" altLang="zh-CN" dirty="0"/>
              <a:t>, </a:t>
            </a:r>
            <a:r>
              <a:rPr lang="en-US" altLang="zh-CN" dirty="0" err="1"/>
              <a:t>Jinsong</a:t>
            </a:r>
            <a:r>
              <a:rPr lang="en-US" altLang="zh-CN" dirty="0"/>
              <a:t> Su</a:t>
            </a:r>
            <a:r>
              <a:rPr lang="en-US" altLang="zh-CN" baseline="30000" dirty="0"/>
              <a:t>1</a:t>
            </a:r>
          </a:p>
          <a:p>
            <a:r>
              <a:rPr lang="en-US" altLang="zh-CN" baseline="30000" dirty="0"/>
              <a:t>1</a:t>
            </a:r>
            <a:r>
              <a:rPr lang="en-US" altLang="zh-CN" dirty="0"/>
              <a:t>Xiamen</a:t>
            </a:r>
            <a:r>
              <a:rPr lang="zh-CN" altLang="en-US" dirty="0"/>
              <a:t> </a:t>
            </a:r>
            <a:r>
              <a:rPr lang="en-US" altLang="zh-CN" dirty="0"/>
              <a:t>University;</a:t>
            </a:r>
            <a:r>
              <a:rPr lang="zh-CN" altLang="en-US" dirty="0"/>
              <a:t> </a:t>
            </a:r>
            <a:r>
              <a:rPr lang="en-US" altLang="zh-CN" baseline="30000" dirty="0"/>
              <a:t>2</a:t>
            </a:r>
            <a:r>
              <a:rPr lang="en-US" altLang="zh-CN" dirty="0"/>
              <a:t>WeChat</a:t>
            </a:r>
            <a:r>
              <a:rPr lang="zh-CN" altLang="en-US" dirty="0"/>
              <a:t> </a:t>
            </a:r>
            <a:r>
              <a:rPr lang="en-US" altLang="zh-CN" dirty="0"/>
              <a:t>AI, Tencent Inc.;</a:t>
            </a:r>
            <a:br>
              <a:rPr lang="en-US" altLang="zh-CN" dirty="0"/>
            </a:br>
            <a:r>
              <a:rPr lang="en-US" altLang="zh-CN" baseline="30000" dirty="0"/>
              <a:t>3</a:t>
            </a:r>
            <a:r>
              <a:rPr lang="en-US" altLang="zh-CN" dirty="0"/>
              <a:t>University of Edinburgh; </a:t>
            </a:r>
            <a:r>
              <a:rPr lang="en-US" altLang="zh-CN" baseline="30000" dirty="0"/>
              <a:t>4</a:t>
            </a:r>
            <a:r>
              <a:rPr lang="en-US" altLang="zh-CN" dirty="0"/>
              <a:t>Dalian University of Technology.</a:t>
            </a:r>
          </a:p>
          <a:p>
            <a:r>
              <a:rPr lang="en-US" altLang="zh-CN" dirty="0"/>
              <a:t>ACL 2021</a:t>
            </a:r>
          </a:p>
        </p:txBody>
      </p:sp>
    </p:spTree>
    <p:extLst>
      <p:ext uri="{BB962C8B-B14F-4D97-AF65-F5344CB8AC3E}">
        <p14:creationId xmlns:p14="http://schemas.microsoft.com/office/powerpoint/2010/main" val="4056504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865F2-8634-4F4A-AA08-616A0C8DF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Introduction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9ED1E2-05E2-48FD-A418-530B5A1C73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Seq2tree models expand nodes in a depth-first left-to-right order.</a:t>
            </a:r>
          </a:p>
          <a:p>
            <a:pPr marL="0" indent="0">
              <a:buNone/>
            </a:pPr>
            <a:r>
              <a:rPr lang="en-US" altLang="zh-CN" dirty="0"/>
              <a:t>What about different orders, like a right-to-left one?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1F2D2B7-E532-4BBA-9140-28A927D7BE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8559179"/>
              </p:ext>
            </p:extLst>
          </p:nvPr>
        </p:nvGraphicFramePr>
        <p:xfrm>
          <a:off x="838200" y="2888774"/>
          <a:ext cx="10515598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81413">
                  <a:extLst>
                    <a:ext uri="{9D8B030D-6E8A-4147-A177-3AD203B41FA5}">
                      <a16:colId xmlns:a16="http://schemas.microsoft.com/office/drawing/2014/main" val="3194983381"/>
                    </a:ext>
                  </a:extLst>
                </a:gridCol>
                <a:gridCol w="8534185">
                  <a:extLst>
                    <a:ext uri="{9D8B030D-6E8A-4147-A177-3AD203B41FA5}">
                      <a16:colId xmlns:a16="http://schemas.microsoft.com/office/drawing/2014/main" val="30248079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Model</a:t>
                      </a:r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Multi-branch nodes that can only be handled by this model</a:t>
                      </a:r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24491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TRANX</a:t>
                      </a:r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8.47%</a:t>
                      </a:r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33349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TRANX-R2L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7.66%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7858547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1112E68E-EFE2-4296-A4F4-553C243A4532}"/>
              </a:ext>
            </a:extLst>
          </p:cNvPr>
          <p:cNvSpPr/>
          <p:nvPr/>
        </p:nvSpPr>
        <p:spPr>
          <a:xfrm>
            <a:off x="838199" y="4135716"/>
            <a:ext cx="10515599" cy="1669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CN" sz="2800" dirty="0">
                <a:solidFill>
                  <a:prstClr val="black"/>
                </a:solidFill>
              </a:rPr>
              <a:t>Dynamic selection of branch expansion orders in this paper: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prstClr val="black"/>
                </a:solidFill>
              </a:rPr>
              <a:t>Use a context-based branch selector.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prstClr val="black"/>
                </a:solidFill>
              </a:rPr>
              <a:t>Reinforcement learning due to non-differentiable multi-step generation.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prstClr val="black"/>
                </a:solidFill>
              </a:rPr>
              <a:t>Reward based on training loss between different expansion order.</a:t>
            </a:r>
          </a:p>
        </p:txBody>
      </p:sp>
    </p:spTree>
    <p:extLst>
      <p:ext uri="{BB962C8B-B14F-4D97-AF65-F5344CB8AC3E}">
        <p14:creationId xmlns:p14="http://schemas.microsoft.com/office/powerpoint/2010/main" val="3745788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BE298-DDFA-4164-AE84-245D4443F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Branch selector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74A9A16-4B4F-4D16-A577-203903708E2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zh-CN" dirty="0">
                    <a:latin typeface="+mn-ea"/>
                  </a:rPr>
                  <a:t>A branch selector to select the order of node expansion.</a:t>
                </a:r>
              </a:p>
              <a:p>
                <a:r>
                  <a:rPr lang="en-US" altLang="zh-CN" b="0" i="0" dirty="0">
                    <a:latin typeface="+mn-ea"/>
                  </a:rPr>
                  <a:t>First score each field in the action: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score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tanh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1" i="1" smtClean="0">
                                          <a:latin typeface="Cambria Math" panose="02040503050406030204" pitchFamily="18" charset="0"/>
                                        </a:rPr>
                                        <m:t>𝑾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1" i="1" smtClean="0">
                                              <a:latin typeface="Cambria Math" panose="02040503050406030204" pitchFamily="18" charset="0"/>
                                            </a:rPr>
                                            <m:t>𝒔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;</m:t>
                                      </m:r>
                                      <m:r>
                                        <a:rPr lang="en-US" altLang="zh-CN" b="1" i="1" smtClean="0">
                                          <a:latin typeface="Cambria Math" panose="02040503050406030204" pitchFamily="18" charset="0"/>
                                        </a:rPr>
                                        <m:t>𝑬</m:t>
                                      </m:r>
                                      <m:d>
                                        <m:d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;</m:t>
                                      </m:r>
                                      <m:r>
                                        <a:rPr lang="en-US" altLang="zh-CN" b="1" i="1" smtClean="0">
                                          <a:latin typeface="Cambria Math" panose="02040503050406030204" pitchFamily="18" charset="0"/>
                                        </a:rPr>
                                        <m:t>𝑬</m:t>
                                      </m:r>
                                      <m:d>
                                        <m:d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𝑓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</m:d>
                            </m:e>
                          </m:func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b="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CN" dirty="0"/>
                  <a:t>: the decoder hidden state;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𝑬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/>
                  <a:t>: embedding of the action that has multiple fields to generate.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𝑬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/>
                  <a:t>: embedding of the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baseline="30000" dirty="0" err="1"/>
                  <a:t>th</a:t>
                </a:r>
                <a:r>
                  <a:rPr lang="en-US" altLang="zh-CN" dirty="0"/>
                  <a:t> field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CN" dirty="0"/>
                  <a:t>.</a:t>
                </a:r>
              </a:p>
              <a:p>
                <a:r>
                  <a:rPr lang="en-US" altLang="zh-CN" b="0" dirty="0"/>
                  <a:t>Then construct a distribution from scores.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softmax</m:t>
                      </m:r>
                      <m:d>
                        <m:dPr>
                          <m:ctrl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score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score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;…;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score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b="0" dirty="0"/>
              </a:p>
              <a:p>
                <a:r>
                  <a:rPr lang="en-US" altLang="zh-CN" dirty="0"/>
                  <a:t>No put-back s</a:t>
                </a:r>
                <a:r>
                  <a:rPr lang="en-US" altLang="zh-CN" b="0" dirty="0"/>
                  <a:t>ample 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~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zh-CN" b="0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altLang="zh-CN" b="0" dirty="0"/>
                  <a:t> expansion order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…,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altLang="zh-CN" b="0" dirty="0"/>
                  <a:t>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74A9A16-4B4F-4D16-A577-203903708E2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162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9C48C30-5D96-4491-99A8-565D88EBA0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1525" b="21513"/>
          <a:stretch/>
        </p:blipFill>
        <p:spPr>
          <a:xfrm>
            <a:off x="838200" y="1744335"/>
            <a:ext cx="10515600" cy="336932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1152DF-138F-497C-AB65-5A4215294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Reinforced training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337094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97E93-CA66-4B71-B344-467DD9B65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Reinforced training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DA95BA-3059-4815-9E86-D891A756853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2677304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mle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&lt;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func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mle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mb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mb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𝔼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𝑜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~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𝑜</m:t>
                                  </m:r>
                                </m:e>
                              </m:d>
                            </m:e>
                          </m:d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ℒ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mle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𝑜</m:t>
                                  </m:r>
                                </m:e>
                              </m:acc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ℒ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mle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𝑜</m:t>
                              </m:r>
                            </m:e>
                          </m:d>
                        </m:e>
                      </m:d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,0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</m:e>
                      </m:func>
                    </m:oMath>
                  </m:oMathPara>
                </a14:m>
                <a:endParaRPr lang="en-US" altLang="zh-CN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DA95BA-3059-4815-9E86-D891A756853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2677304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D13F2B6C-98CF-48A3-A367-DFFBB85E391B}"/>
              </a:ext>
            </a:extLst>
          </p:cNvPr>
          <p:cNvSpPr txBox="1">
            <a:spLocks/>
          </p:cNvSpPr>
          <p:nvPr/>
        </p:nvSpPr>
        <p:spPr>
          <a:xfrm>
            <a:off x="838200" y="45029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Pretraining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25F2951-C992-490B-835B-D31555CC4093}"/>
                  </a:ext>
                </a:extLst>
              </p:cNvPr>
              <p:cNvSpPr txBox="1"/>
              <p:nvPr/>
            </p:nvSpPr>
            <p:spPr>
              <a:xfrm>
                <a:off x="838200" y="5825527"/>
                <a:ext cx="10515600" cy="6169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2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pretrain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~</m:t>
                          </m:r>
                          <m:r>
                            <a:rPr lang="zh-CN" alt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𝒰</m:t>
                          </m:r>
                          <m:d>
                            <m:d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  <m:d>
                                <m:d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ℒ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28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mle</m:t>
                              </m:r>
                            </m:sub>
                          </m:sSub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25F2951-C992-490B-835B-D31555CC40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825527"/>
                <a:ext cx="10515600" cy="6169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12EFE19-A392-4386-B86A-E688301F67A0}"/>
                  </a:ext>
                </a:extLst>
              </p:cNvPr>
              <p:cNvSpPr txBox="1"/>
              <p:nvPr/>
            </p:nvSpPr>
            <p:spPr>
              <a:xfrm>
                <a:off x="838199" y="4502929"/>
                <a:ext cx="105155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/>
                  <a:t>Note that gradient of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</m:d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is not used to update parameters.</a:t>
                </a:r>
                <a:endParaRPr lang="zh-CN" alt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12EFE19-A392-4386-B86A-E688301F67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4502929"/>
                <a:ext cx="10515599" cy="369332"/>
              </a:xfrm>
              <a:prstGeom prst="rect">
                <a:avLst/>
              </a:prstGeom>
              <a:blipFill>
                <a:blip r:embed="rId4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90615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833CA-E9C4-4C51-912B-7FF927B7F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Experimental results</a:t>
            </a:r>
            <a:endParaRPr lang="zh-CN" altLang="en-US" dirty="0"/>
          </a:p>
        </p:txBody>
      </p:sp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9FD84813-C3DA-4EAC-96CF-C0151652789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2683150"/>
              </p:ext>
            </p:extLst>
          </p:nvPr>
        </p:nvGraphicFramePr>
        <p:xfrm>
          <a:off x="838200" y="1372235"/>
          <a:ext cx="10515600" cy="5120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97561">
                  <a:extLst>
                    <a:ext uri="{9D8B030D-6E8A-4147-A177-3AD203B41FA5}">
                      <a16:colId xmlns:a16="http://schemas.microsoft.com/office/drawing/2014/main" val="1234047877"/>
                    </a:ext>
                  </a:extLst>
                </a:gridCol>
                <a:gridCol w="1399261">
                  <a:extLst>
                    <a:ext uri="{9D8B030D-6E8A-4147-A177-3AD203B41FA5}">
                      <a16:colId xmlns:a16="http://schemas.microsoft.com/office/drawing/2014/main" val="54204073"/>
                    </a:ext>
                  </a:extLst>
                </a:gridCol>
                <a:gridCol w="1399261">
                  <a:extLst>
                    <a:ext uri="{9D8B030D-6E8A-4147-A177-3AD203B41FA5}">
                      <a16:colId xmlns:a16="http://schemas.microsoft.com/office/drawing/2014/main" val="1338659311"/>
                    </a:ext>
                  </a:extLst>
                </a:gridCol>
                <a:gridCol w="1399261">
                  <a:extLst>
                    <a:ext uri="{9D8B030D-6E8A-4147-A177-3AD203B41FA5}">
                      <a16:colId xmlns:a16="http://schemas.microsoft.com/office/drawing/2014/main" val="3284051585"/>
                    </a:ext>
                  </a:extLst>
                </a:gridCol>
                <a:gridCol w="1420995">
                  <a:extLst>
                    <a:ext uri="{9D8B030D-6E8A-4147-A177-3AD203B41FA5}">
                      <a16:colId xmlns:a16="http://schemas.microsoft.com/office/drawing/2014/main" val="3818503817"/>
                    </a:ext>
                  </a:extLst>
                </a:gridCol>
                <a:gridCol w="1399261">
                  <a:extLst>
                    <a:ext uri="{9D8B030D-6E8A-4147-A177-3AD203B41FA5}">
                      <a16:colId xmlns:a16="http://schemas.microsoft.com/office/drawing/2014/main" val="2962866713"/>
                    </a:ext>
                  </a:extLst>
                </a:gridCol>
              </a:tblGrid>
              <a:tr h="343013">
                <a:tc rowSpan="2"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Model</a:t>
                      </a:r>
                      <a:endParaRPr lang="zh-CN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DJANGO</a:t>
                      </a:r>
                      <a:endParaRPr lang="zh-CN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ATIS</a:t>
                      </a:r>
                      <a:endParaRPr lang="zh-CN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GEO</a:t>
                      </a:r>
                      <a:endParaRPr lang="zh-CN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CONALA</a:t>
                      </a:r>
                      <a:endParaRPr lang="zh-CN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321293"/>
                  </a:ext>
                </a:extLst>
              </a:tr>
              <a:tr h="343013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Accuracy</a:t>
                      </a:r>
                      <a:endParaRPr lang="zh-CN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Accuracy</a:t>
                      </a:r>
                      <a:endParaRPr lang="zh-CN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Accuracy</a:t>
                      </a:r>
                      <a:endParaRPr lang="zh-CN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BLEU</a:t>
                      </a:r>
                      <a:endParaRPr lang="zh-CN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Accuracy</a:t>
                      </a:r>
                      <a:endParaRPr lang="zh-CN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1201081"/>
                  </a:ext>
                </a:extLst>
              </a:tr>
              <a:tr h="343013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COARSE2FINE</a:t>
                      </a:r>
                      <a:endParaRPr lang="zh-CN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</a:t>
                      </a:r>
                      <a:endParaRPr lang="zh-CN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87.7</a:t>
                      </a:r>
                      <a:endParaRPr lang="zh-CN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88.2</a:t>
                      </a:r>
                      <a:endParaRPr lang="zh-CN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</a:t>
                      </a:r>
                      <a:endParaRPr lang="zh-CN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09882565"/>
                  </a:ext>
                </a:extLst>
              </a:tr>
              <a:tr h="343013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TRANX</a:t>
                      </a:r>
                      <a:endParaRPr lang="zh-CN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77.3</a:t>
                      </a:r>
                      <a:r>
                        <a:rPr lang="en-US" altLang="zh-CN" sz="1400" strike="noStrike" cap="none" baseline="0" dirty="0"/>
                        <a:t>±0.4</a:t>
                      </a:r>
                      <a:endParaRPr lang="zh-CN" altLang="en-US" strike="noStrike" cap="none" baseline="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87.6</a:t>
                      </a:r>
                      <a:r>
                        <a:rPr lang="en-US" altLang="zh-CN" sz="1400" strike="noStrike" kern="1200" cap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±0.1</a:t>
                      </a:r>
                      <a:endParaRPr lang="zh-CN" altLang="en-US" sz="1400" strike="noStrike" kern="1200" cap="none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88.8</a:t>
                      </a:r>
                      <a:r>
                        <a:rPr lang="en-US" altLang="zh-CN" sz="1400" strike="noStrike" kern="1200" cap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±1.0</a:t>
                      </a:r>
                      <a:endParaRPr lang="zh-CN" altLang="en-US" sz="1400" strike="noStrike" kern="1200" cap="none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23.45</a:t>
                      </a:r>
                      <a:r>
                        <a:rPr lang="en-US" altLang="zh-CN" sz="1400" strike="noStrike" kern="1200" cap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±0.4</a:t>
                      </a:r>
                      <a:endParaRPr lang="zh-CN" altLang="en-US" sz="1400" strike="noStrike" kern="1200" cap="none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2.5</a:t>
                      </a:r>
                      <a:r>
                        <a:rPr lang="en-US" altLang="zh-CN" sz="1400" strike="noStrike" kern="1200" cap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±0.7</a:t>
                      </a:r>
                      <a:endParaRPr lang="zh-CN" altLang="en-US" sz="1400" strike="noStrike" kern="1200" cap="none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59717092"/>
                  </a:ext>
                </a:extLst>
              </a:tr>
              <a:tr h="343013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TREEGEN</a:t>
                      </a:r>
                      <a:endParaRPr lang="zh-CN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</a:t>
                      </a:r>
                      <a:endParaRPr lang="zh-CN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88.1</a:t>
                      </a:r>
                      <a:r>
                        <a:rPr lang="en-US" altLang="zh-CN" sz="1400" strike="noStrike" kern="1200" cap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±0.6</a:t>
                      </a:r>
                      <a:endParaRPr lang="zh-CN" altLang="en-US" sz="1400" strike="noStrike" kern="1200" cap="none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</a:t>
                      </a:r>
                      <a:endParaRPr lang="zh-CN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</a:t>
                      </a:r>
                      <a:endParaRPr lang="zh-CN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370336"/>
                  </a:ext>
                </a:extLst>
              </a:tr>
              <a:tr h="343013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TRANX (reimplemented)</a:t>
                      </a:r>
                      <a:endParaRPr lang="zh-CN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77.2</a:t>
                      </a:r>
                      <a:r>
                        <a:rPr lang="en-US" altLang="zh-CN" sz="1400" strike="noStrike" kern="1200" cap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±0.6</a:t>
                      </a:r>
                      <a:endParaRPr lang="zh-CN" altLang="en-US" sz="1400" strike="noStrike" kern="1200" cap="none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87.6</a:t>
                      </a:r>
                      <a:r>
                        <a:rPr lang="en-US" altLang="zh-CN" sz="1400" strike="noStrike" kern="1200" cap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±0.4</a:t>
                      </a:r>
                      <a:endParaRPr lang="zh-CN" altLang="en-US" sz="1400" strike="noStrike" kern="1200" cap="none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88.8</a:t>
                      </a:r>
                      <a:r>
                        <a:rPr lang="en-US" altLang="zh-CN" sz="1400" strike="noStrike" kern="1200" cap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±1.0</a:t>
                      </a:r>
                      <a:endParaRPr lang="zh-CN" altLang="en-US" sz="1400" strike="noStrike" kern="1200" cap="none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24.38</a:t>
                      </a:r>
                      <a:r>
                        <a:rPr lang="en-US" altLang="zh-CN" sz="1400" strike="noStrike" kern="1200" cap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±0.5</a:t>
                      </a:r>
                      <a:endParaRPr lang="zh-CN" altLang="en-US" sz="1400" strike="noStrike" kern="1200" cap="none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2.2</a:t>
                      </a:r>
                      <a:r>
                        <a:rPr lang="en-US" altLang="zh-CN" sz="1400" strike="noStrike" kern="1200" cap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±0.5</a:t>
                      </a:r>
                      <a:endParaRPr lang="zh-CN" altLang="en-US" sz="1400" strike="noStrike" kern="1200" cap="none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88505693"/>
                  </a:ext>
                </a:extLst>
              </a:tr>
              <a:tr h="343013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TRANX (w/ pre-train)</a:t>
                      </a:r>
                      <a:endParaRPr lang="zh-CN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77.5</a:t>
                      </a:r>
                      <a:r>
                        <a:rPr lang="en-US" altLang="zh-CN" sz="1400" strike="noStrike" kern="1200" cap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±0.4</a:t>
                      </a:r>
                      <a:endParaRPr lang="zh-CN" altLang="en-US" sz="1400" strike="noStrike" kern="1200" cap="none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87.8</a:t>
                      </a:r>
                      <a:r>
                        <a:rPr lang="en-US" altLang="zh-CN" sz="1400" strike="noStrike" kern="1200" cap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±0.7</a:t>
                      </a:r>
                      <a:endParaRPr lang="zh-CN" altLang="en-US" sz="1400" strike="noStrike" kern="1200" cap="none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88.4</a:t>
                      </a:r>
                      <a:r>
                        <a:rPr lang="en-US" altLang="zh-CN" sz="1400" strike="noStrike" kern="1200" cap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±1.1</a:t>
                      </a:r>
                      <a:endParaRPr lang="zh-CN" altLang="en-US" sz="1400" strike="noStrike" kern="1200" cap="none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24.57</a:t>
                      </a:r>
                      <a:r>
                        <a:rPr lang="en-US" altLang="zh-CN" sz="1400" strike="noStrike" kern="1200" cap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±0.5</a:t>
                      </a:r>
                      <a:endParaRPr lang="zh-CN" altLang="en-US" sz="1400" strike="noStrike" kern="1200" cap="none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1.4</a:t>
                      </a:r>
                      <a:r>
                        <a:rPr lang="en-US" altLang="zh-CN" sz="1400" strike="noStrike" kern="1200" cap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±0.3</a:t>
                      </a:r>
                      <a:endParaRPr lang="zh-CN" altLang="en-US" sz="1400" strike="noStrike" kern="1200" cap="none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83682770"/>
                  </a:ext>
                </a:extLst>
              </a:tr>
              <a:tr h="343013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TRANX-R2L</a:t>
                      </a:r>
                      <a:endParaRPr lang="zh-CN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75.9</a:t>
                      </a:r>
                      <a:r>
                        <a:rPr lang="en-US" altLang="zh-CN" sz="1400" strike="noStrike" kern="1200" cap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±0.8</a:t>
                      </a:r>
                      <a:endParaRPr lang="zh-CN" altLang="en-US" sz="1400" strike="noStrike" kern="1200" cap="none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87.5</a:t>
                      </a:r>
                      <a:r>
                        <a:rPr lang="en-US" altLang="zh-CN" sz="1400" strike="noStrike" kern="1200" cap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±0.9</a:t>
                      </a:r>
                      <a:endParaRPr lang="zh-CN" altLang="en-US" sz="1400" strike="noStrike" kern="1200" cap="none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86.4</a:t>
                      </a:r>
                      <a:r>
                        <a:rPr lang="en-US" altLang="zh-CN" sz="1400" strike="noStrike" kern="1200" cap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±1.0</a:t>
                      </a:r>
                      <a:endParaRPr lang="zh-CN" altLang="en-US" sz="1400" strike="noStrike" kern="1200" cap="none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24.88</a:t>
                      </a:r>
                      <a:r>
                        <a:rPr lang="en-US" altLang="zh-CN" sz="1400" strike="noStrike" kern="1200" cap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±0.5</a:t>
                      </a:r>
                      <a:endParaRPr lang="zh-CN" altLang="en-US" sz="1400" strike="noStrike" kern="1200" cap="none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2.4</a:t>
                      </a:r>
                      <a:r>
                        <a:rPr lang="en-US" altLang="zh-CN" sz="1400" strike="noStrike" kern="1200" cap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±0.5</a:t>
                      </a:r>
                      <a:endParaRPr lang="zh-CN" altLang="en-US" sz="1400" strike="noStrike" kern="1200" cap="none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68607158"/>
                  </a:ext>
                </a:extLst>
              </a:tr>
              <a:tr h="343013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TRANX-RAND</a:t>
                      </a:r>
                      <a:endParaRPr lang="zh-CN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74.6</a:t>
                      </a:r>
                      <a:r>
                        <a:rPr lang="en-US" altLang="zh-CN" sz="1400" strike="noStrike" kern="1200" cap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±1.1</a:t>
                      </a:r>
                      <a:endParaRPr lang="zh-CN" altLang="en-US" sz="1400" strike="noStrike" kern="1200" cap="none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86.4</a:t>
                      </a:r>
                      <a:r>
                        <a:rPr lang="en-US" altLang="zh-CN" sz="1400" strike="noStrike" kern="1200" cap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±1.4</a:t>
                      </a:r>
                      <a:endParaRPr lang="zh-CN" altLang="en-US" sz="1400" strike="noStrike" kern="1200" cap="none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81.7</a:t>
                      </a:r>
                      <a:r>
                        <a:rPr lang="en-US" altLang="zh-CN" sz="1400" strike="noStrike" kern="1200" cap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±1.8</a:t>
                      </a:r>
                      <a:endParaRPr lang="zh-CN" altLang="en-US" sz="1400" strike="noStrike" kern="1200" cap="none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19.73</a:t>
                      </a:r>
                      <a:r>
                        <a:rPr lang="en-US" altLang="zh-CN" sz="1400" strike="noStrike" kern="1200" cap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±1.1</a:t>
                      </a:r>
                      <a:endParaRPr lang="zh-CN" altLang="en-US" sz="1400" strike="noStrike" kern="1200" cap="none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1,6</a:t>
                      </a:r>
                      <a:r>
                        <a:rPr lang="en-US" altLang="zh-CN" sz="1400" strike="noStrike" kern="1200" cap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±0.6</a:t>
                      </a:r>
                      <a:endParaRPr lang="zh-CN" altLang="en-US" sz="1400" strike="noStrike" kern="1200" cap="none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81015620"/>
                  </a:ext>
                </a:extLst>
              </a:tr>
              <a:tr h="343013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TRANX-RL (w/o pre-train)</a:t>
                      </a:r>
                      <a:endParaRPr lang="zh-CN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76.3</a:t>
                      </a:r>
                      <a:r>
                        <a:rPr lang="en-US" altLang="zh-CN" sz="1400" strike="noStrike" kern="1200" cap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±0.7</a:t>
                      </a:r>
                      <a:endParaRPr lang="zh-CN" altLang="en-US" sz="1400" strike="noStrike" kern="1200" cap="none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87.2</a:t>
                      </a:r>
                      <a:r>
                        <a:rPr lang="en-US" altLang="zh-CN" sz="1400" strike="noStrike" kern="1200" cap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±0.8</a:t>
                      </a:r>
                      <a:endParaRPr lang="zh-CN" altLang="en-US" sz="1400" strike="noStrike" kern="1200" cap="none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87.1</a:t>
                      </a:r>
                      <a:r>
                        <a:rPr lang="en-US" altLang="zh-CN" sz="1400" strike="noStrike" kern="1200" cap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±1.6</a:t>
                      </a:r>
                      <a:endParaRPr lang="zh-CN" altLang="en-US" sz="1400" strike="noStrike" kern="1200" cap="none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23.38</a:t>
                      </a:r>
                      <a:r>
                        <a:rPr lang="en-US" altLang="zh-CN" sz="1400" strike="noStrike" kern="1200" cap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±0.8</a:t>
                      </a:r>
                      <a:endParaRPr lang="zh-CN" altLang="en-US" sz="1400" strike="noStrike" kern="1200" cap="none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2.1</a:t>
                      </a:r>
                      <a:r>
                        <a:rPr lang="en-US" altLang="zh-CN" sz="1400" strike="noStrike" kern="1200" cap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±0.2</a:t>
                      </a:r>
                      <a:endParaRPr lang="zh-CN" altLang="en-US" sz="1400" strike="noStrike" kern="1200" cap="none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93352529"/>
                  </a:ext>
                </a:extLst>
              </a:tr>
              <a:tr h="343013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TRANX-RL</a:t>
                      </a:r>
                      <a:endParaRPr lang="zh-CN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77.9</a:t>
                      </a:r>
                      <a:r>
                        <a:rPr lang="en-US" altLang="zh-CN" sz="1400" strike="noStrike" kern="1200" cap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±0.5</a:t>
                      </a:r>
                      <a:endParaRPr lang="zh-CN" altLang="en-US" sz="1400" strike="noStrike" kern="1200" cap="none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89.1</a:t>
                      </a:r>
                      <a:r>
                        <a:rPr lang="en-US" altLang="zh-CN" sz="1400" strike="noStrike" kern="1200" cap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±0.5</a:t>
                      </a:r>
                      <a:endParaRPr lang="zh-CN" altLang="en-US" sz="1400" strike="noStrike" kern="1200" cap="none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89.5</a:t>
                      </a:r>
                      <a:r>
                        <a:rPr lang="en-US" altLang="zh-CN" sz="1400" strike="noStrike" kern="1200" cap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±1.2</a:t>
                      </a:r>
                      <a:endParaRPr lang="zh-CN" altLang="en-US" sz="1400" strike="noStrike" kern="1200" cap="none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25.47</a:t>
                      </a:r>
                      <a:r>
                        <a:rPr lang="en-US" altLang="zh-CN" sz="1400" strike="noStrike" kern="1200" cap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±0.7</a:t>
                      </a:r>
                      <a:endParaRPr lang="zh-CN" altLang="en-US" sz="1400" strike="noStrike" kern="1200" cap="none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2.6</a:t>
                      </a:r>
                      <a:r>
                        <a:rPr lang="en-US" altLang="zh-CN" sz="1400" strike="noStrike" kern="1200" cap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±0.4</a:t>
                      </a:r>
                      <a:endParaRPr lang="zh-CN" altLang="en-US" sz="1400" strike="noStrike" kern="1200" cap="none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2447780"/>
                  </a:ext>
                </a:extLst>
              </a:tr>
              <a:tr h="343013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TRANX (on child node)</a:t>
                      </a:r>
                      <a:endParaRPr lang="zh-CN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strike="noStrike" kern="1200" cap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77.26</a:t>
                      </a:r>
                      <a:r>
                        <a:rPr kumimoji="0" lang="en-US" altLang="zh-CN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±0.8</a:t>
                      </a:r>
                      <a:endParaRPr lang="en-US" altLang="zh-CN" sz="1800" strike="noStrike" kern="1200" cap="none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strike="noStrike" kern="1200" cap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94.02</a:t>
                      </a:r>
                      <a:r>
                        <a:rPr kumimoji="0" lang="en-US" altLang="zh-CN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±0.8</a:t>
                      </a:r>
                      <a:endParaRPr lang="zh-CN" altLang="en-US" sz="1800" strike="noStrike" kern="1200" cap="none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strike="noStrike" kern="1200" cap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89.75</a:t>
                      </a:r>
                      <a:r>
                        <a:rPr kumimoji="0" lang="en-US" altLang="zh-CN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±0.8</a:t>
                      </a:r>
                      <a:endParaRPr lang="zh-CN" altLang="en-US" sz="1800" strike="noStrike" kern="1200" cap="none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strike="noStrike" kern="1200" cap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lang="zh-CN" altLang="en-US" sz="1800" strike="noStrike" kern="1200" cap="none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strike="noStrike" kern="1200" cap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25.19</a:t>
                      </a:r>
                      <a:r>
                        <a:rPr kumimoji="0" lang="en-US" altLang="zh-CN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±0.6</a:t>
                      </a:r>
                      <a:endParaRPr lang="zh-CN" altLang="en-US" sz="1800" strike="noStrike" kern="1200" cap="none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80974763"/>
                  </a:ext>
                </a:extLst>
              </a:tr>
              <a:tr h="343013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TRANX-R2L (on child node)</a:t>
                      </a:r>
                      <a:endParaRPr lang="zh-CN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strike="noStrike" kern="1200" cap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76.88</a:t>
                      </a:r>
                      <a:r>
                        <a:rPr kumimoji="0" lang="en-US" altLang="zh-CN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±1.0</a:t>
                      </a:r>
                      <a:endParaRPr lang="zh-CN" altLang="en-US" sz="1800" strike="noStrike" kern="1200" cap="none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strike="noStrike" kern="1200" cap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93.80</a:t>
                      </a:r>
                      <a:r>
                        <a:rPr kumimoji="0" lang="en-US" altLang="zh-CN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±0.3</a:t>
                      </a:r>
                      <a:endParaRPr lang="zh-CN" altLang="en-US" sz="1800" strike="noStrike" kern="1200" cap="none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strike="noStrike" kern="1200" cap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89.28</a:t>
                      </a:r>
                      <a:r>
                        <a:rPr kumimoji="0" lang="en-US" altLang="zh-CN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±1.1</a:t>
                      </a:r>
                      <a:endParaRPr lang="zh-CN" altLang="en-US" sz="1800" strike="noStrike" kern="1200" cap="none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strike="noStrike" kern="1200" cap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lang="zh-CN" altLang="en-US" sz="1800" strike="noStrike" kern="1200" cap="none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strike="noStrike" kern="1200" cap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24.74</a:t>
                      </a:r>
                      <a:r>
                        <a:rPr kumimoji="0" lang="en-US" altLang="zh-CN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±0.7</a:t>
                      </a:r>
                      <a:endParaRPr lang="zh-CN" altLang="en-US" sz="1800" strike="noStrike" kern="1200" cap="none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29508342"/>
                  </a:ext>
                </a:extLst>
              </a:tr>
              <a:tr h="343013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TRANX-RL (on child node)</a:t>
                      </a:r>
                      <a:endParaRPr lang="zh-CN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strike="noStrike" kern="1200" cap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78.98</a:t>
                      </a:r>
                      <a:r>
                        <a:rPr kumimoji="0" lang="en-US" altLang="zh-CN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±0.9</a:t>
                      </a:r>
                      <a:endParaRPr lang="zh-CN" altLang="en-US" sz="1800" strike="noStrike" kern="1200" cap="none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strike="noStrike" kern="1200" cap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94.87</a:t>
                      </a:r>
                      <a:r>
                        <a:rPr kumimoji="0" lang="en-US" altLang="zh-CN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±0.5</a:t>
                      </a:r>
                      <a:endParaRPr lang="zh-CN" altLang="en-US" sz="1800" strike="noStrike" kern="1200" cap="none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strike="noStrike" kern="1200" cap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90.64</a:t>
                      </a:r>
                      <a:r>
                        <a:rPr kumimoji="0" lang="en-US" altLang="zh-CN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±0.9</a:t>
                      </a:r>
                      <a:endParaRPr lang="zh-CN" altLang="en-US" sz="1800" strike="noStrike" kern="1200" cap="none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strike="noStrike" kern="1200" cap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lang="zh-CN" altLang="en-US" sz="1800" strike="noStrike" kern="1200" cap="none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strike="noStrike" kern="1200" cap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26.90</a:t>
                      </a:r>
                      <a:r>
                        <a:rPr kumimoji="0" lang="en-US" altLang="zh-CN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±0.6</a:t>
                      </a:r>
                      <a:endParaRPr lang="zh-CN" altLang="en-US" sz="1800" strike="noStrike" kern="1200" cap="none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210805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58710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B03FF-E006-4947-9B47-7074FAC76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Effect of the number of multi-branch nodes</a:t>
            </a:r>
            <a:endParaRPr lang="zh-CN" altLang="en-US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AF540957-797B-4874-A4F7-3C3DDAC184AF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208090204"/>
              </p:ext>
            </p:extLst>
          </p:nvPr>
        </p:nvGraphicFramePr>
        <p:xfrm>
          <a:off x="838200" y="1825625"/>
          <a:ext cx="5181599" cy="43513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9087">
                  <a:extLst>
                    <a:ext uri="{9D8B030D-6E8A-4147-A177-3AD203B41FA5}">
                      <a16:colId xmlns:a16="http://schemas.microsoft.com/office/drawing/2014/main" val="2693684012"/>
                    </a:ext>
                  </a:extLst>
                </a:gridCol>
                <a:gridCol w="1124914">
                  <a:extLst>
                    <a:ext uri="{9D8B030D-6E8A-4147-A177-3AD203B41FA5}">
                      <a16:colId xmlns:a16="http://schemas.microsoft.com/office/drawing/2014/main" val="1947875218"/>
                    </a:ext>
                  </a:extLst>
                </a:gridCol>
                <a:gridCol w="1690982">
                  <a:extLst>
                    <a:ext uri="{9D8B030D-6E8A-4147-A177-3AD203B41FA5}">
                      <a16:colId xmlns:a16="http://schemas.microsoft.com/office/drawing/2014/main" val="1675923231"/>
                    </a:ext>
                  </a:extLst>
                </a:gridCol>
                <a:gridCol w="1546616">
                  <a:extLst>
                    <a:ext uri="{9D8B030D-6E8A-4147-A177-3AD203B41FA5}">
                      <a16:colId xmlns:a16="http://schemas.microsoft.com/office/drawing/2014/main" val="1855967368"/>
                    </a:ext>
                  </a:extLst>
                </a:gridCol>
              </a:tblGrid>
              <a:tr h="54391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ATIS</a:t>
                      </a:r>
                      <a:endParaRPr lang="zh-CN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TRANX</a:t>
                      </a:r>
                      <a:endParaRPr lang="zh-CN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TRANX-R2L</a:t>
                      </a:r>
                      <a:endParaRPr lang="zh-CN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TRANX-RL</a:t>
                      </a:r>
                      <a:endParaRPr lang="zh-CN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86122527"/>
                  </a:ext>
                </a:extLst>
              </a:tr>
              <a:tr h="54391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88.37</a:t>
                      </a:r>
                      <a:endParaRPr lang="zh-CN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93.02</a:t>
                      </a:r>
                      <a:endParaRPr lang="zh-CN" altLang="en-US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90.11</a:t>
                      </a:r>
                      <a:endParaRPr lang="zh-CN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60183780"/>
                  </a:ext>
                </a:extLst>
              </a:tr>
              <a:tr h="54391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100</a:t>
                      </a:r>
                      <a:endParaRPr lang="zh-CN" altLang="en-US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100</a:t>
                      </a:r>
                      <a:endParaRPr lang="zh-CN" altLang="en-US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100</a:t>
                      </a:r>
                      <a:endParaRPr lang="zh-CN" altLang="en-US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86453653"/>
                  </a:ext>
                </a:extLst>
              </a:tr>
              <a:tr h="54391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100</a:t>
                      </a:r>
                      <a:endParaRPr lang="zh-CN" altLang="en-US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100</a:t>
                      </a:r>
                      <a:endParaRPr lang="zh-CN" altLang="en-US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100</a:t>
                      </a:r>
                      <a:endParaRPr lang="zh-CN" altLang="en-US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1959923"/>
                  </a:ext>
                </a:extLst>
              </a:tr>
              <a:tr h="54391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78.94</a:t>
                      </a:r>
                      <a:endParaRPr lang="zh-CN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81.57</a:t>
                      </a:r>
                      <a:endParaRPr lang="zh-CN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89.47</a:t>
                      </a:r>
                      <a:endParaRPr lang="zh-CN" altLang="en-US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1371842"/>
                  </a:ext>
                </a:extLst>
              </a:tr>
              <a:tr h="54391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96.93</a:t>
                      </a:r>
                      <a:endParaRPr lang="zh-CN" altLang="en-US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96.93</a:t>
                      </a:r>
                      <a:endParaRPr lang="zh-CN" altLang="en-US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96.93</a:t>
                      </a:r>
                      <a:endParaRPr lang="zh-CN" altLang="en-US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31880322"/>
                  </a:ext>
                </a:extLst>
              </a:tr>
              <a:tr h="54391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95.65</a:t>
                      </a:r>
                      <a:endParaRPr lang="zh-CN" altLang="en-US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95.23</a:t>
                      </a:r>
                      <a:endParaRPr lang="zh-CN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95.65</a:t>
                      </a:r>
                      <a:endParaRPr lang="zh-CN" altLang="en-US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23013851"/>
                  </a:ext>
                </a:extLst>
              </a:tr>
              <a:tr h="543917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≥</a:t>
                      </a:r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78.75</a:t>
                      </a:r>
                      <a:endParaRPr lang="zh-CN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75.00</a:t>
                      </a:r>
                      <a:endParaRPr lang="zh-CN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80.63</a:t>
                      </a:r>
                      <a:endParaRPr lang="zh-CN" altLang="en-US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69161778"/>
                  </a:ext>
                </a:extLst>
              </a:tr>
            </a:tbl>
          </a:graphicData>
        </a:graphic>
      </p:graphicFrame>
      <p:graphicFrame>
        <p:nvGraphicFramePr>
          <p:cNvPr id="8" name="Content Placeholder 6">
            <a:extLst>
              <a:ext uri="{FF2B5EF4-FFF2-40B4-BE49-F238E27FC236}">
                <a16:creationId xmlns:a16="http://schemas.microsoft.com/office/drawing/2014/main" id="{50897FF8-1802-4111-9487-380F92E94836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521464421"/>
              </p:ext>
            </p:extLst>
          </p:nvPr>
        </p:nvGraphicFramePr>
        <p:xfrm>
          <a:off x="6172200" y="1825625"/>
          <a:ext cx="5181599" cy="43513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5674">
                  <a:extLst>
                    <a:ext uri="{9D8B030D-6E8A-4147-A177-3AD203B41FA5}">
                      <a16:colId xmlns:a16="http://schemas.microsoft.com/office/drawing/2014/main" val="2693684012"/>
                    </a:ext>
                  </a:extLst>
                </a:gridCol>
                <a:gridCol w="970490">
                  <a:extLst>
                    <a:ext uri="{9D8B030D-6E8A-4147-A177-3AD203B41FA5}">
                      <a16:colId xmlns:a16="http://schemas.microsoft.com/office/drawing/2014/main" val="1947875218"/>
                    </a:ext>
                  </a:extLst>
                </a:gridCol>
                <a:gridCol w="1458851">
                  <a:extLst>
                    <a:ext uri="{9D8B030D-6E8A-4147-A177-3AD203B41FA5}">
                      <a16:colId xmlns:a16="http://schemas.microsoft.com/office/drawing/2014/main" val="1675923231"/>
                    </a:ext>
                  </a:extLst>
                </a:gridCol>
                <a:gridCol w="1596584">
                  <a:extLst>
                    <a:ext uri="{9D8B030D-6E8A-4147-A177-3AD203B41FA5}">
                      <a16:colId xmlns:a16="http://schemas.microsoft.com/office/drawing/2014/main" val="1855967368"/>
                    </a:ext>
                  </a:extLst>
                </a:gridCol>
              </a:tblGrid>
              <a:tr h="54391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DJANGO</a:t>
                      </a:r>
                      <a:endParaRPr lang="zh-CN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TRANX</a:t>
                      </a:r>
                      <a:endParaRPr lang="zh-CN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TRANX-R2L</a:t>
                      </a:r>
                      <a:endParaRPr lang="zh-CN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TRANX-RL</a:t>
                      </a:r>
                      <a:endParaRPr lang="zh-CN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86122527"/>
                  </a:ext>
                </a:extLst>
              </a:tr>
              <a:tr h="54391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98.30</a:t>
                      </a:r>
                      <a:endParaRPr lang="zh-CN" altLang="en-US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91.52</a:t>
                      </a:r>
                      <a:endParaRPr lang="zh-CN" altLang="en-US" b="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97.67</a:t>
                      </a:r>
                      <a:endParaRPr lang="zh-CN" altLang="en-US" b="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60183780"/>
                  </a:ext>
                </a:extLst>
              </a:tr>
              <a:tr h="54391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90.00</a:t>
                      </a:r>
                      <a:endParaRPr lang="zh-CN" altLang="en-US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90.00</a:t>
                      </a:r>
                      <a:endParaRPr lang="zh-CN" altLang="en-US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90.00</a:t>
                      </a:r>
                      <a:endParaRPr lang="zh-CN" altLang="en-US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86453653"/>
                  </a:ext>
                </a:extLst>
              </a:tr>
              <a:tr h="54391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85.50</a:t>
                      </a:r>
                      <a:endParaRPr lang="zh-CN" altLang="en-US" b="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84.70</a:t>
                      </a:r>
                      <a:endParaRPr lang="zh-CN" altLang="en-US" b="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86.17</a:t>
                      </a:r>
                      <a:endParaRPr lang="zh-CN" altLang="en-US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1959923"/>
                  </a:ext>
                </a:extLst>
              </a:tr>
              <a:tr h="54391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66.66</a:t>
                      </a:r>
                      <a:endParaRPr lang="zh-CN" altLang="en-US" b="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63.60</a:t>
                      </a:r>
                      <a:endParaRPr lang="zh-CN" altLang="en-US" b="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67.81</a:t>
                      </a:r>
                      <a:endParaRPr lang="zh-CN" altLang="en-US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1371842"/>
                  </a:ext>
                </a:extLst>
              </a:tr>
              <a:tr h="54391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54.16</a:t>
                      </a:r>
                      <a:endParaRPr lang="zh-CN" altLang="en-US" b="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48.33</a:t>
                      </a:r>
                      <a:endParaRPr lang="zh-CN" altLang="en-US" b="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57.50</a:t>
                      </a:r>
                      <a:endParaRPr lang="zh-CN" altLang="en-US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31880322"/>
                  </a:ext>
                </a:extLst>
              </a:tr>
              <a:tr h="54391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28.88</a:t>
                      </a:r>
                      <a:endParaRPr lang="zh-CN" altLang="en-US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26.66</a:t>
                      </a:r>
                      <a:endParaRPr lang="zh-CN" altLang="en-US" b="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28.88</a:t>
                      </a:r>
                      <a:endParaRPr lang="zh-CN" altLang="en-US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23013851"/>
                  </a:ext>
                </a:extLst>
              </a:tr>
              <a:tr h="543917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≥</a:t>
                      </a:r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12.35</a:t>
                      </a:r>
                      <a:endParaRPr lang="zh-CN" altLang="en-US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12.35</a:t>
                      </a:r>
                      <a:endParaRPr lang="zh-CN" altLang="en-US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12.35</a:t>
                      </a:r>
                      <a:endParaRPr lang="zh-CN" altLang="en-US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69161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37144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46E88-1FB6-43DB-ABAE-D76BCF377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Case study</a:t>
            </a:r>
            <a:endParaRPr lang="zh-CN" alt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B34121E-3A0C-4D95-A50C-A21ECC28F43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9635" y="1690688"/>
            <a:ext cx="4098730" cy="4621212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C684E64-8B77-41AA-A4DF-9DFF1A5F8F0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3638" y="1633457"/>
            <a:ext cx="4098724" cy="4735674"/>
          </a:xfrm>
        </p:spPr>
      </p:pic>
    </p:spTree>
    <p:extLst>
      <p:ext uri="{BB962C8B-B14F-4D97-AF65-F5344CB8AC3E}">
        <p14:creationId xmlns:p14="http://schemas.microsoft.com/office/powerpoint/2010/main" val="1195635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F609A36-B213-4E59-A280-E910F1802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08A00D-3675-4CD7-8D8D-8812FA7A3D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Some multi-branch nodes may benefit from non-L2R traversal.</a:t>
            </a:r>
          </a:p>
          <a:p>
            <a:r>
              <a:rPr lang="en-US" altLang="zh-CN" dirty="0"/>
              <a:t>Propose a seq2tree model with a context-based branch selector.</a:t>
            </a:r>
          </a:p>
          <a:p>
            <a:r>
              <a:rPr lang="en-US" altLang="zh-CN" dirty="0"/>
              <a:t>Adopt reinforcement learning to train the whole model.</a:t>
            </a:r>
          </a:p>
          <a:p>
            <a:pPr lvl="1"/>
            <a:r>
              <a:rPr lang="en-US" altLang="zh-CN" dirty="0"/>
              <a:t>With an elaborate reward that measures the model loss difference between different branch expansion orders.</a:t>
            </a:r>
          </a:p>
          <a:p>
            <a:r>
              <a:rPr lang="en-US" altLang="zh-CN" dirty="0"/>
              <a:t>Show the effectiveness and generality of the proposed model.</a:t>
            </a:r>
          </a:p>
          <a:p>
            <a:pPr marL="0" indent="0">
              <a:spcBef>
                <a:spcPts val="3000"/>
              </a:spcBef>
              <a:buNone/>
            </a:pPr>
            <a:r>
              <a:rPr lang="en-US" altLang="zh-CN" dirty="0"/>
              <a:t>Future:</a:t>
            </a:r>
          </a:p>
          <a:p>
            <a:r>
              <a:rPr lang="en-US" altLang="zh-CN" dirty="0"/>
              <a:t>Extend the selector to deal with indefinite branches.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059406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1445</TotalTime>
  <Words>504</Words>
  <Application>Microsoft Office PowerPoint</Application>
  <PresentationFormat>Widescreen</PresentationFormat>
  <Paragraphs>190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等线</vt:lpstr>
      <vt:lpstr>等线 Light</vt:lpstr>
      <vt:lpstr>Arial</vt:lpstr>
      <vt:lpstr>Cambria Math</vt:lpstr>
      <vt:lpstr>Office Theme</vt:lpstr>
      <vt:lpstr>Exploring Dynamic Selection of Branch Expansion Orders for Code Generation</vt:lpstr>
      <vt:lpstr>Introduction</vt:lpstr>
      <vt:lpstr>Branch selector</vt:lpstr>
      <vt:lpstr>Reinforced training</vt:lpstr>
      <vt:lpstr>Reinforced training</vt:lpstr>
      <vt:lpstr>Experimental results</vt:lpstr>
      <vt:lpstr>Effect of the number of multi-branch nodes</vt:lpstr>
      <vt:lpstr>Case study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Exploring Dynamic Selection of Branch Expansion Orders for Code Generation</dc:title>
  <dc:creator>Yeongmin Lii</dc:creator>
  <cp:lastModifiedBy>Yeongmin Lii</cp:lastModifiedBy>
  <cp:revision>55</cp:revision>
  <dcterms:created xsi:type="dcterms:W3CDTF">2021-07-06T08:56:40Z</dcterms:created>
  <dcterms:modified xsi:type="dcterms:W3CDTF">2021-07-07T09:02:03Z</dcterms:modified>
</cp:coreProperties>
</file>