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3867" autoAdjust="0"/>
  </p:normalViewPr>
  <p:slideViewPr>
    <p:cSldViewPr snapToGrid="0">
      <p:cViewPr varScale="1">
        <p:scale>
          <a:sx n="40" d="100"/>
          <a:sy n="40" d="100"/>
        </p:scale>
        <p:origin x="48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E9B6-B2CC-4AE8-8356-392B63376DE1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05F95-3055-43B5-B490-71838053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3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5F95-3055-43B5-B490-71838053D1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B69C-7548-4193-84C2-8385F7E32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476CB-82A1-4733-ACB4-1D80614E6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270E-215B-4FFE-945F-AFD93633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A74C-8B39-45D4-9BB3-A2EF145C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6D16-8281-439C-A15C-6853923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14E4-3378-4C04-854E-FBAA5B27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8A01-E6DF-45B9-8CA8-FA681C44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2D76B-B02E-47BB-B69C-7099338C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AF9C-EF95-4DE3-B51D-889DDC7E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6BA5-5596-4F8B-B9B2-11F6A833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53414-10CA-4BDB-BE29-0026388C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823B3-B56E-459B-9ADE-3851AF632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550F-BEAF-4179-AB75-4AC9B0BB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9FB5-69CD-43DB-B139-6F542927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6B92C-0683-44EC-A5D4-1BEDEF0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2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8D7C-33CF-4F09-B963-6A479477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91DB-6050-4E00-B5F7-A7E6FD4D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A196-D0DA-4102-9EF4-9BDABDC9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D29DC-BFA6-4A92-917E-1E429817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866C9-E40A-4EF1-8987-5A225580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AB9B-9180-4991-832B-71EA750C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54309-EDD5-4339-9D30-6D9BA10B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D818-9821-4BB4-8F7A-D7044C48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B678-3311-4DC4-9297-5C6BA19E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7DF5-9722-4164-9E1C-0C729CCC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DC8D-41BA-45DD-B4DA-989C7AA3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9543-D932-42AA-914E-8403C004E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70998-6B3E-4111-8B91-86B42A959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D40B-240B-48E5-A341-7109F587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3EEC-7D6B-448F-955B-906F52F6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905B2-43AD-4866-B69B-A2E1199B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CD80-8169-4E00-8DB1-618A6307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2881-3E07-45A2-AD65-72B860AF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52091-8981-4129-87C2-41750F909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9BB9B-0EDB-4E19-83BB-85EB2169D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1617F-87B8-4A88-AFAF-997B2517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054A4-AF6B-4F54-9F08-2EF25477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98EF3-F117-40C5-B9BD-7B1299B0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0443F-1CAE-41B3-8370-93B5CF82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D4A-F609-4306-8759-753717E9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6DD59-5DC6-4405-A374-4D922812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C0362-DCED-403A-B43B-AF6017BD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E36BB-9DEA-4429-B61B-912FCB88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DEA8B-CD02-4A49-9525-097DDB92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B3D1A-D9C3-4316-8BA1-E2C0389B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F41D2-7A03-460E-AC99-0684232B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D06C-51BE-4E98-BDE8-26ABFA7F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2147-24C9-4387-BF17-4C7AF818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09664-60A6-45FF-B5F9-5CA6BC6F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ED2F6-4306-45AE-8CB3-DFCE4857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188A-89C3-4205-9CE3-BFF071C6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22DB2-BDD4-4CD8-826D-308140A6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3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B9F-A03D-430F-A586-CB82E0FE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9446C-D777-4F44-B807-32F463AE2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33E0A-1C2F-49CE-96F7-3B599D1AE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BB379-62F2-42D6-B5D4-B1B382BC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91CFD-7B7F-4A1F-9108-4407D90D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7446F-690F-464F-9CA7-76CFBC5D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4E14-47C2-469F-AD8D-6A321007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2D448-C95D-4613-BB15-9049D3090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796A-81E0-4805-8A86-F59DD9A61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B9BC-8830-4694-ADCC-DB191FD7B4B8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DDD1-C1CE-420B-864A-3727FCB7B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8E5F-CC8C-4B5C-8B9C-55992E19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59E38-4514-4FD9-8B2A-AB2DD4F2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7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9A1A-3E79-4E76-91E7-E21ECB77E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Why My Code Summarization Model Does Not Work: Code Comment Improvement with Category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776C-94CA-4104-81E2-03435CB8C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1800" dirty="0"/>
              <a:t>QIUYUAN CHEN, College of Computer Science and Technology, Zhejiang University</a:t>
            </a:r>
            <a:br>
              <a:rPr lang="en-US" sz="1800" dirty="0"/>
            </a:br>
            <a:r>
              <a:rPr lang="en-US" sz="1800" dirty="0"/>
              <a:t>XIN XIA and HAN HU, Faculty of Information Technology, Monash University, Victoria, Australia</a:t>
            </a:r>
            <a:br>
              <a:rPr lang="en-US" sz="1800" dirty="0"/>
            </a:br>
            <a:r>
              <a:rPr lang="en-US" sz="1800" dirty="0"/>
              <a:t>DAVID LO, School of Information Systems, Singapore Management University, Singapore</a:t>
            </a:r>
            <a:br>
              <a:rPr lang="en-US" sz="1800" dirty="0"/>
            </a:br>
            <a:r>
              <a:rPr lang="en-US" sz="1800" dirty="0"/>
              <a:t>SHANPING LI, College of Computer Science and Technology, Zhejiang University</a:t>
            </a:r>
          </a:p>
          <a:p>
            <a:pPr algn="l"/>
            <a:endParaRPr lang="en-US" sz="1800" dirty="0"/>
          </a:p>
          <a:p>
            <a:r>
              <a:rPr lang="en-US" sz="2200" dirty="0"/>
              <a:t>TOSEM 2021</a:t>
            </a:r>
          </a:p>
        </p:txBody>
      </p:sp>
    </p:spTree>
    <p:extLst>
      <p:ext uri="{BB962C8B-B14F-4D97-AF65-F5344CB8AC3E}">
        <p14:creationId xmlns:p14="http://schemas.microsoft.com/office/powerpoint/2010/main" val="399863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7C13-ED09-4922-AD20-484AC931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3112-7D8D-4309-8D3C-0252F67B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↗: significantly best in category.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FD7C9D3-F258-417E-AF3A-DCA97B05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719"/>
            <a:ext cx="4511602" cy="63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DA51-A0A0-4033-9438-54062240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5FCF-4E36-4C70-886E-C5894DBE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4733"/>
            <a:ext cx="10515600" cy="852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Accuracy in 10-fold cross-validation on validation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4369D-8C00-45C5-9D91-120B7B06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3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1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3DA9-3ED5-4ACC-B630-0F024235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Classifier</a:t>
            </a:r>
            <a:br>
              <a:rPr lang="en-US" dirty="0"/>
            </a:br>
            <a:r>
              <a:rPr lang="en-US" dirty="0"/>
              <a:t>Statistics per Category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879E08-E425-4D53-9CAB-B744F5AFD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5374" y="356692"/>
            <a:ext cx="6276626" cy="65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4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9C46-A294-4319-BFBD-30DE8602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20DD-D04B-4FC4-8160-6D6E2B9E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24FAED-483B-4A24-981C-81D697ABF9D7}"/>
              </a:ext>
            </a:extLst>
          </p:cNvPr>
          <p:cNvGrpSpPr/>
          <p:nvPr/>
        </p:nvGrpSpPr>
        <p:grpSpPr>
          <a:xfrm>
            <a:off x="1351888" y="118787"/>
            <a:ext cx="9488224" cy="6620426"/>
            <a:chOff x="1351887" y="237574"/>
            <a:chExt cx="9488224" cy="66204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FB1D07-E693-42A1-8603-B7F15F24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992" y="237574"/>
              <a:ext cx="9412014" cy="221847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D66312-755A-471F-87CF-69122BA95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9993" y="2523520"/>
              <a:ext cx="9412013" cy="233395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09B075-DD36-4C23-B5E9-7D847D1F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1887" y="4857471"/>
              <a:ext cx="9488224" cy="2000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7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9C51-ADAF-4E18-A0AC-35955FC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7693-7F87-4478-B491-8329B02C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Comments have categories, which should be considered.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Different summarization models fit different categories of comments.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Mixing models based on categories of comments may be beneficial.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0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CC65-2D7C-4367-9297-E3F9D0CF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0045-99C3-46DF-8DF0-44AD517B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CPC: Automatically classifying and propagating natural language comments via program analysis (ICSE 2020).</a:t>
            </a:r>
          </a:p>
          <a:p>
            <a:pPr marL="0" indent="0">
              <a:buNone/>
            </a:pPr>
            <a:r>
              <a:rPr lang="en-US" dirty="0"/>
              <a:t>[2] Deep code comment generation with hybrid lexical and syntactical information (ESE 2019).</a:t>
            </a:r>
          </a:p>
          <a:p>
            <a:pPr marL="0" indent="0">
              <a:buNone/>
            </a:pPr>
            <a:r>
              <a:rPr lang="en-US" dirty="0"/>
              <a:t>[3] large-scale empirical study on code-comment inconsistencies (ICPC 2019).</a:t>
            </a:r>
          </a:p>
        </p:txBody>
      </p:sp>
    </p:spTree>
    <p:extLst>
      <p:ext uri="{BB962C8B-B14F-4D97-AF65-F5344CB8AC3E}">
        <p14:creationId xmlns:p14="http://schemas.microsoft.com/office/powerpoint/2010/main" val="178598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08168-86FF-47C8-807E-1D806FDD3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99" y="1408214"/>
            <a:ext cx="9183802" cy="451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C8F4E-1B46-4202-BB1C-33A0D3EE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553E-478E-4AA6-B8B9-6C06FEDF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8430"/>
            <a:ext cx="10515600" cy="86793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aseline="0" dirty="0"/>
              <a:t>Comments are not all written for the same purpose: they are in different categories</a:t>
            </a:r>
            <a:r>
              <a:rPr lang="en-US" dirty="0"/>
              <a:t> (categories used here come from </a:t>
            </a:r>
            <a:r>
              <a:rPr lang="en-US" baseline="0" dirty="0"/>
              <a:t>[1]).</a:t>
            </a:r>
          </a:p>
        </p:txBody>
      </p:sp>
    </p:spTree>
    <p:extLst>
      <p:ext uri="{BB962C8B-B14F-4D97-AF65-F5344CB8AC3E}">
        <p14:creationId xmlns:p14="http://schemas.microsoft.com/office/powerpoint/2010/main" val="7249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ECDD-96BE-4ADC-A9E8-3DCD0633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4AE1-7EE9-4FB9-9EEC-E08B785D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+mj-lt"/>
              </a:rPr>
              <a:t>How do different comment categories impact the code summarization performance?</a:t>
            </a:r>
          </a:p>
          <a:p>
            <a:pPr marL="0" indent="0">
              <a:buNone/>
            </a:pPr>
            <a:r>
              <a:rPr lang="en-US" dirty="0"/>
              <a:t>6 SOTA models are trained on the whole dataset and evaluated in each category. We found that difference between each category is significant, and that no model dominates in all categories.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latin typeface="+mj-lt"/>
              </a:rPr>
              <a:t>How can we improve the code summarization performance using the comment categories?</a:t>
            </a:r>
          </a:p>
          <a:p>
            <a:pPr marL="0" indent="0">
              <a:buNone/>
            </a:pPr>
            <a:r>
              <a:rPr lang="en-US" dirty="0"/>
              <a:t>Build a classifier to predict comment category from code and use the best model for that particular category.</a:t>
            </a:r>
          </a:p>
        </p:txBody>
      </p:sp>
    </p:spTree>
    <p:extLst>
      <p:ext uri="{BB962C8B-B14F-4D97-AF65-F5344CB8AC3E}">
        <p14:creationId xmlns:p14="http://schemas.microsoft.com/office/powerpoint/2010/main" val="374033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F9E1-CF8D-4104-8033-1C90D46F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37128-700C-4061-B8A6-97A1C1B98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1690688"/>
            <a:ext cx="8432800" cy="462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9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0D35-C162-435C-B32E-C7C8CFAA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51F0-C038-494E-AA37-F1D009A1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Training, validation, testing data come from Hu et al [2].</a:t>
            </a:r>
          </a:p>
          <a:p>
            <a:pPr lvl="1"/>
            <a:r>
              <a:rPr lang="en-US" dirty="0"/>
              <a:t>No overlap between each set.</a:t>
            </a:r>
          </a:p>
          <a:p>
            <a:r>
              <a:rPr lang="en-US" dirty="0"/>
              <a:t>External data come from Wen et al [3].</a:t>
            </a:r>
          </a:p>
          <a:p>
            <a:pPr lvl="1"/>
            <a:r>
              <a:rPr lang="en-US" dirty="0"/>
              <a:t>Random subset that is of the same size as the testing dataset.</a:t>
            </a:r>
          </a:p>
          <a:p>
            <a:pPr>
              <a:spcBef>
                <a:spcPts val="5000"/>
              </a:spcBef>
              <a:buFont typeface="Wingdings" panose="05000000000000000000" pitchFamily="2" charset="2"/>
              <a:buChar char="v"/>
            </a:pPr>
            <a:r>
              <a:rPr lang="en-US" dirty="0"/>
              <a:t>Training data: train code summarization models.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Validation data: validate model performance and train the classifier.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Testing &amp; external data: evaluate the final composite model.</a:t>
            </a:r>
          </a:p>
        </p:txBody>
      </p:sp>
    </p:spTree>
    <p:extLst>
      <p:ext uri="{BB962C8B-B14F-4D97-AF65-F5344CB8AC3E}">
        <p14:creationId xmlns:p14="http://schemas.microsoft.com/office/powerpoint/2010/main" val="16431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FD648-E52E-476A-B762-B4AAFD2E8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51" y="1190313"/>
            <a:ext cx="9478698" cy="223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6B134-1563-4E0E-9050-71F76D5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39987-D721-4741-A593-7D56A352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49" y="3711187"/>
            <a:ext cx="1022175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0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A702-F1CE-4857-82D2-3D669A0E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Statistics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1C709B-22B2-48CD-81DA-FE1AE1D31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44" y="2387601"/>
            <a:ext cx="8618912" cy="32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0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BCFEA9-46B6-4759-B9CE-C929A53B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10601"/>
            <a:ext cx="10515600" cy="2093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A225D-B27F-4A85-9228-5C3134CA6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0601"/>
            <a:ext cx="10515600" cy="2090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E5524-04CB-45DD-95C4-495BE02B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Classifying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DBCB-EE00-4A0B-B698-FBF2AE18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volunteers on validation dataset: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and merge conflict.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and revisit.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8070E-FCE7-40FD-BF06-44876F002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2762"/>
            <a:ext cx="10515600" cy="205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E7B7-21AB-4309-B1E6-5F46BFF9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Statistics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8E5E9-C897-4786-9F5F-0E436BB8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651" y="2091265"/>
            <a:ext cx="875469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7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389</Words>
  <Application>Microsoft Office PowerPoint</Application>
  <PresentationFormat>Widescreen</PresentationFormat>
  <Paragraphs>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Why My Code Summarization Model Does Not Work: Code Comment Improvement with Category Prediction</vt:lpstr>
      <vt:lpstr>Comment Categories</vt:lpstr>
      <vt:lpstr>Research Questions</vt:lpstr>
      <vt:lpstr>Approach Overview</vt:lpstr>
      <vt:lpstr>Dataset</vt:lpstr>
      <vt:lpstr>Dataset Statistics</vt:lpstr>
      <vt:lpstr>Dataset Statistics</vt:lpstr>
      <vt:lpstr>Category Classifying</vt:lpstr>
      <vt:lpstr>Category Statistics</vt:lpstr>
      <vt:lpstr>Model Performances</vt:lpstr>
      <vt:lpstr>Category Classifier</vt:lpstr>
      <vt:lpstr>Category Classifier Statistics per Category</vt:lpstr>
      <vt:lpstr>Experimental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My Code Summarization Model Does Not Work: Code Comment Improvement with Category Prediction</dc:title>
  <dc:creator>Yeongmin Lii</dc:creator>
  <cp:lastModifiedBy>Yeongmin Lii</cp:lastModifiedBy>
  <cp:revision>49</cp:revision>
  <dcterms:created xsi:type="dcterms:W3CDTF">2021-08-24T18:25:51Z</dcterms:created>
  <dcterms:modified xsi:type="dcterms:W3CDTF">2021-08-24T21:06:20Z</dcterms:modified>
</cp:coreProperties>
</file>