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200" autoAdjust="0"/>
  </p:normalViewPr>
  <p:slideViewPr>
    <p:cSldViewPr snapToGrid="0">
      <p:cViewPr varScale="1">
        <p:scale>
          <a:sx n="47" d="100"/>
          <a:sy n="47" d="100"/>
        </p:scale>
        <p:origin x="14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E88C-5C21-4851-A22B-8AD472441E08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2C64-7280-4DF6-857D-128CC46C1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Significantly outperforms either encoder-only or encoder-decoder (PLBART) framework.</a:t>
            </a:r>
          </a:p>
          <a:p>
            <a:r>
              <a:rPr lang="en-US" dirty="0"/>
              <a:t>Gap between 2 groups confirms that encoder-only frameworks are suboptimal for generation tasks.</a:t>
            </a:r>
          </a:p>
          <a:p>
            <a:r>
              <a:rPr lang="en-US" dirty="0"/>
              <a:t>Why even CodeT5-small is better than PLBART despite smaller model (60M vs 140M) and much less data (&lt;1%)? Identifier-aware pretraining and better employment of bimodal training data. (PLBART deals with 2 types of data separately.)</a:t>
            </a:r>
          </a:p>
          <a:p>
            <a:endParaRPr lang="en-US" dirty="0"/>
          </a:p>
          <a:p>
            <a:r>
              <a:rPr lang="en-US" dirty="0"/>
              <a:t>Dual-gen benefits tasks involving both NL and code, but hurts code-code tasks.</a:t>
            </a:r>
          </a:p>
          <a:p>
            <a:r>
              <a:rPr lang="en-US" dirty="0"/>
              <a:t>Multi-task boosts summarization since summarization takes up the largest portion of the subtasks.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42C64-7280-4DF6-857D-128CC46C15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7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Outperforms all decoder-only models and encoder-decoder PLBART.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42C64-7280-4DF6-857D-128CC46C15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translation:</a:t>
            </a:r>
          </a:p>
          <a:p>
            <a:r>
              <a:rPr lang="en-US" dirty="0"/>
              <a:t>CodeT5-small is comparable with PLBART =&gt; encoder-decoder is better for code2code tasks.</a:t>
            </a:r>
          </a:p>
          <a:p>
            <a:r>
              <a:rPr lang="en-US" dirty="0"/>
              <a:t>CodeT5-base is really great.</a:t>
            </a:r>
          </a:p>
          <a:p>
            <a:r>
              <a:rPr lang="en-US" dirty="0"/>
              <a:t>Code repair:</a:t>
            </a:r>
          </a:p>
          <a:p>
            <a:r>
              <a:rPr lang="en-US" dirty="0"/>
              <a:t>Only EM is valuable.</a:t>
            </a:r>
          </a:p>
          <a:p>
            <a:r>
              <a:rPr lang="en-US" dirty="0"/>
              <a:t>Great on medium task.</a:t>
            </a:r>
          </a:p>
          <a:p>
            <a:r>
              <a:rPr lang="en-US" dirty="0"/>
              <a:t>Multi-task boosts code repair.  Maybe due to joint training of small and medium data? Or maybe because the model can learn better code semantics.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42C64-7280-4DF6-857D-128CC46C15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Defect detection: best</a:t>
            </a:r>
          </a:p>
          <a:p>
            <a:r>
              <a:rPr lang="en-US" dirty="0"/>
              <a:t>Clone detection: comparable with </a:t>
            </a:r>
            <a:r>
              <a:rPr lang="en-US" dirty="0" err="1"/>
              <a:t>GraphCodeBERT</a:t>
            </a:r>
            <a:r>
              <a:rPr lang="en-US" dirty="0"/>
              <a:t> and PLBART.</a:t>
            </a:r>
          </a:p>
          <a:p>
            <a:r>
              <a:rPr lang="en-US" dirty="0"/>
              <a:t>CodeT5 can be adapted well even for understanding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42C64-7280-4DF6-857D-128CC46C15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7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Removing MSP would largely reduce performance of generation tasks but increase defect detection performance.</a:t>
            </a:r>
          </a:p>
          <a:p>
            <a:r>
              <a:rPr lang="en-US" dirty="0"/>
              <a:t>However, removing MIP hurts defect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42C64-7280-4DF6-857D-128CC46C15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4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Conflict since MSP and MIP use same masks?</a:t>
            </a:r>
          </a:p>
          <a:p>
            <a:r>
              <a:rPr lang="en-US" dirty="0"/>
              <a:t>Basically no conflict.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42C64-7280-4DF6-857D-128CC46C15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DF0B-B191-424E-9C65-F55C2F2BC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2EE51-FD04-4D7E-B048-A128430D7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1E365-F0B2-4E3E-B01F-FFE47B25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D69D-0872-48FA-8C39-7AE539C4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454E-1D03-41B9-BD88-E5E9F96F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C8C5-B10B-4545-A58D-8650B02C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08B80-7198-4E08-8023-11106C35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BD7FA-E6CA-440A-AE1A-C9072BA2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B5D7B-3D60-4AEB-9916-C9D14B1B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A5F0-8652-4A91-8A0B-B312BC5C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40975-1781-4232-9AD0-BE7FC9522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5ECD5-3EC3-4CC3-A058-EF175B32C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2F671-82F3-4679-89AC-DB33AD0A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3F7AC-3421-4D17-80D0-1AFE8B16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8D3A5-93BD-436E-B687-AE8B30C8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E668-5CE5-4285-9496-C0278BE3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DD35-0693-44D2-BDD2-44FFE0A0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17CB9-660A-4324-A98A-05E8BEF7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6C10-D6BE-4970-B6E7-DCE6CB1DB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37E93-CC90-42FB-90B4-4B73FB0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F72D-6788-4B78-B520-FA4647C9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F5E0D-9E1A-44AB-BF86-564B17F8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E754-3EBC-4930-8905-F3779158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52E7-FEAA-4B05-BB3D-14CEC07A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5DEF-21A7-463A-B004-9E988AF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8E97-6ED3-4EFB-B55D-E2B3CDB6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0015-5C0C-4E7A-A6D8-46BD1B277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AD20-7BB4-4313-90E3-EFF00E5A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B153-666E-4C96-BE89-8F07AB04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9663-B2AF-425C-9A75-A4B6FC69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7B99-845C-421E-87BE-9E52C239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06E1-26D7-4623-99D4-17055FC8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1840-2BB9-4924-8662-6C9D6C9B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99E05-B7FE-4035-A27D-B9997057D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62E93-EF08-4C15-97DD-92AD91BB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3308F-C4F6-47B8-A1B7-40CB43E89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E7477-69A1-4AF3-B4F3-F0C36064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6FE47-EF3D-46A0-BE65-FFA5115E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45EED-18C5-496E-9033-2B22A7C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E49B-3FBC-4E31-B9F5-DB6D5D68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E4BD8-04BE-4AF7-9584-FCB6687F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B47C9-84A4-4247-B058-24C2AAD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20308-B904-48F0-8C6F-5D777BA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8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4380E-7812-47EC-9EFB-4FD835E7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FA173-5DEA-4DA8-AF30-128B6E48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2739D-D70D-4C1B-B3A1-85E21774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D7BF-20D0-4155-AA17-3A68003D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8BA5-9B1D-4F89-8D95-A9A5E120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E6970-CA3E-463B-A389-70C599AC6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A1810-9279-484C-8302-19870060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64F7-8DA8-4479-BFEA-50EC8AE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422DB-C901-41CC-8A4F-6045D93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7EFB-5C39-49CD-BEC9-FA7115AE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9B04E-00DC-4960-A0D0-4587EABE5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3DBB9-9801-4A7E-BBFA-7A62F4DE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B2F0F-D5E8-428A-B1E5-0AEA5D9C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51B5E-12FC-4659-9E67-5FE5214C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CC849-1F23-4FF3-8711-3B35214E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039B3-C3DB-4E7D-84A6-FBEE61DB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B3C7-06F4-4BCB-B126-1F992F15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27FF-E9E9-4D43-876A-91F57914B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6A3A9-FE03-4C92-A166-99BD3BE3716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EA12-7140-4F2D-8288-CB2794434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A706-B500-47F5-B086-85D6CDB56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3512-7814-419B-9832-575618300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3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75A35A-1663-4273-85FF-7B34F99C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979"/>
            <a:ext cx="12192000" cy="30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4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5D71-FB14-431B-A7B5-7D9E574F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 prompts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5C7958-3E87-4057-9315-FFD288562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29" y="1957137"/>
            <a:ext cx="11682142" cy="40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4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4F3E-7C60-4AAA-B7FA-453A5029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89A3-0267-4863-93BE-A6F80AB2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5052" cy="4351338"/>
          </a:xfrm>
        </p:spPr>
        <p:txBody>
          <a:bodyPr/>
          <a:lstStyle/>
          <a:p>
            <a:pPr>
              <a:spcAft>
                <a:spcPts val="3000"/>
              </a:spcAft>
            </a:pPr>
            <a:r>
              <a:rPr lang="en-US" dirty="0"/>
              <a:t>Bimodal data and unimodal data from CodeSearchNet.</a:t>
            </a:r>
          </a:p>
          <a:p>
            <a:pPr>
              <a:spcAft>
                <a:spcPts val="3000"/>
              </a:spcAft>
            </a:pPr>
            <a:r>
              <a:rPr lang="en-US" dirty="0"/>
              <a:t>Self-collected C data and C# data from Google </a:t>
            </a:r>
            <a:r>
              <a:rPr lang="en-US" dirty="0" err="1"/>
              <a:t>BigQuery</a:t>
            </a:r>
            <a:r>
              <a:rPr lang="en-US" dirty="0"/>
              <a:t>.</a:t>
            </a:r>
          </a:p>
          <a:p>
            <a:pPr>
              <a:spcAft>
                <a:spcPts val="3000"/>
              </a:spcAft>
            </a:pPr>
            <a:r>
              <a:rPr lang="en-US" dirty="0"/>
              <a:t>Use tree-sitter to convert the code into ASTs and find identifiers.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2E695-3A7B-41EB-9477-26410CB0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968748" cy="39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0411-5461-4EE6-AB3A-B6B3FB75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88BD-64D6-4921-8110-BBD65BF9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Most generation and understanding tasks in CodeXGLUE benchmark.</a:t>
            </a:r>
          </a:p>
          <a:p>
            <a:r>
              <a:rPr lang="en-US" dirty="0"/>
              <a:t>Code summarization: </a:t>
            </a:r>
            <a:r>
              <a:rPr lang="en-US" dirty="0" err="1"/>
              <a:t>CodeSearchNet</a:t>
            </a:r>
            <a:r>
              <a:rPr lang="en-US" dirty="0"/>
              <a:t>.</a:t>
            </a:r>
          </a:p>
          <a:p>
            <a:r>
              <a:rPr lang="en-US" dirty="0"/>
              <a:t>Code generation: CONCODE.</a:t>
            </a:r>
          </a:p>
          <a:p>
            <a:r>
              <a:rPr lang="en-US" dirty="0"/>
              <a:t>Code translation: Java ↔ C#.</a:t>
            </a:r>
          </a:p>
          <a:p>
            <a:r>
              <a:rPr lang="en-US" dirty="0"/>
              <a:t>Code repair: Bugs2Fix.</a:t>
            </a:r>
          </a:p>
          <a:p>
            <a:r>
              <a:rPr lang="en-US" dirty="0"/>
              <a:t>Defect detection: </a:t>
            </a:r>
            <a:r>
              <a:rPr lang="en-US" dirty="0" err="1"/>
              <a:t>Devign</a:t>
            </a:r>
            <a:r>
              <a:rPr lang="en-US" dirty="0"/>
              <a:t>.</a:t>
            </a:r>
          </a:p>
          <a:p>
            <a:r>
              <a:rPr lang="en-US" dirty="0"/>
              <a:t>Clone detection: </a:t>
            </a:r>
            <a:r>
              <a:rPr lang="en-US" dirty="0" err="1"/>
              <a:t>BigCloneBench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324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02CF-9A9B-4E8D-A390-2EFB1408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C1C2-0732-4101-8DBC-80BCD316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0754"/>
          </a:xfrm>
        </p:spPr>
        <p:txBody>
          <a:bodyPr numCol="2"/>
          <a:lstStyle/>
          <a:p>
            <a:r>
              <a:rPr lang="en-US" dirty="0"/>
              <a:t>Encoder-only:</a:t>
            </a:r>
          </a:p>
          <a:p>
            <a:pPr lvl="1"/>
            <a:r>
              <a:rPr lang="en-US" dirty="0" err="1"/>
              <a:t>RoBERTa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RoBERTa</a:t>
            </a:r>
            <a:r>
              <a:rPr lang="en-US" dirty="0"/>
              <a:t> (code).</a:t>
            </a:r>
          </a:p>
          <a:p>
            <a:pPr lvl="1"/>
            <a:r>
              <a:rPr lang="en-US" dirty="0" err="1"/>
              <a:t>CodeBERT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GraphCodeBERT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DOBF.</a:t>
            </a:r>
          </a:p>
          <a:p>
            <a:r>
              <a:rPr lang="en-US" dirty="0"/>
              <a:t>Decoder-only:</a:t>
            </a:r>
          </a:p>
          <a:p>
            <a:pPr lvl="1"/>
            <a:r>
              <a:rPr lang="en-US" dirty="0"/>
              <a:t>GPT-2.</a:t>
            </a:r>
          </a:p>
          <a:p>
            <a:pPr lvl="1"/>
            <a:r>
              <a:rPr lang="en-US" dirty="0"/>
              <a:t>CodeGPT-2.</a:t>
            </a:r>
          </a:p>
          <a:p>
            <a:pPr lvl="1"/>
            <a:r>
              <a:rPr lang="en-US" dirty="0" err="1"/>
              <a:t>CodeGPT</a:t>
            </a:r>
            <a:r>
              <a:rPr lang="en-US" dirty="0"/>
              <a:t>-adapted (trained from a GPT-2 checkpoint).</a:t>
            </a:r>
          </a:p>
          <a:p>
            <a:r>
              <a:rPr lang="en-US" dirty="0"/>
              <a:t>Encoder-decoder:</a:t>
            </a:r>
          </a:p>
          <a:p>
            <a:pPr lvl="1"/>
            <a:r>
              <a:rPr lang="en-US" dirty="0"/>
              <a:t>PLBART.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A1C4C-6632-44FF-806C-25D6524254B2}"/>
              </a:ext>
            </a:extLst>
          </p:cNvPr>
          <p:cNvSpPr txBox="1"/>
          <p:nvPr/>
        </p:nvSpPr>
        <p:spPr>
          <a:xfrm>
            <a:off x="838199" y="4851316"/>
            <a:ext cx="108564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DOBF is pretrained on 7.9M Java and 3.6M Python files from </a:t>
            </a:r>
            <a:r>
              <a:rPr lang="en-US" sz="2800" dirty="0" err="1"/>
              <a:t>BigQuery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PLBART is pretrained on 470M Python and 210M Java functions, and 47M NL posts from </a:t>
            </a:r>
            <a:r>
              <a:rPr lang="en-US" sz="2800" dirty="0" err="1"/>
              <a:t>StackOverflow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 other models are pretrained on </a:t>
            </a:r>
            <a:r>
              <a:rPr lang="en-US" sz="2800" dirty="0" err="1"/>
              <a:t>CodeSearchNet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63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6B34-A5A2-4233-86C1-4FD0F349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77C9-1D8A-4E1C-B1BE-F4EFFD15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CodeT5-small: 60M; CodeT5-base: 220M.</a:t>
            </a:r>
          </a:p>
          <a:p>
            <a:r>
              <a:rPr lang="en-US" dirty="0"/>
              <a:t>Max source length: 512; max target length: 256.</a:t>
            </a:r>
          </a:p>
          <a:p>
            <a:r>
              <a:rPr lang="en-US" dirty="0"/>
              <a:t>Batch size: 1024; learning rate: 2e-4 with linear decay.</a:t>
            </a:r>
          </a:p>
          <a:p>
            <a:r>
              <a:rPr lang="en-US" dirty="0"/>
              <a:t>Pre-train the model with denoising objectives for 100 epochs.</a:t>
            </a:r>
          </a:p>
          <a:p>
            <a:pPr lvl="1"/>
            <a:r>
              <a:rPr lang="en-US" dirty="0"/>
              <a:t>Alternately optimize 3 pretraining losses with an equal probability.</a:t>
            </a:r>
          </a:p>
          <a:p>
            <a:r>
              <a:rPr lang="en-US" dirty="0"/>
              <a:t>Then bimodal dual training for 50 epochs.</a:t>
            </a:r>
          </a:p>
          <a:p>
            <a:r>
              <a:rPr lang="en-US" dirty="0"/>
              <a:t>On a cluster of 16 NVIDIA A100 GPUs with 40G memory.</a:t>
            </a:r>
          </a:p>
          <a:p>
            <a:r>
              <a:rPr lang="en-US" dirty="0"/>
              <a:t>5 days for CodeT5-small and 12 days for CodeT5-base.</a:t>
            </a:r>
          </a:p>
          <a:p>
            <a:r>
              <a:rPr lang="en-US" dirty="0"/>
              <a:t>Grid search for hyper parameters during fine-tuning.</a:t>
            </a:r>
          </a:p>
        </p:txBody>
      </p:sp>
    </p:spTree>
    <p:extLst>
      <p:ext uri="{BB962C8B-B14F-4D97-AF65-F5344CB8AC3E}">
        <p14:creationId xmlns:p14="http://schemas.microsoft.com/office/powerpoint/2010/main" val="116037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1243-9EB1-4A45-A2F9-372491AD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summarization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886B1-C1D7-4B02-AE39-66BB2CA38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3783" y="1825625"/>
            <a:ext cx="81644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5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62EB-417F-43B2-83A1-AAC1017C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92AD18-EA14-43DB-8B85-5AC50C7E9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1690" y="1825625"/>
            <a:ext cx="53686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9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09A-FE3A-4EC8-B8AE-7679DE3C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translation &amp; repair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A86FDC-BE9B-4C63-9066-CAF3300C6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2554" y="1825625"/>
            <a:ext cx="76468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0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24B8-D1C4-4CA0-A828-6B667933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understanding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6B948-B592-4E68-9BA0-091263579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363735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ABD77-B32F-42EF-9831-84454F95C686}"/>
              </a:ext>
            </a:extLst>
          </p:cNvPr>
          <p:cNvSpPr txBox="1"/>
          <p:nvPr/>
        </p:nvSpPr>
        <p:spPr>
          <a:xfrm>
            <a:off x="5181600" y="1876926"/>
            <a:ext cx="6172200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800" dirty="0"/>
              <a:t>Defect detection: generate the binary label as a unigram sequence.</a:t>
            </a:r>
          </a:p>
          <a:p>
            <a:pPr>
              <a:spcAft>
                <a:spcPts val="3000"/>
              </a:spcAft>
            </a:pPr>
            <a:r>
              <a:rPr lang="en-US" sz="2800" dirty="0"/>
              <a:t>Clone detection: predict the labels by measuring similarity between each code snippet's sequence embedding from last decoder state.</a:t>
            </a:r>
          </a:p>
        </p:txBody>
      </p:sp>
    </p:spTree>
    <p:extLst>
      <p:ext uri="{BB962C8B-B14F-4D97-AF65-F5344CB8AC3E}">
        <p14:creationId xmlns:p14="http://schemas.microsoft.com/office/powerpoint/2010/main" val="3613510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A265-AD4C-42F4-B886-555721FE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 on identifier-aware objectives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E1FF4E-5C8E-4C22-A341-B2F7271B5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6154" y="1825625"/>
            <a:ext cx="83196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8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E2B0-7EFA-4C2C-936A-48AA2B7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4123-9CEF-48D4-BAFB-20D333A0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Encoder-only model e.g. BERT is suboptimal for generation tasks.</a:t>
            </a:r>
          </a:p>
          <a:p>
            <a:pPr lvl="1">
              <a:spcAft>
                <a:spcPts val="3000"/>
              </a:spcAft>
            </a:pPr>
            <a:r>
              <a:rPr lang="en-US" dirty="0"/>
              <a:t>The decoder used for generation cannot benefit from the pre-training.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/>
              <a:t>Decoder-only model e.g. GPT is suboptimal for understanding tasks.</a:t>
            </a:r>
          </a:p>
          <a:p>
            <a:pPr marL="514350" indent="-514350">
              <a:spcAft>
                <a:spcPts val="3000"/>
              </a:spcAft>
              <a:buFont typeface="+mj-lt"/>
              <a:buAutoNum type="arabicPeriod"/>
            </a:pPr>
            <a:r>
              <a:rPr lang="en-US" dirty="0"/>
              <a:t>Most existing methods simply employ conventional NLP pretraining techniques that regard source code simply as token sequence.</a:t>
            </a:r>
          </a:p>
        </p:txBody>
      </p:sp>
    </p:spTree>
    <p:extLst>
      <p:ext uri="{BB962C8B-B14F-4D97-AF65-F5344CB8AC3E}">
        <p14:creationId xmlns:p14="http://schemas.microsoft.com/office/powerpoint/2010/main" val="376987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06B6-1FB7-4042-ABFA-EA7736F6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conflicts of MSP and MIP?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6143B8-0BE0-4C6A-B895-29797C419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179" y="1976949"/>
            <a:ext cx="728764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78C3-2F23-44E8-9C1D-740E62ED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1746-D054-4DC8-85B2-9176278B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CodeT5, a pre-trained encoder-decoder model.</a:t>
            </a:r>
          </a:p>
          <a:p>
            <a:r>
              <a:rPr lang="en-US" dirty="0"/>
              <a:t>Readily available on </a:t>
            </a:r>
            <a:r>
              <a:rPr lang="en-US" dirty="0">
                <a:hlinkClick r:id="rId2"/>
              </a:rPr>
              <a:t>https://huggingface.co</a:t>
            </a:r>
            <a:r>
              <a:rPr lang="en-US" dirty="0"/>
              <a:t>.</a:t>
            </a:r>
          </a:p>
          <a:p>
            <a:r>
              <a:rPr lang="en-US" dirty="0"/>
              <a:t>Fine-tuning can be done on our servers.</a:t>
            </a:r>
          </a:p>
          <a:p>
            <a:r>
              <a:rPr lang="en-US" dirty="0"/>
              <a:t>Identifier-aware pretraining objectives is maybe helpful for sketch-based generation because filling sketch is basically generating identifiers.</a:t>
            </a:r>
          </a:p>
        </p:txBody>
      </p:sp>
    </p:spTree>
    <p:extLst>
      <p:ext uri="{BB962C8B-B14F-4D97-AF65-F5344CB8AC3E}">
        <p14:creationId xmlns:p14="http://schemas.microsoft.com/office/powerpoint/2010/main" val="34182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709C-5651-4C16-8129-C0784C3B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CodeT5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9BEE-BE0F-4E98-998F-76AD35CCD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Inputs: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([CLS],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[SEP],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...,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, [SEP])</a:t>
                </a:r>
              </a:p>
              <a:p>
                <a:r>
                  <a:rPr lang="en-US" dirty="0"/>
                  <a:t>Masked Span Prediction (same as T5):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C9BEE-BE0F-4E98-998F-76AD35CCD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6EB5650-536A-42BB-96AF-1564FD08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1515"/>
            <a:ext cx="12192000" cy="48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BD16-AFA3-4150-AC88-5658FC2A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points in pretraining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AF48C-70C0-4BC5-892D-0BBD119E2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418221" cy="35309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Masked Span Prediction</a:t>
                </a:r>
              </a:p>
              <a:p>
                <a:pPr lvl="1"/>
                <a:r>
                  <a:rPr lang="en-US" dirty="0"/>
                  <a:t>15% corruption rate (same as T5).</a:t>
                </a:r>
              </a:p>
              <a:p>
                <a:pPr lvl="1"/>
                <a:r>
                  <a:rPr lang="en-US" dirty="0"/>
                  <a:t>Span length is uniformly sampled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[1, 5]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Whole word masking: sampling spans before sub-word tokenization.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AF48C-70C0-4BC5-892D-0BBD119E2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418221" cy="3530992"/>
              </a:xfrm>
              <a:blipFill>
                <a:blip r:embed="rId2"/>
                <a:stretch>
                  <a:fillRect l="-1912" t="-2759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BB5C0AE-CF1A-48F6-B804-D77CA05CA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0" y="1825625"/>
            <a:ext cx="5293896" cy="35309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98610-C7D8-4772-A5C8-8626B2A8D4BB}"/>
                  </a:ext>
                </a:extLst>
              </p:cNvPr>
              <p:cNvSpPr txBox="1"/>
              <p:nvPr/>
            </p:nvSpPr>
            <p:spPr>
              <a:xfrm>
                <a:off x="2820960" y="5491554"/>
                <a:ext cx="6870920" cy="1225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MSP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mask</m:t>
                                      </m:r>
                                    </m:sup>
                                  </m:sSubSup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\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mask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6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mask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98610-C7D8-4772-A5C8-8626B2A8D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60" y="5491554"/>
                <a:ext cx="6870920" cy="122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8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BD16-AFA3-4150-AC88-5658FC2A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points in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F48C-70C0-4BC5-892D-0BBD119E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18221" cy="3530992"/>
          </a:xfrm>
        </p:spPr>
        <p:txBody>
          <a:bodyPr>
            <a:normAutofit/>
          </a:bodyPr>
          <a:lstStyle/>
          <a:p>
            <a:r>
              <a:rPr lang="en-US" dirty="0"/>
              <a:t>Identifier Tagging</a:t>
            </a:r>
          </a:p>
          <a:p>
            <a:pPr lvl="1"/>
            <a:r>
              <a:rPr lang="en-US" dirty="0"/>
              <a:t>The model is expected to capture the code syntax and the data flow structures of the code (really?).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98610-C7D8-4772-A5C8-8626B2A8D4BB}"/>
                  </a:ext>
                </a:extLst>
              </p:cNvPr>
              <p:cNvSpPr txBox="1"/>
              <p:nvPr/>
            </p:nvSpPr>
            <p:spPr>
              <a:xfrm>
                <a:off x="2680377" y="5491554"/>
                <a:ext cx="7152086" cy="1184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98610-C7D8-4772-A5C8-8626B2A8D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377" y="5491554"/>
                <a:ext cx="7152086" cy="1184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7A83E11-836D-41A9-BEA4-44B7EBA2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0" y="1825625"/>
            <a:ext cx="5229726" cy="232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9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BD16-AFA3-4150-AC88-5658FC2A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points in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F48C-70C0-4BC5-892D-0BBD119E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18221" cy="3530992"/>
          </a:xfrm>
        </p:spPr>
        <p:txBody>
          <a:bodyPr>
            <a:normAutofit/>
          </a:bodyPr>
          <a:lstStyle/>
          <a:p>
            <a:r>
              <a:rPr lang="en-US" dirty="0"/>
              <a:t>Masked Identifier Prediction</a:t>
            </a:r>
          </a:p>
          <a:p>
            <a:pPr lvl="1"/>
            <a:r>
              <a:rPr lang="en-US" dirty="0"/>
              <a:t>De-obfuscation.</a:t>
            </a:r>
          </a:p>
          <a:p>
            <a:pPr lvl="1"/>
            <a:r>
              <a:rPr lang="en-US" dirty="0"/>
              <a:t>Replace each identifier with a unique token.</a:t>
            </a:r>
          </a:p>
          <a:p>
            <a:pPr lvl="1"/>
            <a:r>
              <a:rPr lang="en-US" dirty="0"/>
              <a:t>Model needs to comprehend the code and link the occurrences of the same identifiers together.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98610-C7D8-4772-A5C8-8626B2A8D4BB}"/>
                  </a:ext>
                </a:extLst>
              </p:cNvPr>
              <p:cNvSpPr txBox="1"/>
              <p:nvPr/>
            </p:nvSpPr>
            <p:spPr>
              <a:xfrm>
                <a:off x="3477975" y="5491554"/>
                <a:ext cx="5236049" cy="1288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p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\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p>
                                  </m:sSup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sz="26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98610-C7D8-4772-A5C8-8626B2A8D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975" y="5491554"/>
                <a:ext cx="5236049" cy="1288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2660CFD-03A8-4404-8B77-96974FE0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25625"/>
            <a:ext cx="5294045" cy="35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3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BD16-AFA3-4150-AC88-5658FC2A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points in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F48C-70C0-4BC5-892D-0BBD119E2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18221" cy="3530992"/>
          </a:xfrm>
        </p:spPr>
        <p:txBody>
          <a:bodyPr>
            <a:normAutofit/>
          </a:bodyPr>
          <a:lstStyle/>
          <a:p>
            <a:r>
              <a:rPr lang="en-US" dirty="0"/>
              <a:t>Bimodal Dual Generation</a:t>
            </a:r>
          </a:p>
          <a:p>
            <a:pPr lvl="1"/>
            <a:r>
              <a:rPr lang="en-US" dirty="0"/>
              <a:t>To close the gap between the pre-training and fine-tuning.</a:t>
            </a:r>
          </a:p>
          <a:p>
            <a:pPr lvl="1"/>
            <a:r>
              <a:rPr lang="en-US" dirty="0"/>
              <a:t>Aims to improve the alignment between the pair.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98610-C7D8-4772-A5C8-8626B2A8D4BB}"/>
                  </a:ext>
                </a:extLst>
              </p:cNvPr>
              <p:cNvSpPr txBox="1"/>
              <p:nvPr/>
            </p:nvSpPr>
            <p:spPr>
              <a:xfrm>
                <a:off x="3843620" y="5491554"/>
                <a:ext cx="4504759" cy="1061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dual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D98610-C7D8-4772-A5C8-8626B2A8D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20" y="5491554"/>
                <a:ext cx="4504759" cy="10612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FB94705-900C-4565-AF63-8F0A0D1F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19" y="1825622"/>
            <a:ext cx="5097382" cy="22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DBF3-677A-4780-A1F7-572E941B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transfer learning for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87B50-47C9-429D-93D1-9895632F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0"/>
              </a:spcAft>
            </a:pPr>
            <a:r>
              <a:rPr lang="en-US" sz="3200" dirty="0"/>
              <a:t>Generation tasks: CodeT5 can be naturally adapted.</a:t>
            </a:r>
          </a:p>
          <a:p>
            <a:pPr>
              <a:spcAft>
                <a:spcPts val="3000"/>
              </a:spcAft>
            </a:pPr>
            <a:r>
              <a:rPr lang="en-US" sz="3200" dirty="0"/>
              <a:t>Understanding tasks:</a:t>
            </a:r>
          </a:p>
          <a:p>
            <a:pPr marL="914400" lvl="1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800" dirty="0"/>
              <a:t>Generate the label as a unigram target sequence.</a:t>
            </a:r>
          </a:p>
          <a:p>
            <a:pPr marL="914400" lvl="1" indent="-457200">
              <a:spcAft>
                <a:spcPts val="3000"/>
              </a:spcAft>
              <a:buFont typeface="+mj-lt"/>
              <a:buAutoNum type="arabicPeriod"/>
            </a:pPr>
            <a:r>
              <a:rPr lang="en-US" sz="2800" b="1" dirty="0"/>
              <a:t>Or</a:t>
            </a:r>
            <a:r>
              <a:rPr lang="en-US" sz="2800" dirty="0"/>
              <a:t> predict the label from class labels based on the last decoder hidden state.</a:t>
            </a:r>
          </a:p>
        </p:txBody>
      </p:sp>
    </p:spTree>
    <p:extLst>
      <p:ext uri="{BB962C8B-B14F-4D97-AF65-F5344CB8AC3E}">
        <p14:creationId xmlns:p14="http://schemas.microsoft.com/office/powerpoint/2010/main" val="151130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929C-C8A0-4CB6-B722-77325751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 for fine-tuning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990F3-5ED9-40DE-A396-E60EDBB3D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 a shared model on multiple tasks at a time.</a:t>
                </a:r>
              </a:p>
              <a:p>
                <a:r>
                  <a:rPr lang="en-US" dirty="0"/>
                  <a:t>Employ the same unified model for all tasks.</a:t>
                </a:r>
              </a:p>
              <a:p>
                <a:pPr lvl="1"/>
                <a:r>
                  <a:rPr lang="en-US" dirty="0"/>
                  <a:t>No task-specific networks.</a:t>
                </a:r>
              </a:p>
              <a:p>
                <a:pPr lvl="1"/>
                <a:r>
                  <a:rPr lang="en-US" dirty="0"/>
                  <a:t>Select different best checkpoints for different tasks.</a:t>
                </a:r>
              </a:p>
              <a:p>
                <a:r>
                  <a:rPr lang="en-US" dirty="0"/>
                  <a:t>Use prompts to notify the model with the task.</a:t>
                </a:r>
              </a:p>
              <a:p>
                <a:r>
                  <a:rPr lang="en-US" dirty="0"/>
                  <a:t>Sampling probability: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is the percentage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dataset,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9990F3-5ED9-40DE-A396-E60EDBB3D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888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912</Words>
  <Application>Microsoft Office PowerPoint</Application>
  <PresentationFormat>Widescreen</PresentationFormat>
  <Paragraphs>123</Paragraphs>
  <Slides>21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Motivation</vt:lpstr>
      <vt:lpstr>CodeT5</vt:lpstr>
      <vt:lpstr>Notable points in pretraining</vt:lpstr>
      <vt:lpstr>Notable points in pretraining</vt:lpstr>
      <vt:lpstr>Notable points in pretraining</vt:lpstr>
      <vt:lpstr>Notable points in pretraining</vt:lpstr>
      <vt:lpstr>Task-specific transfer learning for fine-tuning</vt:lpstr>
      <vt:lpstr>Multi-task learning for fine-tuning</vt:lpstr>
      <vt:lpstr>Multi-task learning prompts</vt:lpstr>
      <vt:lpstr>Pre-training Dataset</vt:lpstr>
      <vt:lpstr>Downstream tasks</vt:lpstr>
      <vt:lpstr>Baselines</vt:lpstr>
      <vt:lpstr>Model Configurations</vt:lpstr>
      <vt:lpstr>Code summarization results</vt:lpstr>
      <vt:lpstr>Code generation results</vt:lpstr>
      <vt:lpstr>Code translation &amp; repair results</vt:lpstr>
      <vt:lpstr>Code understanding results</vt:lpstr>
      <vt:lpstr>Ablation study on identifier-aware objectives</vt:lpstr>
      <vt:lpstr>Semantic conflicts of MSP and MIP?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Yeongmin Lii</dc:creator>
  <cp:lastModifiedBy>Yeongmin Lii</cp:lastModifiedBy>
  <cp:revision>222</cp:revision>
  <dcterms:created xsi:type="dcterms:W3CDTF">2021-10-19T07:15:49Z</dcterms:created>
  <dcterms:modified xsi:type="dcterms:W3CDTF">2021-10-19T17:54:14Z</dcterms:modified>
</cp:coreProperties>
</file>